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6" r:id="rId2"/>
    <p:sldId id="274" r:id="rId3"/>
    <p:sldId id="275" r:id="rId4"/>
    <p:sldId id="282" r:id="rId5"/>
    <p:sldId id="277" r:id="rId6"/>
    <p:sldId id="279" r:id="rId7"/>
    <p:sldId id="281" r:id="rId8"/>
    <p:sldId id="285" r:id="rId9"/>
    <p:sldId id="286" r:id="rId10"/>
    <p:sldId id="288" r:id="rId11"/>
    <p:sldId id="298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301" r:id="rId25"/>
    <p:sldId id="303" r:id="rId26"/>
    <p:sldId id="302" r:id="rId27"/>
    <p:sldId id="304" r:id="rId28"/>
    <p:sldId id="305" r:id="rId29"/>
    <p:sldId id="306" r:id="rId30"/>
    <p:sldId id="310" r:id="rId31"/>
    <p:sldId id="307" r:id="rId32"/>
    <p:sldId id="308" r:id="rId33"/>
    <p:sldId id="284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E18D-6229-4E77-9FDD-64D3989007F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A86FC-A1C4-4245-8A02-F0CEBE08E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время н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есколько учеников выполняют тест в программе 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компьютере.</a:t>
            </a:r>
            <a:endParaRPr lang="ru-RU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E7442-5365-4818-AC17-70FAE84E77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185A1F-949C-4712-BC5B-42BA8767A596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74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«Живое – неживое».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интерактивную доску выводятся изображения неживых предметов.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E7442-5365-4818-AC17-70FAE84E77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2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2875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из чего сделано?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86124"/>
            <a:ext cx="5715040" cy="2714644"/>
          </a:xfrm>
        </p:spPr>
        <p:txBody>
          <a:bodyPr>
            <a:normAutofit/>
          </a:bodyPr>
          <a:lstStyle/>
          <a:p>
            <a:endParaRPr lang="ru-RU" sz="1800" i="1" dirty="0">
              <a:solidFill>
                <a:srgbClr val="003300"/>
              </a:solidFill>
            </a:endParaRPr>
          </a:p>
        </p:txBody>
      </p:sp>
      <p:pic>
        <p:nvPicPr>
          <p:cNvPr id="4" name="Picture 12" descr="http://i054.radikal.ru/0907/d9/2889da5fe98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92089">
            <a:off x="1217365" y="3547627"/>
            <a:ext cx="1695772" cy="113616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286124"/>
            <a:ext cx="11890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357694"/>
            <a:ext cx="15176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1387286" cy="136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4929222" cy="178595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Фарфор впервые был получен в 620 г. в Китае. Его изготавливали из белой глины. Но особенно большого успеха в этом деле китайцы добились совсем недавно, в XV веке, при императорах из династии Мин.</a:t>
            </a:r>
          </a:p>
          <a:p>
            <a:pPr marL="0" indent="0" algn="just"/>
            <a:endParaRPr lang="ru-RU" sz="2400" dirty="0"/>
          </a:p>
        </p:txBody>
      </p:sp>
      <p:sp>
        <p:nvSpPr>
          <p:cNvPr id="25604" name="AutoShape 4" descr="http://www.nationalism.org/pioneer/HISTORY/porcelain.files/porcelain-15.png"/>
          <p:cNvSpPr>
            <a:spLocks noChangeAspect="1" noChangeArrowheads="1"/>
          </p:cNvSpPr>
          <p:nvPr/>
        </p:nvSpPr>
        <p:spPr bwMode="auto">
          <a:xfrm>
            <a:off x="155575" y="-1965325"/>
            <a:ext cx="24860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www.nationalism.org/pioneer/HISTORY/porcelain.files/porcelain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71942"/>
            <a:ext cx="1143008" cy="1883117"/>
          </a:xfrm>
          <a:prstGeom prst="rect">
            <a:avLst/>
          </a:prstGeom>
          <a:noFill/>
        </p:spPr>
      </p:pic>
      <p:pic>
        <p:nvPicPr>
          <p:cNvPr id="25607" name="Picture 7" descr="C:\Users\1\Desktop\Farfor_vistavka_260911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00174"/>
            <a:ext cx="1571636" cy="2433501"/>
          </a:xfrm>
          <a:prstGeom prst="rect">
            <a:avLst/>
          </a:prstGeom>
          <a:noFill/>
        </p:spPr>
      </p:pic>
      <p:pic>
        <p:nvPicPr>
          <p:cNvPr id="25608" name="Picture 8" descr="C:\Users\1\Desktop\1290178396-5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1909120" cy="189092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488" y="613150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Китайский фарфор. </a:t>
            </a:r>
            <a:r>
              <a:rPr lang="en-US" dirty="0" smtClean="0"/>
              <a:t>XV </a:t>
            </a:r>
            <a:r>
              <a:rPr lang="ru-RU" dirty="0" smtClean="0"/>
              <a:t>век.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Составление цепочки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://prv0.lori-images.net/dobycha-gliny-v-karere-dlya-nebolshogo-kirpichnogo-0000101988-preview.jpg"/>
          <p:cNvSpPr>
            <a:spLocks noChangeAspect="1" noChangeArrowheads="1"/>
          </p:cNvSpPr>
          <p:nvPr/>
        </p:nvSpPr>
        <p:spPr bwMode="auto">
          <a:xfrm>
            <a:off x="155575" y="-1965325"/>
            <a:ext cx="52768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prv0.lori-images.net/dobycha-gliny-v-karere-dlya-nebolshogo-kirpichnogo-0000101988-preview.jpg"/>
          <p:cNvPicPr>
            <a:picLocks noChangeAspect="1" noChangeArrowheads="1"/>
          </p:cNvPicPr>
          <p:nvPr/>
        </p:nvPicPr>
        <p:blipFill>
          <a:blip r:embed="rId2"/>
          <a:srcRect l="2765" t="1828" r="2526" b="14534"/>
          <a:stretch>
            <a:fillRect/>
          </a:stretch>
        </p:blipFill>
        <p:spPr bwMode="auto">
          <a:xfrm>
            <a:off x="857224" y="2500306"/>
            <a:ext cx="2672022" cy="183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2" descr="http://art-glina.ru/userfiles/catalog/small/426-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350" y="1594771"/>
            <a:ext cx="2028650" cy="202865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4572009"/>
            <a:ext cx="26432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добыча в карьере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4214819"/>
            <a:ext cx="235745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Гончарный круг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5272" y="3571876"/>
            <a:ext cx="78581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214678" y="4643446"/>
            <a:ext cx="357190" cy="21431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286644" y="3857628"/>
            <a:ext cx="428628" cy="21272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1" t="1871" r="5154" b="3975"/>
          <a:stretch>
            <a:fillRect/>
          </a:stretch>
        </p:blipFill>
        <p:spPr bwMode="auto">
          <a:xfrm>
            <a:off x="3786182" y="1500174"/>
            <a:ext cx="1714512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071546"/>
            <a:ext cx="1879741" cy="23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3786190"/>
            <a:ext cx="787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3" idx="1"/>
          </p:cNvCxnSpPr>
          <p:nvPr/>
        </p:nvCxnSpPr>
        <p:spPr>
          <a:xfrm flipV="1">
            <a:off x="6000760" y="4017023"/>
            <a:ext cx="515456" cy="284165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20224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45719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Из чего делают железо?</a:t>
            </a:r>
          </a:p>
        </p:txBody>
      </p:sp>
      <p:pic>
        <p:nvPicPr>
          <p:cNvPr id="19462" name="Picture 6" descr="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2519363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928801"/>
            <a:ext cx="4255571" cy="31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071678"/>
            <a:ext cx="11842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14291"/>
            <a:ext cx="8280151" cy="5000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A200"/>
                </a:solidFill>
                <a:latin typeface="Comic Sans MS" pitchFamily="66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Откуда берется железо?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312684"/>
            <a:ext cx="7890100" cy="453548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Железо никто не делает, оно сотворено самой природой, как вода, глина, песок… А люди его лишь добывают и превращают в чугун или сталь.</a:t>
            </a:r>
          </a:p>
          <a:p>
            <a:pPr marL="0" indent="0" algn="just"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Больше всего железа в железной руде.</a:t>
            </a:r>
          </a:p>
          <a:p>
            <a:pPr marL="609600" indent="-609600" eaLnBrk="1" hangingPunct="1">
              <a:buFontTx/>
              <a:buNone/>
            </a:pPr>
            <a:endParaRPr lang="ru-RU" sz="3600" dirty="0" smtClean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307256"/>
            <a:ext cx="4429156" cy="231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207424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1"/>
            <a:ext cx="8229600" cy="71438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же добывают руду?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18487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Взрывом дробят землю и камни, открывается спрятанная под ними руда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03782" name="Picture 6" descr="1184096773_img_9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214554"/>
            <a:ext cx="2962275" cy="2217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539750" y="4652963"/>
            <a:ext cx="360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работу берется шагающий экскаватор.</a:t>
            </a:r>
          </a:p>
        </p:txBody>
      </p:sp>
      <p:pic>
        <p:nvPicPr>
          <p:cNvPr id="203784" name="Picture 8" descr="dob_rudi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8063"/>
            <a:ext cx="3421062" cy="266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071935" y="4857761"/>
            <a:ext cx="4429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Зачерпнет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ковшом руду,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повернется- и нагружен целый самосвал!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9925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7813"/>
            <a:ext cx="7605736" cy="630237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8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2852"/>
            <a:ext cx="8229600" cy="598807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Руда попадает на завод…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помогает людям жаркий огонь</a:t>
            </a:r>
          </a:p>
        </p:txBody>
      </p:sp>
      <p:pic>
        <p:nvPicPr>
          <p:cNvPr id="20484" name="Picture 4" descr="m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0956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642910" y="4429132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Железная руда поступает в огромные печи- домны…</a:t>
            </a:r>
          </a:p>
        </p:txBody>
      </p:sp>
      <p:pic>
        <p:nvPicPr>
          <p:cNvPr id="20486" name="Picture 7" descr="2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24431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4716463" y="4143380"/>
            <a:ext cx="4176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Бушует пламя, оседает руда, капли металла собираются в струйки,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ручейки…получается чугун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1187450" y="5589588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его путь в соседний цех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000496" y="3143248"/>
            <a:ext cx="100013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2330" y="5786454"/>
            <a:ext cx="10001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85725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Чугун отправляют к сталеварам и в мартеновских печах варят сталь. Затем сталь выливают в формы – стаканы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3852566" cy="2798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135976"/>
            <a:ext cx="2852961" cy="189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 descr="http://cs622422.vk.me/v622422426/14ce7/xac2G6Rfh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929066"/>
            <a:ext cx="3176171" cy="211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429132"/>
            <a:ext cx="1714512" cy="176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415676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43512"/>
            <a:ext cx="8229600" cy="145413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Жидкий чугун заливают в формы. Из чугуна делают обычные сковородки, чугунки, батареи отопления.</a:t>
            </a:r>
          </a:p>
        </p:txBody>
      </p:sp>
      <p:pic>
        <p:nvPicPr>
          <p:cNvPr id="21508" name="Picture 4" descr="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71546"/>
            <a:ext cx="19288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643314"/>
            <a:ext cx="24526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14686"/>
            <a:ext cx="2586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071810"/>
            <a:ext cx="24812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2000232" y="2428868"/>
            <a:ext cx="857256" cy="72072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6215074" y="2071678"/>
            <a:ext cx="1079500" cy="86518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4572000" y="3143248"/>
            <a:ext cx="0" cy="71913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металл остывает, вытаскивают слиток. В прокатном цехе этот слиток раскатывают в тонкие и толстые листы стали. А из них уже делают разные предметы.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000240"/>
            <a:ext cx="2862151" cy="1913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786058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000504"/>
            <a:ext cx="2878919" cy="1922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805416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302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800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4290"/>
            <a:ext cx="7772400" cy="591663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Металл выльют в формы и оставят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застыва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А вот результат!</a:t>
            </a:r>
          </a:p>
        </p:txBody>
      </p:sp>
      <p:pic>
        <p:nvPicPr>
          <p:cNvPr id="21508" name="Picture 4" descr="n2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143380"/>
            <a:ext cx="33131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786058"/>
            <a:ext cx="2660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t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257176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398029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экономика?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называются части экономики?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каких отраслей состоит экономика?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Связаны ли друг с другом разные части экономики?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ваши знания (выполните тест)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6388"/>
            <a:ext cx="1812495" cy="136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1387286" cy="136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094772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Откуда взялась бумага на изготовление тетрадей 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книг?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81525"/>
            <a:ext cx="8229600" cy="20875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latin typeface="Comic Sans MS" pitchFamily="66" charset="0"/>
              </a:rPr>
              <a:t>	</a:t>
            </a:r>
            <a:r>
              <a:rPr lang="ru-RU" sz="2400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Сегодня бумагу делают на огромных бумажных комбинатах, где людям во всём помогают машины. Машины принимаются за помощь тогда, когда будущая бумага в лесу растёт. </a:t>
            </a:r>
            <a:endParaRPr lang="ru-RU" sz="2800" dirty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3879850" cy="2914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Составление цепочки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b="1" dirty="0"/>
          </a:p>
        </p:txBody>
      </p:sp>
      <p:sp>
        <p:nvSpPr>
          <p:cNvPr id="22530" name="AutoShape 2" descr="http://prv0.lori-images.net/dobycha-gliny-v-karere-dlya-nebolshogo-kirpichnogo-0000101988-preview.jpg"/>
          <p:cNvSpPr>
            <a:spLocks noChangeAspect="1" noChangeArrowheads="1"/>
          </p:cNvSpPr>
          <p:nvPr/>
        </p:nvSpPr>
        <p:spPr bwMode="auto">
          <a:xfrm>
            <a:off x="155575" y="-1965325"/>
            <a:ext cx="52768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572141"/>
            <a:ext cx="20796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Железная 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00431" y="5572140"/>
            <a:ext cx="10715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чугун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5572141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857488" y="5857892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29322" y="5857892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2066" y="5572140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29124" y="5857892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kratkaya_istoriya_razvitiya_predpriyatiya_ot_mestorojdeniya_cherez_obogaschenie_i_do_koncentrata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3315127" cy="17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71876"/>
            <a:ext cx="2674252" cy="200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000108"/>
            <a:ext cx="2913531" cy="19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3117359" cy="176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2643174" y="2928934"/>
            <a:ext cx="642942" cy="5715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572000" y="3000372"/>
            <a:ext cx="1428760" cy="135732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6358744" y="3285330"/>
            <a:ext cx="571504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83794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Откуда взялась бумага на изготовление тетрадей и книг.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81525"/>
            <a:ext cx="8229600" cy="2087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бумагу делают на огромных бумажных комбинатах, где людям во всём помогают машины. Машины принимаются за помощь тогда, когда будущая бумага в лесу растёт.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3879850" cy="2914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132751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214" y="4857760"/>
            <a:ext cx="8018585" cy="231615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Электрические пилы пилят, валят деревья. Машины-лесовозы везут брёвна к реке или на железнодорожную станцию.</a:t>
            </a:r>
            <a:endParaRPr lang="ru-RU" sz="2800" dirty="0" smtClean="0">
              <a:solidFill>
                <a:srgbClr val="3E1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928670"/>
            <a:ext cx="2281258" cy="18738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071810"/>
            <a:ext cx="2662232" cy="18166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omi.ru/upload/resize_cache/iblock/5de/300_200_2/1451551400-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84"/>
            <a:ext cx="2857500" cy="1905000"/>
          </a:xfrm>
          <a:prstGeom prst="rect">
            <a:avLst/>
          </a:prstGeom>
          <a:noFill/>
        </p:spPr>
      </p:pic>
      <p:pic>
        <p:nvPicPr>
          <p:cNvPr id="1028" name="Picture 4" descr="http://rasfokus.ru/images/photos/small/38aeebebb0e60f23ac453de91e1456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857496"/>
            <a:ext cx="2643206" cy="2067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662605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3932238"/>
            <a:ext cx="8675687" cy="23050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ворот цеха плывут брёвна по реке или их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везут в специальных вагонах.  А здесь за дело                                   берутся другие машины: многопильный станок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распиливает брёвна на чурбаки,                                                                          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машина-корообдирка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сдирает с них кору. </a:t>
            </a:r>
          </a:p>
        </p:txBody>
      </p:sp>
      <p:pic>
        <p:nvPicPr>
          <p:cNvPr id="15367" name="Picture 7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8" y="1000108"/>
            <a:ext cx="3800252" cy="2678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0395"/>
            <a:ext cx="3641752" cy="268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683661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1" y="4143381"/>
            <a:ext cx="8143932" cy="24542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3E1F00"/>
                </a:solidFill>
                <a:latin typeface="Comic Sans MS" pitchFamily="66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Рубильная машина рубит чурбаки на щепки, и едут щепки на самодвижущейся дорожке в котёл. В котле в специальном растворе варится… каша –деревянная.  </a:t>
            </a:r>
          </a:p>
        </p:txBody>
      </p:sp>
      <p:pic>
        <p:nvPicPr>
          <p:cNvPr id="16389" name="Picture 5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52855"/>
            <a:ext cx="3641752" cy="265557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85860"/>
            <a:ext cx="3601993" cy="26940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03075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24450"/>
            <a:ext cx="8229600" cy="1112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эта каша, когда она готова, и становится бумагой.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2" y="1571611"/>
            <a:ext cx="3746886" cy="280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548063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918948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D06C8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857232"/>
            <a:ext cx="8033545" cy="928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типографии печатают книги. С помощью умных машин (линотип) набирают текст, другие машины делают рисунки. В машины закладывается бумага, заливается краска и печатаются листы к книге.</a:t>
            </a:r>
          </a:p>
        </p:txBody>
      </p:sp>
      <p:pic>
        <p:nvPicPr>
          <p:cNvPr id="8195" name="Picture 7" descr="изготовление кни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62508"/>
            <a:ext cx="3357588" cy="412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http://sch2000u.mskobr.ru/images/cms/data/gallery/kskursii_vospitannikov_doshkol_nogo_otdeleniya_v_shkol_nuyu_biblioteku1/sam_7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4190987" cy="314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436310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цепочки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b="1" dirty="0"/>
          </a:p>
        </p:txBody>
      </p:sp>
      <p:sp>
        <p:nvSpPr>
          <p:cNvPr id="22530" name="AutoShape 2" descr="http://prv0.lori-images.net/dobycha-gliny-v-karere-dlya-nebolshogo-kirpichnogo-0000101988-preview.jpg"/>
          <p:cNvSpPr>
            <a:spLocks noChangeAspect="1" noChangeArrowheads="1"/>
          </p:cNvSpPr>
          <p:nvPr/>
        </p:nvSpPr>
        <p:spPr bwMode="auto">
          <a:xfrm>
            <a:off x="155575" y="-1965325"/>
            <a:ext cx="52768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429265"/>
            <a:ext cx="10715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5429265"/>
            <a:ext cx="17145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целлюлоза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5429264"/>
            <a:ext cx="24645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714480" y="5715016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57818" y="5715016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86248" y="5429264"/>
            <a:ext cx="228464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786182" y="5715016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Perform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071810"/>
            <a:ext cx="2668978" cy="18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www.npscorp.com/assets/product_images/1312924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928670"/>
            <a:ext cx="2661620" cy="1996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?id=41f1bd1568033b136b3f05b001165b11&amp;n=33&amp;h=190&amp;w=2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876"/>
            <a:ext cx="2236108" cy="175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trud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357298"/>
            <a:ext cx="2162305" cy="204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1928794" y="2357430"/>
            <a:ext cx="714380" cy="5715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5107785" y="3036091"/>
            <a:ext cx="714380" cy="6429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929454" y="3429000"/>
            <a:ext cx="500066" cy="3571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030905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Шерсть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071546"/>
            <a:ext cx="7901014" cy="505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Заплелись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густые травы,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Закудрявились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луга,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сам я весь кудрявый,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завитком рога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071546"/>
            <a:ext cx="25146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сви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357562"/>
            <a:ext cx="2068413" cy="20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00438"/>
            <a:ext cx="19812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662750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Прямоугольник 9"/>
          <p:cNvSpPr>
            <a:spLocks noChangeArrowheads="1"/>
          </p:cNvSpPr>
          <p:nvPr/>
        </p:nvSpPr>
        <p:spPr bwMode="auto">
          <a:xfrm>
            <a:off x="714347" y="500042"/>
            <a:ext cx="771530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Тест по теме «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Что такое экономика?»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Закончи определение: «Экономика – это..»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а) забота о природе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б) возможность зарабатывать деньги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в) хозяйственная деятельность человека</a:t>
            </a:r>
          </a:p>
        </p:txBody>
      </p:sp>
      <p:sp>
        <p:nvSpPr>
          <p:cNvPr id="25617" name="Прямоугольник 10"/>
          <p:cNvSpPr>
            <a:spLocks noChangeArrowheads="1"/>
          </p:cNvSpPr>
          <p:nvPr/>
        </p:nvSpPr>
        <p:spPr bwMode="auto">
          <a:xfrm>
            <a:off x="714348" y="1714488"/>
            <a:ext cx="68818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2. Какая отрасль экономики даёт нам хлеб, молоко, мясо?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а) промышленность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б) сельское хозяйство </a:t>
            </a:r>
          </a:p>
          <a:p>
            <a:r>
              <a:rPr lang="ru-RU" altLang="ru-RU" sz="1400" dirty="0"/>
              <a:t>в) торговля </a:t>
            </a:r>
          </a:p>
        </p:txBody>
      </p:sp>
      <p:sp>
        <p:nvSpPr>
          <p:cNvPr id="25618" name="Прямоугольник 11"/>
          <p:cNvSpPr>
            <a:spLocks noChangeArrowheads="1"/>
          </p:cNvSpPr>
          <p:nvPr/>
        </p:nvSpPr>
        <p:spPr bwMode="auto">
          <a:xfrm>
            <a:off x="714348" y="2500306"/>
            <a:ext cx="62341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Какая отрасль экономики производит одежду, обувь, мебель?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а) промышленность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б) сельское хозяйство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в) торговля </a:t>
            </a:r>
          </a:p>
        </p:txBody>
      </p:sp>
      <p:sp>
        <p:nvSpPr>
          <p:cNvPr id="25619" name="Прямоугольник 12"/>
          <p:cNvSpPr>
            <a:spLocks noChangeArrowheads="1"/>
          </p:cNvSpPr>
          <p:nvPr/>
        </p:nvSpPr>
        <p:spPr bwMode="auto">
          <a:xfrm>
            <a:off x="714349" y="3357562"/>
            <a:ext cx="7386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4. Какая отрасль экономики помогает нам приобретать продукты и вещи?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а) промышленность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б) сельское хозяйство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в) торговля </a:t>
            </a:r>
          </a:p>
        </p:txBody>
      </p:sp>
      <p:sp>
        <p:nvSpPr>
          <p:cNvPr id="25620" name="Прямоугольник 13"/>
          <p:cNvSpPr>
            <a:spLocks noChangeArrowheads="1"/>
          </p:cNvSpPr>
          <p:nvPr/>
        </p:nvSpPr>
        <p:spPr bwMode="auto">
          <a:xfrm>
            <a:off x="714347" y="4214818"/>
            <a:ext cx="80343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5. Какая отрасль экономики доставляет продукты и товары?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а) торговля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б) транспорт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в) строительство </a:t>
            </a:r>
          </a:p>
        </p:txBody>
      </p:sp>
      <p:sp>
        <p:nvSpPr>
          <p:cNvPr id="25621" name="Прямоугольник 14"/>
          <p:cNvSpPr>
            <a:spLocks noChangeArrowheads="1"/>
          </p:cNvSpPr>
          <p:nvPr/>
        </p:nvSpPr>
        <p:spPr bwMode="auto">
          <a:xfrm>
            <a:off x="714349" y="4786322"/>
            <a:ext cx="73866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6. Какая отрасль экономики возводит различные постройки?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а) торговля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б) транспорт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в) строительство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472" y="1214422"/>
            <a:ext cx="428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 smtClean="0">
                <a:solidFill>
                  <a:srgbClr val="FF0000"/>
                </a:solidFill>
              </a:rPr>
              <a:t>О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472" y="1928802"/>
            <a:ext cx="357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472" y="2500306"/>
            <a:ext cx="428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1472" y="3786190"/>
            <a:ext cx="357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472" y="4429132"/>
            <a:ext cx="357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1472" y="5429264"/>
            <a:ext cx="357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>
                <a:solidFill>
                  <a:srgbClr val="FF0000"/>
                </a:solidFill>
              </a:rPr>
              <a:t>О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9454" y="4572008"/>
            <a:ext cx="1500198" cy="136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03659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Стрижка                 Расчёсывание               Мойка шерсти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пряжи из шерсти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s://fs3.ppt4web.ru/images/135901/198925/310/img8.jpg"/>
          <p:cNvPicPr>
            <a:picLocks noChangeAspect="1" noChangeArrowheads="1"/>
          </p:cNvPicPr>
          <p:nvPr/>
        </p:nvPicPr>
        <p:blipFill>
          <a:blip r:embed="rId2"/>
          <a:srcRect l="50807" t="6466" r="806" b="9482"/>
          <a:stretch>
            <a:fillRect/>
          </a:stretch>
        </p:blipFill>
        <p:spPr bwMode="auto">
          <a:xfrm>
            <a:off x="642910" y="785794"/>
            <a:ext cx="2071702" cy="2000264"/>
          </a:xfrm>
          <a:prstGeom prst="rect">
            <a:avLst/>
          </a:prstGeom>
          <a:noFill/>
        </p:spPr>
      </p:pic>
      <p:pic>
        <p:nvPicPr>
          <p:cNvPr id="52228" name="Picture 4" descr="https://i.pinimg.com/236x/72/9d/f8/729df801f1bb560beeb426dea5d4de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857233"/>
            <a:ext cx="2105024" cy="1928825"/>
          </a:xfrm>
          <a:prstGeom prst="rect">
            <a:avLst/>
          </a:prstGeom>
          <a:noFill/>
        </p:spPr>
      </p:pic>
      <p:pic>
        <p:nvPicPr>
          <p:cNvPr id="52230" name="Picture 6" descr="https://kz.all.biz/img/kz/service_catalog/middle/12115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71546"/>
            <a:ext cx="2071702" cy="1714512"/>
          </a:xfrm>
          <a:prstGeom prst="rect">
            <a:avLst/>
          </a:prstGeom>
          <a:noFill/>
        </p:spPr>
      </p:pic>
      <p:pic>
        <p:nvPicPr>
          <p:cNvPr id="52232" name="Picture 8" descr="http://region-32.ru/wp-content/uploads/2016/11/Kamvolniy_kombinat-3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857628"/>
            <a:ext cx="2928958" cy="2143140"/>
          </a:xfrm>
          <a:prstGeom prst="rect">
            <a:avLst/>
          </a:prstGeom>
          <a:noFill/>
        </p:spPr>
      </p:pic>
      <p:pic>
        <p:nvPicPr>
          <p:cNvPr id="52234" name="Picture 10" descr="http://log.eco.free.fr/pic/isolation/laine_mout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786189"/>
            <a:ext cx="2286016" cy="2162179"/>
          </a:xfrm>
          <a:prstGeom prst="rect">
            <a:avLst/>
          </a:prstGeom>
          <a:noFill/>
        </p:spPr>
      </p:pic>
      <p:pic>
        <p:nvPicPr>
          <p:cNvPr id="52236" name="Picture 12" descr="http://images.freeimages.com/images/premium/large-thumbs/1756/17566638-plant-dyed-woo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357562"/>
            <a:ext cx="1714512" cy="1257301"/>
          </a:xfrm>
          <a:prstGeom prst="rect">
            <a:avLst/>
          </a:prstGeom>
          <a:noFill/>
        </p:spPr>
      </p:pic>
      <p:pic>
        <p:nvPicPr>
          <p:cNvPr id="52238" name="Picture 14" descr="http://kharkov-online.com/cache/files/images/objava_tb/objava/27616/13108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286256"/>
            <a:ext cx="1619250" cy="1619251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2714612" y="2214554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86380" y="2143116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00364" y="4786322"/>
            <a:ext cx="35719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6393669" y="3750471"/>
            <a:ext cx="428628" cy="3571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429388" y="4143380"/>
            <a:ext cx="285752" cy="714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цепочки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b="1" dirty="0"/>
          </a:p>
        </p:txBody>
      </p:sp>
      <p:sp>
        <p:nvSpPr>
          <p:cNvPr id="22530" name="AutoShape 2" descr="http://prv0.lori-images.net/dobycha-gliny-v-karere-dlya-nebolshogo-kirpichnogo-0000101988-preview.jpg"/>
          <p:cNvSpPr>
            <a:spLocks noChangeAspect="1" noChangeArrowheads="1"/>
          </p:cNvSpPr>
          <p:nvPr/>
        </p:nvSpPr>
        <p:spPr bwMode="auto">
          <a:xfrm>
            <a:off x="155575" y="-1965325"/>
            <a:ext cx="52768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500703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3" y="5500703"/>
            <a:ext cx="11430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пряжа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3" y="5429264"/>
            <a:ext cx="128588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изделие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500166" y="5786454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90369" y="5962242"/>
            <a:ext cx="428628" cy="1588"/>
          </a:xfrm>
          <a:prstGeom prst="straightConnector1">
            <a:avLst/>
          </a:prstGeom>
          <a:ln w="3492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28992" y="5500702"/>
            <a:ext cx="12858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полотно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28926" y="5786454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00438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 descr="0_7fb6b_bb240985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38"/>
          <a:stretch>
            <a:fillRect/>
          </a:stretch>
        </p:blipFill>
        <p:spPr bwMode="auto">
          <a:xfrm>
            <a:off x="5429256" y="1071546"/>
            <a:ext cx="2640392" cy="218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rot="16200000" flipH="1">
            <a:off x="2357422" y="3071810"/>
            <a:ext cx="357190" cy="3571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29058" y="2285992"/>
            <a:ext cx="1357322" cy="107157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6250793" y="3393281"/>
            <a:ext cx="571504" cy="5000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" idx="3"/>
          </p:cNvCxnSpPr>
          <p:nvPr/>
        </p:nvCxnSpPr>
        <p:spPr>
          <a:xfrm flipV="1">
            <a:off x="4714876" y="5715016"/>
            <a:ext cx="785818" cy="1651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data.whicdn.com/images/259729071/super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929066"/>
            <a:ext cx="1971669" cy="1643057"/>
          </a:xfrm>
          <a:prstGeom prst="rect">
            <a:avLst/>
          </a:prstGeom>
          <a:noFill/>
        </p:spPr>
      </p:pic>
      <p:pic>
        <p:nvPicPr>
          <p:cNvPr id="47108" name="Picture 4" descr="https://agronomu.com/media/res/2/4/8/7/6/24876.oo350o.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928670"/>
            <a:ext cx="2857500" cy="189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548344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теперь расскажите сами…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85860"/>
            <a:ext cx="7924800" cy="469107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как хлеб на стол пришёл</a:t>
            </a:r>
          </a:p>
        </p:txBody>
      </p:sp>
      <p:pic>
        <p:nvPicPr>
          <p:cNvPr id="22532" name="Picture 4" descr="~hlebozavody_6098_250x150_m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256"/>
            <a:ext cx="25923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05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30" y="4429132"/>
            <a:ext cx="1716883" cy="15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13"/>
          <p:cNvPicPr>
            <a:picLocks noChangeAspect="1" noChangeArrowheads="1"/>
          </p:cNvPicPr>
          <p:nvPr/>
        </p:nvPicPr>
        <p:blipFill>
          <a:blip r:embed="rId4"/>
          <a:srcRect l="2945" t="2841" r="2433" b="3409"/>
          <a:stretch>
            <a:fillRect/>
          </a:stretch>
        </p:blipFill>
        <p:spPr bwMode="auto">
          <a:xfrm>
            <a:off x="6643702" y="1714488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IMG_9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437063"/>
            <a:ext cx="216058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natb_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282479"/>
            <a:ext cx="2201890" cy="16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i_1300_pro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2060575"/>
            <a:ext cx="215423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3000364" y="3143248"/>
            <a:ext cx="571504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57884" y="3143248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428860" y="5357826"/>
            <a:ext cx="64294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86446" y="5286388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Где человек берет материалы для изготовления различных предметов?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что должны обращать внимание люди, добывая в природе различные материалы?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3702" y="4429132"/>
            <a:ext cx="1428792" cy="136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Добывая различные материалы, люди изменяют природу, нередко наносят ей вред. Карьер, оставшийся от добычи глины, - рана на поверхности земли. Вырубленный лес – это уничтоженный «дом» многих растений и животных. Вот почему природные богатства нужно беречь – ведь они не безграничны.</a:t>
            </a:r>
          </a:p>
          <a:p>
            <a:pPr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Еще надо помнить о том, что в каждую вещь вложены знания и труд многих людей, поэтому к вещам надо относиться бережно!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5208" y="642918"/>
            <a:ext cx="1428792" cy="136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1978025" cy="1704975"/>
          </a:xfrm>
          <a:prstGeom prst="rect">
            <a:avLst/>
          </a:prstGeom>
          <a:noFill/>
        </p:spPr>
      </p:pic>
      <p:pic>
        <p:nvPicPr>
          <p:cNvPr id="4109" name="Picture 13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620713"/>
            <a:ext cx="1920875" cy="1511300"/>
          </a:xfrm>
          <a:prstGeom prst="rect">
            <a:avLst/>
          </a:prstGeom>
          <a:noFill/>
        </p:spPr>
      </p:pic>
      <p:pic>
        <p:nvPicPr>
          <p:cNvPr id="4110" name="Picture 14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5588" y="404813"/>
            <a:ext cx="1566862" cy="1871662"/>
          </a:xfrm>
          <a:prstGeom prst="rect">
            <a:avLst/>
          </a:prstGeom>
          <a:noFill/>
        </p:spPr>
      </p:pic>
      <p:pic>
        <p:nvPicPr>
          <p:cNvPr id="4111" name="Picture 15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14818"/>
            <a:ext cx="2832100" cy="1601788"/>
          </a:xfrm>
          <a:prstGeom prst="rect">
            <a:avLst/>
          </a:prstGeom>
          <a:noFill/>
        </p:spPr>
      </p:pic>
      <p:pic>
        <p:nvPicPr>
          <p:cNvPr id="4112" name="Picture 16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214818"/>
            <a:ext cx="1916113" cy="1262062"/>
          </a:xfrm>
          <a:prstGeom prst="rect">
            <a:avLst/>
          </a:prstGeom>
          <a:noFill/>
        </p:spPr>
      </p:pic>
      <p:pic>
        <p:nvPicPr>
          <p:cNvPr id="4114" name="Picture 18" descr="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929066"/>
            <a:ext cx="1655763" cy="1655763"/>
          </a:xfrm>
          <a:prstGeom prst="rect">
            <a:avLst/>
          </a:prstGeom>
          <a:noFill/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63575" y="2420938"/>
            <a:ext cx="7656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Как рождается книга?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Как делают шерстяные вещи?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Откуда берутся ложки, вилки и ножи?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14347" y="2205038"/>
            <a:ext cx="77867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Всё это сделано руками человека из природных</a:t>
            </a:r>
          </a:p>
          <a:p>
            <a:r>
              <a:rPr lang="ru-RU" sz="2800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материалов – древесины, металла, шерсти. Но</a:t>
            </a:r>
          </a:p>
          <a:p>
            <a:r>
              <a:rPr lang="ru-RU" sz="2800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чтобы природные материалы превратились</a:t>
            </a:r>
          </a:p>
          <a:p>
            <a:r>
              <a:rPr lang="ru-RU" sz="2800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в разнообразные вещи, нужны знания и большой</a:t>
            </a:r>
          </a:p>
          <a:p>
            <a:r>
              <a:rPr lang="ru-RU" sz="2800" dirty="0">
                <a:solidFill>
                  <a:srgbClr val="3E1F00"/>
                </a:solidFill>
                <a:latin typeface="Times New Roman" pitchFamily="18" charset="0"/>
                <a:cs typeface="Times New Roman" pitchFamily="18" charset="0"/>
              </a:rPr>
              <a:t>труд людей.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/>
      <p:bldP spid="4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14356"/>
            <a:ext cx="7858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древних времен людям приходилось приспосабливаться к условиям жизни в различных условиях. Созданные людьми орудия труда, жилища и предметы быта, одежда, украшения были из тех материалов, которые были в той местности. Самыми древними  являются каменные орудия труда. Древние люди вначале использовали осколки камней, ветви и сучья деревьев. Ученые считают, что самым первым орудием, сделанным древним человеком, было ручное рубило, высеченное из камня.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В наше время человек с самого рождения человек попадает в мир вещей. К этому мы уже так привыкли, что не задумываемся о том, как и из чего, сделаны окружающие нас предметы.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hoto-dictionary.com/photofiles/list/620/4139rul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857232"/>
            <a:ext cx="1680620" cy="1285884"/>
          </a:xfrm>
          <a:prstGeom prst="rect">
            <a:avLst/>
          </a:prstGeom>
          <a:noFill/>
        </p:spPr>
      </p:pic>
      <p:pic>
        <p:nvPicPr>
          <p:cNvPr id="1032" name="Picture 8" descr="http://dom-mebel.ucoz.ru/_ph/1/2/17908719.jpg"/>
          <p:cNvPicPr>
            <a:picLocks noChangeAspect="1" noChangeArrowheads="1"/>
          </p:cNvPicPr>
          <p:nvPr/>
        </p:nvPicPr>
        <p:blipFill>
          <a:blip r:embed="rId4"/>
          <a:srcRect l="6250" b="1105"/>
          <a:stretch>
            <a:fillRect/>
          </a:stretch>
        </p:blipFill>
        <p:spPr bwMode="auto">
          <a:xfrm>
            <a:off x="642910" y="928670"/>
            <a:ext cx="2143140" cy="4500594"/>
          </a:xfrm>
          <a:prstGeom prst="rect">
            <a:avLst/>
          </a:prstGeom>
          <a:noFill/>
        </p:spPr>
      </p:pic>
      <p:sp>
        <p:nvSpPr>
          <p:cNvPr id="1034" name="AutoShape 10" descr="http://i054.radikal.ru/0907/d9/2889da5fe98e.jpg"/>
          <p:cNvSpPr>
            <a:spLocks noChangeAspect="1" noChangeArrowheads="1"/>
          </p:cNvSpPr>
          <p:nvPr/>
        </p:nvSpPr>
        <p:spPr bwMode="auto">
          <a:xfrm>
            <a:off x="155575" y="-1219200"/>
            <a:ext cx="38100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i054.radikal.ru/0907/d9/2889da5fe98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214554"/>
            <a:ext cx="2985467" cy="2000264"/>
          </a:xfrm>
          <a:prstGeom prst="rect">
            <a:avLst/>
          </a:prstGeom>
          <a:noFill/>
        </p:spPr>
      </p:pic>
      <p:pic>
        <p:nvPicPr>
          <p:cNvPr id="1038" name="Picture 14" descr="http://cdn.gollos.com/3772/Prod/1107094/Logo/6380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286124"/>
            <a:ext cx="1189526" cy="1428760"/>
          </a:xfrm>
          <a:prstGeom prst="rect">
            <a:avLst/>
          </a:prstGeom>
          <a:noFill/>
        </p:spPr>
      </p:pic>
      <p:pic>
        <p:nvPicPr>
          <p:cNvPr id="1040" name="Picture 16" descr="http://www.vodoley-nn.ru/file/view2/file/1237815073/082775.jpg/f=550,0,ffffff_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AD6D7"/>
              </a:clrFrom>
              <a:clrTo>
                <a:srgbClr val="DAD6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000504"/>
            <a:ext cx="1519470" cy="1214446"/>
          </a:xfrm>
          <a:prstGeom prst="rect">
            <a:avLst/>
          </a:prstGeom>
          <a:noFill/>
        </p:spPr>
      </p:pic>
      <p:sp>
        <p:nvSpPr>
          <p:cNvPr id="1042" name="AutoShape 18" descr="http://www.ozon.ru/multimedia/books_covers/1001090055.jpg"/>
          <p:cNvSpPr>
            <a:spLocks noChangeAspect="1" noChangeArrowheads="1"/>
          </p:cNvSpPr>
          <p:nvPr/>
        </p:nvSpPr>
        <p:spPr bwMode="auto">
          <a:xfrm>
            <a:off x="155575" y="-1211263"/>
            <a:ext cx="1905000" cy="2533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://www.bruliki.ru/catalog/img/big/ECO_0205-copy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000372"/>
            <a:ext cx="1589911" cy="1071570"/>
          </a:xfrm>
          <a:prstGeom prst="rect">
            <a:avLst/>
          </a:prstGeom>
          <a:noFill/>
        </p:spPr>
      </p:pic>
      <p:pic>
        <p:nvPicPr>
          <p:cNvPr id="1048" name="Picture 24" descr="http://www.proza.ru/pics/2012/04/04/183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14534"/>
          <a:stretch>
            <a:fillRect/>
          </a:stretch>
        </p:blipFill>
        <p:spPr bwMode="auto">
          <a:xfrm>
            <a:off x="2571736" y="3857628"/>
            <a:ext cx="2000264" cy="1562706"/>
          </a:xfrm>
          <a:prstGeom prst="rect">
            <a:avLst/>
          </a:prstGeom>
          <a:noFill/>
        </p:spPr>
      </p:pic>
      <p:sp>
        <p:nvSpPr>
          <p:cNvPr id="1050" name="AutoShape 26" descr="http://art-glina.ru/userfiles/catalog/small/426-03.jpg"/>
          <p:cNvSpPr>
            <a:spLocks noChangeAspect="1" noChangeArrowheads="1"/>
          </p:cNvSpPr>
          <p:nvPr/>
        </p:nvSpPr>
        <p:spPr bwMode="auto">
          <a:xfrm>
            <a:off x="155575" y="-655638"/>
            <a:ext cx="13716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http://art-glina.ru/userfiles/catalog/small/426-03.jpg"/>
          <p:cNvSpPr>
            <a:spLocks noChangeAspect="1" noChangeArrowheads="1"/>
          </p:cNvSpPr>
          <p:nvPr/>
        </p:nvSpPr>
        <p:spPr bwMode="auto">
          <a:xfrm>
            <a:off x="155575" y="-655638"/>
            <a:ext cx="13716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 descr="http://art-glina.ru/userfiles/catalog/small/426-03.jpg"/>
          <p:cNvSpPr>
            <a:spLocks noChangeAspect="1" noChangeArrowheads="1"/>
          </p:cNvSpPr>
          <p:nvPr/>
        </p:nvSpPr>
        <p:spPr bwMode="auto">
          <a:xfrm>
            <a:off x="155575" y="-655638"/>
            <a:ext cx="13716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://art-glina.ru/userfiles/catalog/small/426-0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500174"/>
            <a:ext cx="1585914" cy="1585915"/>
          </a:xfrm>
          <a:prstGeom prst="rect">
            <a:avLst/>
          </a:prstGeom>
          <a:noFill/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571472" y="0"/>
            <a:ext cx="8258204" cy="1131910"/>
          </a:xfrm>
        </p:spPr>
        <p:txBody>
          <a:bodyPr>
            <a:norm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5143512"/>
            <a:ext cx="7611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Распределите предметы на группы так, чтобы в каждой  все вещи были сделаны из одного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материала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6" descr="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54" y="1012407"/>
            <a:ext cx="1481094" cy="97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876"/>
            <a:ext cx="2166883" cy="15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29132"/>
            <a:ext cx="2081808" cy="15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857628"/>
            <a:ext cx="28575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85852" y="1357298"/>
            <a:ext cx="6429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встретишь на дороге,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То увязнут сильно ноги,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А сделать миску или вазу-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Она понадобится сразу.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42852"/>
            <a:ext cx="3500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857232"/>
            <a:ext cx="1571636" cy="176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379415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появился глиняный кувшин?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2601913" cy="244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smtClean="0"/>
          </a:p>
        </p:txBody>
      </p:sp>
      <p:pic>
        <p:nvPicPr>
          <p:cNvPr id="16388" name="Picture 7" descr="IMG_5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592386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714348" y="2924175"/>
            <a:ext cx="29210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Глина добывается экскаваторами…</a:t>
            </a:r>
          </a:p>
        </p:txBody>
      </p:sp>
      <p:pic>
        <p:nvPicPr>
          <p:cNvPr id="16390" name="Picture 13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773238"/>
            <a:ext cx="17510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9" name="Text Box 15"/>
          <p:cNvSpPr txBox="1">
            <a:spLocks noChangeArrowheads="1"/>
          </p:cNvSpPr>
          <p:nvPr/>
        </p:nvSpPr>
        <p:spPr bwMode="auto">
          <a:xfrm rot="10779899" flipV="1">
            <a:off x="3054350" y="4043532"/>
            <a:ext cx="2809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«Умелые руки» гончара могут вылепить из нее различные предметы</a:t>
            </a:r>
          </a:p>
        </p:txBody>
      </p:sp>
      <p:pic>
        <p:nvPicPr>
          <p:cNvPr id="16392" name="Picture 17" descr="m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00372"/>
            <a:ext cx="19319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5857884" y="5357826"/>
            <a:ext cx="307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Изделия обжигают в специальной печи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28992" y="2000240"/>
            <a:ext cx="357190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57818" y="3929066"/>
            <a:ext cx="5000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001024" y="4857760"/>
            <a:ext cx="5000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3"/>
            <a:ext cx="8229600" cy="78581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вот все готово!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3167062" cy="14446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</p:txBody>
      </p:sp>
      <p:pic>
        <p:nvPicPr>
          <p:cNvPr id="17412" name="Picture 4" descr="42-1"/>
          <p:cNvPicPr>
            <a:picLocks noChangeAspect="1" noChangeArrowheads="1"/>
          </p:cNvPicPr>
          <p:nvPr/>
        </p:nvPicPr>
        <p:blipFill>
          <a:blip r:embed="rId2"/>
          <a:srcRect b="9274"/>
          <a:stretch>
            <a:fillRect/>
          </a:stretch>
        </p:blipFill>
        <p:spPr bwMode="auto">
          <a:xfrm>
            <a:off x="6357950" y="2214554"/>
            <a:ext cx="2120900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156555"/>
          <p:cNvPicPr>
            <a:picLocks noChangeAspect="1" noChangeArrowheads="1"/>
          </p:cNvPicPr>
          <p:nvPr/>
        </p:nvPicPr>
        <p:blipFill>
          <a:blip r:embed="rId3"/>
          <a:srcRect l="3366" t="3190" r="4314" b="4501"/>
          <a:stretch>
            <a:fillRect/>
          </a:stretch>
        </p:blipFill>
        <p:spPr bwMode="auto">
          <a:xfrm>
            <a:off x="857224" y="1357298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8_big"/>
          <p:cNvPicPr>
            <a:picLocks noChangeAspect="1" noChangeArrowheads="1"/>
          </p:cNvPicPr>
          <p:nvPr/>
        </p:nvPicPr>
        <p:blipFill>
          <a:blip r:embed="rId4"/>
          <a:srcRect r="2397" b="11889"/>
          <a:stretch>
            <a:fillRect/>
          </a:stretch>
        </p:blipFill>
        <p:spPr bwMode="auto">
          <a:xfrm>
            <a:off x="4357686" y="1785926"/>
            <a:ext cx="1357321" cy="251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684213" y="4581525"/>
            <a:ext cx="5530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Искусство делать такие вещи называется</a:t>
            </a:r>
          </a:p>
        </p:txBody>
      </p:sp>
      <p:sp>
        <p:nvSpPr>
          <p:cNvPr id="202761" name="WordArt 9"/>
          <p:cNvSpPr>
            <a:spLocks noChangeArrowheads="1" noChangeShapeType="1" noTextEdit="1"/>
          </p:cNvSpPr>
          <p:nvPr/>
        </p:nvSpPr>
        <p:spPr bwMode="auto">
          <a:xfrm>
            <a:off x="3214678" y="5500702"/>
            <a:ext cx="2643206" cy="4682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13"/>
              </a:avLst>
            </a:prstTxWarp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керамика</a:t>
            </a:r>
            <a:endParaRPr lang="ru-RU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923</Words>
  <Application>Microsoft Office PowerPoint</Application>
  <PresentationFormat>Экран (4:3)</PresentationFormat>
  <Paragraphs>145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Что из чего сделано?</vt:lpstr>
      <vt:lpstr>Проверка домашнего задания</vt:lpstr>
      <vt:lpstr>Слайд 3</vt:lpstr>
      <vt:lpstr>Слайд 4</vt:lpstr>
      <vt:lpstr>Слайд 5</vt:lpstr>
      <vt:lpstr>Слайд 6</vt:lpstr>
      <vt:lpstr>Слайд 7</vt:lpstr>
      <vt:lpstr>Как появился глиняный кувшин?</vt:lpstr>
      <vt:lpstr>И вот все готово!</vt:lpstr>
      <vt:lpstr>Слайд 10</vt:lpstr>
      <vt:lpstr>Составление цепочки</vt:lpstr>
      <vt:lpstr>Слайд 12</vt:lpstr>
      <vt:lpstr>    Откуда берется железо?</vt:lpstr>
      <vt:lpstr>Как же добывают руду?</vt:lpstr>
      <vt:lpstr>Слайд 15</vt:lpstr>
      <vt:lpstr>Чугун отправляют к сталеварам и в мартеновских печах варят сталь. Затем сталь выливают в формы – стаканы </vt:lpstr>
      <vt:lpstr>Слайд 17</vt:lpstr>
      <vt:lpstr> Когда металл остывает, вытаскивают слиток. В прокатном цехе этот слиток раскатывают в тонкие и толстые листы стали. А из них уже делают разные предметы. </vt:lpstr>
      <vt:lpstr>Слайд 19</vt:lpstr>
      <vt:lpstr>Откуда взялась бумага на изготовление тетрадей и книг?</vt:lpstr>
      <vt:lpstr>Составление цепочки</vt:lpstr>
      <vt:lpstr>Откуда взялась бумага на изготовление тетрадей и книг.</vt:lpstr>
      <vt:lpstr>Слайд 23</vt:lpstr>
      <vt:lpstr>Слайд 24</vt:lpstr>
      <vt:lpstr>Слайд 25</vt:lpstr>
      <vt:lpstr>Слайд 26</vt:lpstr>
      <vt:lpstr> </vt:lpstr>
      <vt:lpstr>Составление цепочки</vt:lpstr>
      <vt:lpstr>Шерсть</vt:lpstr>
      <vt:lpstr>Слайд 30</vt:lpstr>
      <vt:lpstr>Составление цепочки</vt:lpstr>
      <vt:lpstr>А теперь расскажите сами…</vt:lpstr>
      <vt:lpstr>Итог урока</vt:lpstr>
      <vt:lpstr>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UserX</cp:lastModifiedBy>
  <cp:revision>39</cp:revision>
  <dcterms:created xsi:type="dcterms:W3CDTF">2013-01-28T19:28:30Z</dcterms:created>
  <dcterms:modified xsi:type="dcterms:W3CDTF">2017-11-06T18:09:44Z</dcterms:modified>
</cp:coreProperties>
</file>