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3" r:id="rId5"/>
    <p:sldId id="261" r:id="rId6"/>
    <p:sldId id="262" r:id="rId7"/>
    <p:sldId id="257" r:id="rId8"/>
    <p:sldId id="258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9357-203B-413E-85A9-0488865FEADC}" type="datetimeFigureOut">
              <a:rPr lang="ru-RU" smtClean="0"/>
              <a:t>04.11.2017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AAB7A4F-B65C-4692-B253-9AFFC6031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0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9357-203B-413E-85A9-0488865FEADC}" type="datetimeFigureOut">
              <a:rPr lang="ru-RU" smtClean="0"/>
              <a:t>04.11.2017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AB7A4F-B65C-4692-B253-9AFFC6031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381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9357-203B-413E-85A9-0488865FEADC}" type="datetimeFigureOut">
              <a:rPr lang="ru-RU" smtClean="0"/>
              <a:t>04.11.2017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AB7A4F-B65C-4692-B253-9AFFC603156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1248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9357-203B-413E-85A9-0488865FEADC}" type="datetimeFigureOut">
              <a:rPr lang="ru-RU" smtClean="0"/>
              <a:t>04.11.2017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AB7A4F-B65C-4692-B253-9AFFC6031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725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9357-203B-413E-85A9-0488865FEADC}" type="datetimeFigureOut">
              <a:rPr lang="ru-RU" smtClean="0"/>
              <a:t>04.11.2017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AB7A4F-B65C-4692-B253-9AFFC603156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8572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9357-203B-413E-85A9-0488865FEADC}" type="datetimeFigureOut">
              <a:rPr lang="ru-RU" smtClean="0"/>
              <a:t>04.11.2017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AB7A4F-B65C-4692-B253-9AFFC6031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554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9357-203B-413E-85A9-0488865FEADC}" type="datetimeFigureOut">
              <a:rPr lang="ru-RU" smtClean="0"/>
              <a:t>04.11.2017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7A4F-B65C-4692-B253-9AFFC6031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2352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9357-203B-413E-85A9-0488865FEADC}" type="datetimeFigureOut">
              <a:rPr lang="ru-RU" smtClean="0"/>
              <a:t>04.11.2017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7A4F-B65C-4692-B253-9AFFC6031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189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9357-203B-413E-85A9-0488865FEADC}" type="datetimeFigureOut">
              <a:rPr lang="ru-RU" smtClean="0"/>
              <a:t>04.11.2017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7A4F-B65C-4692-B253-9AFFC6031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299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9357-203B-413E-85A9-0488865FEADC}" type="datetimeFigureOut">
              <a:rPr lang="ru-RU" smtClean="0"/>
              <a:t>04.11.2017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AB7A4F-B65C-4692-B253-9AFFC6031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597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9357-203B-413E-85A9-0488865FEADC}" type="datetimeFigureOut">
              <a:rPr lang="ru-RU" smtClean="0"/>
              <a:t>04.11.2017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AAB7A4F-B65C-4692-B253-9AFFC6031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551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9357-203B-413E-85A9-0488865FEADC}" type="datetimeFigureOut">
              <a:rPr lang="ru-RU" smtClean="0"/>
              <a:t>04.11.2017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AAB7A4F-B65C-4692-B253-9AFFC6031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545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9357-203B-413E-85A9-0488865FEADC}" type="datetimeFigureOut">
              <a:rPr lang="ru-RU" smtClean="0"/>
              <a:t>04.11.2017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7A4F-B65C-4692-B253-9AFFC6031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385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9357-203B-413E-85A9-0488865FEADC}" type="datetimeFigureOut">
              <a:rPr lang="ru-RU" smtClean="0"/>
              <a:t>04.11.2017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7A4F-B65C-4692-B253-9AFFC6031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574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9357-203B-413E-85A9-0488865FEADC}" type="datetimeFigureOut">
              <a:rPr lang="ru-RU" smtClean="0"/>
              <a:t>04.11.2017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7A4F-B65C-4692-B253-9AFFC6031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637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9357-203B-413E-85A9-0488865FEADC}" type="datetimeFigureOut">
              <a:rPr lang="ru-RU" smtClean="0"/>
              <a:t>04.11.2017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AB7A4F-B65C-4692-B253-9AFFC6031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509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69357-203B-413E-85A9-0488865FEADC}" type="datetimeFigureOut">
              <a:rPr lang="ru-RU" smtClean="0"/>
              <a:t>04.11.2017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AAB7A4F-B65C-4692-B253-9AFFC6031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819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5289" y="1289785"/>
            <a:ext cx="5380522" cy="2685450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rgbClr val="002060"/>
                </a:solidFill>
              </a:rPr>
              <a:t>Буриме как новый жанр</a:t>
            </a:r>
            <a:br>
              <a:rPr lang="ru-RU" b="1" i="1" dirty="0">
                <a:solidFill>
                  <a:srgbClr val="002060"/>
                </a:solidFill>
              </a:rPr>
            </a:b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59597" y="5383771"/>
            <a:ext cx="4196598" cy="1126283"/>
          </a:xfrm>
        </p:spPr>
        <p:txBody>
          <a:bodyPr>
            <a:normAutofit fontScale="62500" lnSpcReduction="20000"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Подготовила учитель</a:t>
            </a:r>
          </a:p>
          <a:p>
            <a:r>
              <a:rPr lang="ru-RU" sz="3200" b="1" i="1" dirty="0" smtClean="0">
                <a:solidFill>
                  <a:srgbClr val="002060"/>
                </a:solidFill>
              </a:rPr>
              <a:t> русского языка и литературы </a:t>
            </a:r>
          </a:p>
          <a:p>
            <a:r>
              <a:rPr lang="ru-RU" sz="3200" b="1" i="1" dirty="0" smtClean="0">
                <a:solidFill>
                  <a:srgbClr val="002060"/>
                </a:solidFill>
              </a:rPr>
              <a:t>Калинина Н.Н.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http://s14.directupload.net/images/111221/uh6d9ln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695" y="423511"/>
            <a:ext cx="4762500" cy="463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759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ds02.infourok.ru/uploads/ex/1239/000248a0-4ad023c1/2/640/img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62" y="174681"/>
            <a:ext cx="5770880" cy="4328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8" descr="http://znanie.podelise.ru/tw_files2/urls_408/3/d-2033/img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878" y="2056420"/>
            <a:ext cx="6248400" cy="468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82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stat18.privet.ru/lr/0a1ae21755ad7cc6d9edd5c12fb663b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974" y="3307029"/>
            <a:ext cx="5829300" cy="320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playcast.ru/uploads/2017/03/22/2208620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366" y="608146"/>
            <a:ext cx="4873466" cy="176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57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8801" y="375093"/>
            <a:ext cx="999102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-apple-system"/>
              </a:rPr>
              <a:t>     </a:t>
            </a:r>
            <a:r>
              <a:rPr lang="ru-RU" sz="2400" b="1" i="1" dirty="0" smtClean="0">
                <a:solidFill>
                  <a:srgbClr val="002060"/>
                </a:solidFill>
                <a:latin typeface="-apple-system"/>
              </a:rPr>
              <a:t>БУРИМЕ 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-apple-system"/>
              </a:rPr>
              <a:t>(</a:t>
            </a:r>
            <a:r>
              <a:rPr lang="ru-RU" sz="2400" b="1" i="1" dirty="0">
                <a:solidFill>
                  <a:srgbClr val="002060"/>
                </a:solidFill>
                <a:latin typeface="-apple-system"/>
              </a:rPr>
              <a:t>от франц. </a:t>
            </a:r>
            <a:r>
              <a:rPr lang="ru-RU" sz="2400" b="1" i="1" dirty="0" err="1">
                <a:solidFill>
                  <a:srgbClr val="002060"/>
                </a:solidFill>
                <a:latin typeface="-apple-system"/>
              </a:rPr>
              <a:t>bouts</a:t>
            </a:r>
            <a:r>
              <a:rPr lang="ru-RU" sz="2400" b="1" i="1" dirty="0">
                <a:solidFill>
                  <a:srgbClr val="002060"/>
                </a:solidFill>
                <a:latin typeface="-apple-system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-apple-system"/>
              </a:rPr>
              <a:t>rimes</a:t>
            </a:r>
            <a:r>
              <a:rPr lang="ru-RU" sz="2400" b="1" i="1" dirty="0">
                <a:solidFill>
                  <a:srgbClr val="002060"/>
                </a:solidFill>
                <a:latin typeface="-apple-system"/>
              </a:rPr>
              <a:t> -"зарифмованные концы") – сочинение стихов на заранее заданные рифмы, как правило, шуточного характера. </a:t>
            </a:r>
            <a:r>
              <a:rPr lang="ru-RU" sz="2400" b="1" i="1" dirty="0">
                <a:solidFill>
                  <a:srgbClr val="002060"/>
                </a:solidFill>
              </a:rPr>
              <a:t/>
            </a:r>
            <a:br>
              <a:rPr lang="ru-RU" sz="2400" b="1" i="1" dirty="0">
                <a:solidFill>
                  <a:srgbClr val="002060"/>
                </a:solidFill>
              </a:rPr>
            </a:br>
            <a:r>
              <a:rPr lang="ru-RU" sz="2400" b="1" i="1" dirty="0">
                <a:solidFill>
                  <a:srgbClr val="002060"/>
                </a:solidFill>
                <a:latin typeface="-apple-system"/>
              </a:rPr>
              <a:t>Форма буриме зародилась во Франции в первой половине 17-го века. История возникновения буриме обязана французскому поэту </a:t>
            </a:r>
            <a:r>
              <a:rPr lang="ru-RU" sz="2400" b="1" i="1" dirty="0" err="1">
                <a:solidFill>
                  <a:srgbClr val="002060"/>
                </a:solidFill>
                <a:latin typeface="-apple-system"/>
              </a:rPr>
              <a:t>Дюло</a:t>
            </a:r>
            <a:r>
              <a:rPr lang="ru-RU" sz="2400" b="1" i="1" dirty="0">
                <a:solidFill>
                  <a:srgbClr val="002060"/>
                </a:solidFill>
                <a:latin typeface="-apple-system"/>
              </a:rPr>
              <a:t>, который заявил, что написал 300 сонетов, но рукопись потерял. После массовых сомнений публики в таком большом количестве написанных стихов, </a:t>
            </a:r>
            <a:r>
              <a:rPr lang="ru-RU" sz="2400" b="1" i="1" dirty="0" err="1">
                <a:solidFill>
                  <a:srgbClr val="002060"/>
                </a:solidFill>
                <a:latin typeface="-apple-system"/>
              </a:rPr>
              <a:t>Дюлло</a:t>
            </a:r>
            <a:r>
              <a:rPr lang="ru-RU" sz="2400" b="1" i="1" dirty="0">
                <a:solidFill>
                  <a:srgbClr val="002060"/>
                </a:solidFill>
                <a:latin typeface="-apple-system"/>
              </a:rPr>
              <a:t> признался, что написал не сами стихи, а только заготовленные рифмы. После этого его коллеги по перу написали сонеты на рифмы-заготовки, а новая стихотворная игра вошла в моду и в 17-18 вв. была довольно популярным салонным развлечением. Известно также, что А. Дюма в 19 веке был </a:t>
            </a:r>
            <a:r>
              <a:rPr lang="ru-RU" sz="2400" b="1" i="1" dirty="0" err="1">
                <a:solidFill>
                  <a:srgbClr val="002060"/>
                </a:solidFill>
                <a:latin typeface="-apple-system"/>
              </a:rPr>
              <a:t>огранизатором</a:t>
            </a:r>
            <a:r>
              <a:rPr lang="ru-RU" sz="2400" b="1" i="1" dirty="0">
                <a:solidFill>
                  <a:srgbClr val="002060"/>
                </a:solidFill>
                <a:latin typeface="-apple-system"/>
              </a:rPr>
              <a:t> конкурса на лучшее буриме и опубликовал книгу лучших стихотворений.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13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77421" y="444426"/>
            <a:ext cx="87485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-apple-system"/>
              </a:rPr>
              <a:t>     В </a:t>
            </a:r>
            <a:r>
              <a:rPr lang="ru-RU" sz="2400" b="1" i="1" dirty="0">
                <a:solidFill>
                  <a:srgbClr val="002060"/>
                </a:solidFill>
                <a:latin typeface="-apple-system"/>
              </a:rPr>
              <a:t>наше время буриме продолжает оставаться популярной игрой среди всех любителей стихотворного жанра. Буриме позволяет проявить свои творческие способности, блеснуть остроумием и оригинальностью, в считанные минуты (или даже секунды) продемонстрировать своё владение словом. По этой причине жанр буриме особо популярен среди артистов разговорного жанра и конферанса. Вот показательный пример от Юрия Горного, которому было предложено 4 пары рифм, и который мгновенно (!) выдал замечательный экспромт. 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57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1894" y="1235420"/>
            <a:ext cx="110594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Правила игры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.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</a:rPr>
              <a:t/>
            </a:r>
            <a:br>
              <a:rPr lang="ru-RU" dirty="0">
                <a:solidFill>
                  <a:srgbClr val="C00000"/>
                </a:solidFill>
                <a:latin typeface="Arial" panose="020B0604020202020204" pitchFamily="34" charset="0"/>
              </a:rPr>
            </a:br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</a:rPr>
              <a:t>     </a:t>
            </a:r>
            <a:r>
              <a:rPr lang="ru-RU" b="1" i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Игра </a:t>
            </a:r>
            <a:r>
              <a:rPr lang="ru-RU" b="1" i="1" dirty="0">
                <a:solidFill>
                  <a:srgbClr val="002060"/>
                </a:solidFill>
                <a:latin typeface="Arial" panose="020B0604020202020204" pitchFamily="34" charset="0"/>
              </a:rPr>
              <a:t>Буриме — это стихотворное </a:t>
            </a:r>
            <a:r>
              <a:rPr lang="ru-RU" b="1" i="1" dirty="0" err="1">
                <a:solidFill>
                  <a:srgbClr val="002060"/>
                </a:solidFill>
                <a:latin typeface="Arial" panose="020B0604020202020204" pitchFamily="34" charset="0"/>
              </a:rPr>
              <a:t>рифмование</a:t>
            </a:r>
            <a:r>
              <a:rPr lang="ru-RU" b="1" i="1" dirty="0">
                <a:solidFill>
                  <a:srgbClr val="002060"/>
                </a:solidFill>
                <a:latin typeface="Arial" panose="020B0604020202020204" pitchFamily="34" charset="0"/>
              </a:rPr>
              <a:t>. Идеальные условия для игры — от десяти человек. Назначается ведущий, все усаживаются за стол. Ведущий определяет и объявляет для всех тему., на которую будет </a:t>
            </a:r>
            <a:r>
              <a:rPr lang="ru-RU" b="1" i="1" dirty="0" err="1">
                <a:solidFill>
                  <a:srgbClr val="002060"/>
                </a:solidFill>
                <a:latin typeface="Arial" panose="020B0604020202020204" pitchFamily="34" charset="0"/>
              </a:rPr>
              <a:t>рифмование</a:t>
            </a:r>
            <a:r>
              <a:rPr lang="ru-RU" b="1" i="1" dirty="0">
                <a:solidFill>
                  <a:srgbClr val="002060"/>
                </a:solidFill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ru-RU" b="1" i="1" dirty="0">
                <a:solidFill>
                  <a:srgbClr val="002060"/>
                </a:solidFill>
                <a:latin typeface="Arial" panose="020B0604020202020204" pitchFamily="34" charset="0"/>
              </a:rPr>
              <a:t>У всех имеются ручки и листы бумаги одинакового размера, чаще всего они типа А4. По команде начинается работа. Каждый сочиняет и пишет первую строчку от стиха и передает рядом сидящему. Тот сочиняет и записывает под первой вторую строчку и заворачивает лист бумаги так, чтобы следующий участник не мог прочитать первую строчку.</a:t>
            </a:r>
          </a:p>
          <a:p>
            <a:pPr algn="just"/>
            <a:r>
              <a:rPr lang="ru-RU" b="1" i="1" dirty="0">
                <a:solidFill>
                  <a:srgbClr val="002060"/>
                </a:solidFill>
                <a:latin typeface="Arial" panose="020B0604020202020204" pitchFamily="34" charset="0"/>
              </a:rPr>
              <a:t>И у него была перед глазами только одна строчка. Он тоже, в свою очередь, придумывает и пишет свою стихотворную строчку, рифмуя с предыдущей. Теперь уже заворачивает две строчки и передает следующему игроку.</a:t>
            </a:r>
          </a:p>
          <a:p>
            <a:pPr algn="just"/>
            <a:r>
              <a:rPr lang="ru-RU" b="1" i="1" dirty="0">
                <a:solidFill>
                  <a:srgbClr val="002060"/>
                </a:solidFill>
                <a:latin typeface="Arial" panose="020B0604020202020204" pitchFamily="34" charset="0"/>
              </a:rPr>
              <a:t>Потом ведущий пора на каком-то этапе (когда каждый из участников написал равное количество строк), когда до последнего игрока дошла первая бумага, ведущий дает сигнал, что </a:t>
            </a:r>
            <a:r>
              <a:rPr lang="ru-RU" b="1" i="1" dirty="0" err="1">
                <a:solidFill>
                  <a:srgbClr val="002060"/>
                </a:solidFill>
                <a:latin typeface="Arial" panose="020B0604020202020204" pitchFamily="34" charset="0"/>
              </a:rPr>
              <a:t>рифмование</a:t>
            </a:r>
            <a:r>
              <a:rPr lang="ru-RU" b="1" i="1" dirty="0">
                <a:solidFill>
                  <a:srgbClr val="002060"/>
                </a:solidFill>
                <a:latin typeface="Arial" panose="020B0604020202020204" pitchFamily="34" charset="0"/>
              </a:rPr>
              <a:t> заканчивается и все ему сдают листочки.</a:t>
            </a:r>
          </a:p>
          <a:p>
            <a:pPr algn="just"/>
            <a:r>
              <a:rPr lang="ru-RU" b="1" i="1" dirty="0">
                <a:solidFill>
                  <a:srgbClr val="002060"/>
                </a:solidFill>
                <a:latin typeface="Arial" panose="020B0604020202020204" pitchFamily="34" charset="0"/>
              </a:rPr>
              <a:t>Он расправляет их и  начинается чтение того, чего получилось. Чаще всего это такие смехотворные тексты! Все смеются! Все необыкновенно веселятся, потому что результат получается очень веселый.</a:t>
            </a:r>
            <a:endParaRPr lang="ru-RU" b="1" i="1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51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83243" y="522241"/>
            <a:ext cx="30644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C00000"/>
                </a:solidFill>
                <a:latin typeface="-apple-system"/>
              </a:rPr>
              <a:t>заданные рифмы:</a:t>
            </a:r>
            <a:r>
              <a:rPr lang="ru-RU" sz="2400" b="1" i="1" dirty="0">
                <a:solidFill>
                  <a:srgbClr val="C00000"/>
                </a:solidFill>
              </a:rPr>
              <a:t/>
            </a:r>
            <a:br>
              <a:rPr lang="ru-RU" sz="2400" b="1" i="1" dirty="0">
                <a:solidFill>
                  <a:srgbClr val="C00000"/>
                </a:solidFill>
              </a:rPr>
            </a:br>
            <a:r>
              <a:rPr lang="ru-RU" sz="2400" b="1" i="1" dirty="0">
                <a:solidFill>
                  <a:srgbClr val="C00000"/>
                </a:solidFill>
              </a:rPr>
              <a:t/>
            </a:r>
            <a:br>
              <a:rPr lang="ru-RU" sz="2400" b="1" i="1" dirty="0">
                <a:solidFill>
                  <a:srgbClr val="C00000"/>
                </a:solidFill>
              </a:rPr>
            </a:br>
            <a:r>
              <a:rPr lang="ru-RU" sz="2400" b="1" i="1" dirty="0">
                <a:solidFill>
                  <a:srgbClr val="7030A0"/>
                </a:solidFill>
                <a:latin typeface="-apple-system"/>
              </a:rPr>
              <a:t>воздух - отдых</a:t>
            </a:r>
            <a:r>
              <a:rPr lang="ru-RU" sz="2400" b="1" i="1" dirty="0">
                <a:solidFill>
                  <a:srgbClr val="7030A0"/>
                </a:solidFill>
              </a:rPr>
              <a:t/>
            </a:r>
            <a:br>
              <a:rPr lang="ru-RU" sz="2400" b="1" i="1" dirty="0">
                <a:solidFill>
                  <a:srgbClr val="7030A0"/>
                </a:solidFill>
              </a:rPr>
            </a:br>
            <a:r>
              <a:rPr lang="ru-RU" sz="2400" b="1" i="1" dirty="0">
                <a:solidFill>
                  <a:srgbClr val="7030A0"/>
                </a:solidFill>
                <a:latin typeface="-apple-system"/>
              </a:rPr>
              <a:t>игра - топора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394" y="2680312"/>
            <a:ext cx="591953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2060"/>
                </a:solidFill>
                <a:latin typeface="-apple-system"/>
              </a:rPr>
              <a:t>Избу не возвести без друга-топора,</a:t>
            </a:r>
            <a:r>
              <a:rPr lang="ru-RU" sz="2400" b="1" i="1" dirty="0">
                <a:solidFill>
                  <a:srgbClr val="002060"/>
                </a:solidFill>
              </a:rPr>
              <a:t/>
            </a:r>
            <a:br>
              <a:rPr lang="ru-RU" sz="2400" b="1" i="1" dirty="0">
                <a:solidFill>
                  <a:srgbClr val="002060"/>
                </a:solidFill>
              </a:rPr>
            </a:br>
            <a:r>
              <a:rPr lang="ru-RU" sz="2400" b="1" i="1" dirty="0">
                <a:solidFill>
                  <a:srgbClr val="002060"/>
                </a:solidFill>
                <a:latin typeface="-apple-system"/>
              </a:rPr>
              <a:t>И труд иной порою просто отдых,</a:t>
            </a:r>
            <a:r>
              <a:rPr lang="ru-RU" sz="2400" b="1" i="1" dirty="0">
                <a:solidFill>
                  <a:srgbClr val="002060"/>
                </a:solidFill>
              </a:rPr>
              <a:t/>
            </a:r>
            <a:br>
              <a:rPr lang="ru-RU" sz="2400" b="1" i="1" dirty="0">
                <a:solidFill>
                  <a:srgbClr val="002060"/>
                </a:solidFill>
              </a:rPr>
            </a:br>
            <a:r>
              <a:rPr lang="ru-RU" sz="2400" b="1" i="1" dirty="0">
                <a:solidFill>
                  <a:srgbClr val="002060"/>
                </a:solidFill>
                <a:latin typeface="-apple-system"/>
              </a:rPr>
              <a:t>Работа- радость мне: весёлая игра,</a:t>
            </a:r>
            <a:r>
              <a:rPr lang="ru-RU" sz="2400" b="1" i="1" dirty="0">
                <a:solidFill>
                  <a:srgbClr val="002060"/>
                </a:solidFill>
              </a:rPr>
              <a:t/>
            </a:r>
            <a:br>
              <a:rPr lang="ru-RU" sz="2400" b="1" i="1" dirty="0">
                <a:solidFill>
                  <a:srgbClr val="002060"/>
                </a:solidFill>
              </a:rPr>
            </a:br>
            <a:r>
              <a:rPr lang="ru-RU" sz="2400" b="1" i="1" dirty="0">
                <a:solidFill>
                  <a:srgbClr val="002060"/>
                </a:solidFill>
                <a:latin typeface="-apple-system"/>
              </a:rPr>
              <a:t>Когда в лицо - удачи свежий воздух.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188411" y="996948"/>
            <a:ext cx="21665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2060"/>
                </a:solidFill>
                <a:latin typeface="-apple-system"/>
              </a:rPr>
              <a:t>недуг - досуг</a:t>
            </a:r>
            <a:r>
              <a:rPr lang="ru-RU" sz="2400" b="1" i="1" dirty="0">
                <a:solidFill>
                  <a:srgbClr val="002060"/>
                </a:solidFill>
              </a:rPr>
              <a:t/>
            </a:r>
            <a:br>
              <a:rPr lang="ru-RU" sz="2400" b="1" i="1" dirty="0">
                <a:solidFill>
                  <a:srgbClr val="002060"/>
                </a:solidFill>
              </a:rPr>
            </a:br>
            <a:r>
              <a:rPr lang="ru-RU" sz="2400" b="1" i="1" dirty="0">
                <a:solidFill>
                  <a:srgbClr val="002060"/>
                </a:solidFill>
                <a:latin typeface="-apple-system"/>
              </a:rPr>
              <a:t>земля - рубля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93382" y="4499486"/>
            <a:ext cx="72274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7030A0"/>
                </a:solidFill>
                <a:latin typeface="-apple-system"/>
              </a:rPr>
              <a:t>Болезни я отверг, мне незнаком недуг.</a:t>
            </a:r>
            <a:r>
              <a:rPr lang="ru-RU" sz="2400" b="1" i="1" dirty="0">
                <a:solidFill>
                  <a:srgbClr val="7030A0"/>
                </a:solidFill>
              </a:rPr>
              <a:t/>
            </a:r>
            <a:br>
              <a:rPr lang="ru-RU" sz="2400" b="1" i="1" dirty="0">
                <a:solidFill>
                  <a:srgbClr val="7030A0"/>
                </a:solidFill>
              </a:rPr>
            </a:br>
            <a:r>
              <a:rPr lang="ru-RU" sz="2400" b="1" i="1" dirty="0">
                <a:solidFill>
                  <a:srgbClr val="7030A0"/>
                </a:solidFill>
                <a:latin typeface="-apple-system"/>
              </a:rPr>
              <a:t>Не трачу на лекарства ни рубля.</a:t>
            </a:r>
            <a:r>
              <a:rPr lang="ru-RU" sz="2400" b="1" i="1" dirty="0">
                <a:solidFill>
                  <a:srgbClr val="7030A0"/>
                </a:solidFill>
              </a:rPr>
              <a:t/>
            </a:r>
            <a:br>
              <a:rPr lang="ru-RU" sz="2400" b="1" i="1" dirty="0">
                <a:solidFill>
                  <a:srgbClr val="7030A0"/>
                </a:solidFill>
              </a:rPr>
            </a:br>
            <a:r>
              <a:rPr lang="ru-RU" sz="2400" b="1" i="1" dirty="0">
                <a:solidFill>
                  <a:srgbClr val="7030A0"/>
                </a:solidFill>
                <a:latin typeface="-apple-system"/>
              </a:rPr>
              <a:t>Дорогой под ноги мне </a:t>
            </a:r>
            <a:r>
              <a:rPr lang="ru-RU" sz="2400" b="1" i="1" dirty="0" smtClean="0">
                <a:solidFill>
                  <a:srgbClr val="7030A0"/>
                </a:solidFill>
                <a:latin typeface="-apple-system"/>
              </a:rPr>
              <a:t>стелется </a:t>
            </a:r>
            <a:r>
              <a:rPr lang="ru-RU" sz="2400" b="1" i="1" dirty="0">
                <a:solidFill>
                  <a:srgbClr val="7030A0"/>
                </a:solidFill>
                <a:latin typeface="-apple-system"/>
              </a:rPr>
              <a:t>земля:</a:t>
            </a:r>
            <a:r>
              <a:rPr lang="ru-RU" sz="2400" b="1" i="1" dirty="0">
                <a:solidFill>
                  <a:srgbClr val="7030A0"/>
                </a:solidFill>
              </a:rPr>
              <a:t/>
            </a:r>
            <a:br>
              <a:rPr lang="ru-RU" sz="2400" b="1" i="1" dirty="0">
                <a:solidFill>
                  <a:srgbClr val="7030A0"/>
                </a:solidFill>
              </a:rPr>
            </a:br>
            <a:r>
              <a:rPr lang="ru-RU" sz="2400" b="1" i="1" dirty="0">
                <a:solidFill>
                  <a:srgbClr val="7030A0"/>
                </a:solidFill>
                <a:latin typeface="-apple-system"/>
              </a:rPr>
              <a:t>Природа для меня - лекарство и досуг.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03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087" y="254000"/>
            <a:ext cx="8890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25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991" y="2492434"/>
            <a:ext cx="6407517" cy="421156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559293" y="424653"/>
            <a:ext cx="1042415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effectLst/>
                <a:latin typeface="Tahoma" panose="020B0604030504040204" pitchFamily="34" charset="0"/>
              </a:rPr>
              <a:t>Буриме – это творческая игра, суть которой – составление четверостиший по заданным рифмам. Изначально дается четыре слова, то есть 2 рифмующиеся между собой пары. Участникам нужно придумать осмысленное четверостишие – с юмором и креативом.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39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07419" y="550304"/>
            <a:ext cx="991402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effectLst/>
                <a:latin typeface="Tahoma" panose="020B0604030504040204" pitchFamily="34" charset="0"/>
              </a:rPr>
              <a:t>Заданными словами строчки должны заканчиваться, но рифма может меняться: она может быть перекрестная, парная или опоясывающая. То есть пары рифмующихся слов можно разносить по четверостишию.</a:t>
            </a:r>
          </a:p>
          <a:p>
            <a:endParaRPr lang="ru-RU" sz="2400" b="1" i="1" dirty="0" smtClean="0">
              <a:solidFill>
                <a:srgbClr val="002060"/>
              </a:solidFill>
              <a:effectLst/>
              <a:latin typeface="Tahoma" panose="020B0604030504040204" pitchFamily="34" charset="0"/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  <a:effectLst/>
                <a:latin typeface="Tahoma" panose="020B0604030504040204" pitchFamily="34" charset="0"/>
              </a:rPr>
              <a:t>Например: </a:t>
            </a:r>
          </a:p>
          <a:p>
            <a:r>
              <a:rPr lang="ru-RU" sz="2400" b="1" i="1" dirty="0">
                <a:solidFill>
                  <a:srgbClr val="002060"/>
                </a:solidFill>
                <a:latin typeface="Tahoma" panose="020B0604030504040204" pitchFamily="34" charset="0"/>
              </a:rPr>
              <a:t>д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ahoma" panose="020B0604030504040204" pitchFamily="34" charset="0"/>
              </a:rPr>
              <a:t>аны следующие рифмы: </a:t>
            </a:r>
          </a:p>
          <a:p>
            <a:r>
              <a:rPr lang="ru-RU" sz="2400" b="1" i="1" dirty="0" smtClean="0">
                <a:solidFill>
                  <a:srgbClr val="7030A0"/>
                </a:solidFill>
                <a:effectLst/>
                <a:latin typeface="Tahoma" panose="020B0604030504040204" pitchFamily="34" charset="0"/>
              </a:rPr>
              <a:t>тыква-бритва </a:t>
            </a:r>
          </a:p>
          <a:p>
            <a:r>
              <a:rPr lang="ru-RU" sz="2400" b="1" i="1" dirty="0" smtClean="0">
                <a:solidFill>
                  <a:srgbClr val="7030A0"/>
                </a:solidFill>
                <a:effectLst/>
                <a:latin typeface="Tahoma" panose="020B0604030504040204" pitchFamily="34" charset="0"/>
              </a:rPr>
              <a:t>кровь-бровь </a:t>
            </a:r>
          </a:p>
          <a:p>
            <a:endParaRPr lang="ru-RU" sz="2400" b="1" i="1" dirty="0">
              <a:solidFill>
                <a:srgbClr val="7030A0"/>
              </a:solidFill>
              <a:latin typeface="Tahoma" panose="020B0604030504040204" pitchFamily="34" charset="0"/>
            </a:endParaRPr>
          </a:p>
          <a:p>
            <a:endParaRPr lang="ru-RU" sz="2400" b="1" i="1" dirty="0" smtClean="0">
              <a:solidFill>
                <a:srgbClr val="002060"/>
              </a:solidFill>
              <a:effectLst/>
              <a:latin typeface="Tahoma" panose="020B0604030504040204" pitchFamily="34" charset="0"/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  <a:effectLst/>
                <a:latin typeface="Tahoma" panose="020B0604030504040204" pitchFamily="34" charset="0"/>
              </a:rPr>
              <a:t>Детишки готовили к празднику тыкву,</a:t>
            </a:r>
          </a:p>
          <a:p>
            <a:r>
              <a:rPr lang="ru-RU" sz="2400" b="1" i="1" dirty="0" smtClean="0">
                <a:solidFill>
                  <a:srgbClr val="7030A0"/>
                </a:solidFill>
                <a:effectLst/>
                <a:latin typeface="Tahoma" panose="020B0604030504040204" pitchFamily="34" charset="0"/>
              </a:rPr>
              <a:t>Чтоб сделать лицо, взяли острую бритву,</a:t>
            </a:r>
          </a:p>
          <a:p>
            <a:r>
              <a:rPr lang="ru-RU" sz="2400" b="1" i="1" dirty="0" smtClean="0">
                <a:solidFill>
                  <a:srgbClr val="7030A0"/>
                </a:solidFill>
                <a:effectLst/>
                <a:latin typeface="Tahoma" panose="020B0604030504040204" pitchFamily="34" charset="0"/>
              </a:rPr>
              <a:t>Неловким движением порезали бровь,</a:t>
            </a:r>
          </a:p>
          <a:p>
            <a:r>
              <a:rPr lang="ru-RU" sz="2400" b="1" i="1" dirty="0" smtClean="0">
                <a:solidFill>
                  <a:srgbClr val="7030A0"/>
                </a:solidFill>
                <a:effectLst/>
                <a:latin typeface="Tahoma" panose="020B0604030504040204" pitchFamily="34" charset="0"/>
              </a:rPr>
              <a:t>Хлынула на пол алая кровь.</a:t>
            </a:r>
            <a:endParaRPr lang="ru-RU" sz="2400" b="1" i="1" dirty="0">
              <a:solidFill>
                <a:srgbClr val="7030A0"/>
              </a:solidFill>
              <a:effectLst/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64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s00.infourok.ru/images/doc/186/212795/640/img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64" y="1319296"/>
            <a:ext cx="6827520" cy="512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fs00.infourok.ru/images/doc/186/212795/310/img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949" y="2078435"/>
            <a:ext cx="4330700" cy="3241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316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67</TotalTime>
  <Words>210</Words>
  <Application>Microsoft Office PowerPoint</Application>
  <PresentationFormat>Широкоэкранный</PresentationFormat>
  <Paragraphs>29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-apple-system</vt:lpstr>
      <vt:lpstr>Arial</vt:lpstr>
      <vt:lpstr>Century Gothic</vt:lpstr>
      <vt:lpstr>Tahoma</vt:lpstr>
      <vt:lpstr>Wingdings 3</vt:lpstr>
      <vt:lpstr>Легкий дым</vt:lpstr>
      <vt:lpstr>Буриме как новый жанр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Буриме </dc:title>
  <dc:creator>Наталья</dc:creator>
  <cp:lastModifiedBy>Наталья</cp:lastModifiedBy>
  <cp:revision>10</cp:revision>
  <dcterms:created xsi:type="dcterms:W3CDTF">2017-10-08T15:25:28Z</dcterms:created>
  <dcterms:modified xsi:type="dcterms:W3CDTF">2017-11-03T22:29:51Z</dcterms:modified>
</cp:coreProperties>
</file>