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4" r:id="rId3"/>
    <p:sldId id="315" r:id="rId4"/>
    <p:sldId id="278" r:id="rId5"/>
    <p:sldId id="337" r:id="rId6"/>
    <p:sldId id="338" r:id="rId7"/>
    <p:sldId id="317" r:id="rId8"/>
    <p:sldId id="311" r:id="rId9"/>
    <p:sldId id="325" r:id="rId10"/>
    <p:sldId id="332" r:id="rId11"/>
    <p:sldId id="331" r:id="rId12"/>
    <p:sldId id="333" r:id="rId13"/>
    <p:sldId id="318" r:id="rId14"/>
    <p:sldId id="319" r:id="rId15"/>
    <p:sldId id="320" r:id="rId16"/>
    <p:sldId id="321" r:id="rId17"/>
    <p:sldId id="336" r:id="rId18"/>
    <p:sldId id="309" r:id="rId19"/>
    <p:sldId id="303" r:id="rId20"/>
    <p:sldId id="314" r:id="rId21"/>
    <p:sldId id="335" r:id="rId22"/>
    <p:sldId id="33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CC3300"/>
    <a:srgbClr val="008000"/>
    <a:srgbClr val="FF9900"/>
    <a:srgbClr val="006600"/>
    <a:srgbClr val="CC9900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82" autoAdjust="0"/>
    <p:restoredTop sz="99729" autoAdjust="0"/>
  </p:normalViewPr>
  <p:slideViewPr>
    <p:cSldViewPr>
      <p:cViewPr>
        <p:scale>
          <a:sx n="50" d="100"/>
          <a:sy n="50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FF9468-74C1-4C83-B342-086DF3AF0906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6F88D7-F949-4951-9FB8-DE5276904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90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980B926D-ADF7-4ADA-98F8-640541AAA510}" type="slidenum">
              <a:rPr lang="ru-RU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ru-RU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AC1A30C6-F89E-464B-AB09-4E41E6D3E8C2}" type="slidenum">
              <a:rPr lang="ru-RU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20</a:t>
            </a:fld>
            <a:endParaRPr lang="ru-RU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AC1A30C6-F89E-464B-AB09-4E41E6D3E8C2}" type="slidenum">
              <a:rPr lang="ru-RU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21</a:t>
            </a:fld>
            <a:endParaRPr lang="ru-RU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AC1A30C6-F89E-464B-AB09-4E41E6D3E8C2}" type="slidenum">
              <a:rPr lang="ru-RU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22</a:t>
            </a:fld>
            <a:endParaRPr lang="ru-RU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A176F06A-90AB-43A5-A414-195536BFC445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007BF78-3C42-4E58-8955-D166621178A8}" type="slidenum">
              <a:rPr lang="ru-RU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ru-RU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E05B24C-2318-429C-A513-F32C744C24BE}" type="slidenum">
              <a:rPr lang="ru-RU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ru-RU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E05B24C-2318-429C-A513-F32C744C24BE}" type="slidenum">
              <a:rPr lang="ru-RU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8</a:t>
            </a:fld>
            <a:endParaRPr lang="ru-RU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06D4CE04-D4D6-47DB-9C65-96E50E000BCE}" type="slidenum">
              <a:rPr lang="ru-RU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9</a:t>
            </a:fld>
            <a:endParaRPr lang="ru-RU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1716156-AF96-42CA-AE2B-A54096EC9DDA}" type="slidenum">
              <a:rPr lang="ru-RU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10</a:t>
            </a:fld>
            <a:endParaRPr lang="ru-RU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1716156-AF96-42CA-AE2B-A54096EC9DDA}" type="slidenum">
              <a:rPr lang="ru-RU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11</a:t>
            </a:fld>
            <a:endParaRPr lang="ru-RU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393700" eaLnBrk="0" hangingPunct="0"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393700" algn="l"/>
                <a:tab pos="787400" algn="l"/>
                <a:tab pos="1181100" algn="l"/>
                <a:tab pos="1574800" algn="l"/>
                <a:tab pos="1970088" algn="l"/>
                <a:tab pos="2363788" algn="l"/>
                <a:tab pos="275748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1716156-AF96-42CA-AE2B-A54096EC9DDA}" type="slidenum">
              <a:rPr lang="ru-RU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12</a:t>
            </a:fld>
            <a:endParaRPr lang="ru-RU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72E9E-76C1-46A1-8DB0-A346585FC521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814E-F3DE-491A-A3FF-7699F3247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0600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E5199-43C7-4181-8586-03E330B76D5D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94CA-9F9C-4279-922D-EACB75161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07855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CBEA8-3E97-40B1-A806-963A8FB178F8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16CD-1D30-4C58-B872-45C01D9D7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25955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23983-F1CD-4238-B0BD-FC4180D6D282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11CBD-6320-442B-8726-0EAE592D1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740502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0909-39E2-4E0D-AB60-E688EE5A2D52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8477-D413-4B55-942D-451DA7C0A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49241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8C016-F414-4EC7-905C-19F2D2CB5940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F860-DEE7-40A5-9A13-6F2457F9F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32683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A295-49CC-48AC-8FC1-D60FB3228CDD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9EC1C-E48F-46D6-94B5-F896F1F0F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87846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313C8-C56F-4F84-B5F5-5020DD728CCC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587C-606D-434B-9309-9889F55F2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52093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07777-D3EB-452D-A75D-81AA9C947414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DD8E6-D565-4512-9441-0CB636E96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15765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C180D-88F1-47A5-B9E1-9DB14519384B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7725-6C04-4639-8731-D4627C00A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39680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1A39-2D35-4875-861E-5201CE7831FC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6C87C-7985-4C62-93B2-E4A47D6E8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70463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FF420D-7A1A-45BF-BF0E-414085188322}" type="datetimeFigureOut">
              <a:rPr lang="ru-RU"/>
              <a:pPr>
                <a:defRPr/>
              </a:pPr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1222DB-2FB3-4B49-9B64-9FBDE6959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2.depositphotos.com/1005091/7769/v/950/depositphotos_77698438-stock-illustration-owl-teacher-theme-image-2.jpg" TargetMode="External"/><Relationship Id="rId7" Type="http://schemas.openxmlformats.org/officeDocument/2006/relationships/hyperlink" Target="https://obustroeno.com/wp-content/uploads/2016/09/obrazets-okna-1160-na-1170-s-fortochkoy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atic8.depositphotos.com/1168906/900/v/950/depositphotos_9007977-stock-illustration-cartoon-ink-pen-in-pink.jpg" TargetMode="External"/><Relationship Id="rId5" Type="http://schemas.openxmlformats.org/officeDocument/2006/relationships/hyperlink" Target="https://cdn.pixabay.com/photo/2013/07/13/12/43/girl-160172_960_720.png" TargetMode="External"/><Relationship Id="rId4" Type="http://schemas.openxmlformats.org/officeDocument/2006/relationships/hyperlink" Target="http://fs.nashaucheba.ru/tw_files2/urls_3/1749/d-1748601/7z-docs/1_html_63bf084f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1klop.com/wp-content/uploads/2017/08/myshi_10_28155647.jpg" TargetMode="External"/><Relationship Id="rId3" Type="http://schemas.openxmlformats.org/officeDocument/2006/relationships/hyperlink" Target="http://tbender.ru/wp-content/uploads/2018/04/maxresdefault.jpg" TargetMode="External"/><Relationship Id="rId7" Type="http://schemas.openxmlformats.org/officeDocument/2006/relationships/hyperlink" Target="http://d2gg9evh47fn9z.cloudfront.net/800px_COLOURBOX20519886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.pinimg.com/736x/0b/cc/b7/0bccb7783dc3e7788fbdff33903f182d--owl-clip-art-owl-art.jpg" TargetMode="External"/><Relationship Id="rId11" Type="http://schemas.openxmlformats.org/officeDocument/2006/relationships/hyperlink" Target="http://crosti.ru/patterns/00/10/e6/ec3031bd4c/preview.jpg" TargetMode="External"/><Relationship Id="rId5" Type="http://schemas.openxmlformats.org/officeDocument/2006/relationships/hyperlink" Target="http://www.fipi.ru/" TargetMode="External"/><Relationship Id="rId10" Type="http://schemas.openxmlformats.org/officeDocument/2006/relationships/hyperlink" Target="https://s1.1zoom.ru/big3/943/376221-sepik.jpg" TargetMode="External"/><Relationship Id="rId4" Type="http://schemas.openxmlformats.org/officeDocument/2006/relationships/hyperlink" Target="http://tregion.ru/upload/picmagic/2013-04-21/691-506-46067_269.jpg" TargetMode="External"/><Relationship Id="rId9" Type="http://schemas.openxmlformats.org/officeDocument/2006/relationships/hyperlink" Target="https://f.vividscreen.info/soft/ac1f90845fc332cb7e9994ffdbe9b776/Tiger-Family-2560x1600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cpng.com/images/large/pig-animal-farm-nature-clipart-45478" TargetMode="External"/><Relationship Id="rId3" Type="http://schemas.openxmlformats.org/officeDocument/2006/relationships/hyperlink" Target="http://4.bp.blogspot.com/-qWtRVBT3vFk/UP6ls7p3OSI/AAAAAAAADoU/-0j8mkUium4/w1200-h630-p-k-nu/pavoc.png" TargetMode="External"/><Relationship Id="rId7" Type="http://schemas.openxmlformats.org/officeDocument/2006/relationships/hyperlink" Target="https://st2.depositphotos.com/1007514/5838/i/950/depositphotos_58380747-stock-photo-brown-hen-isolated-on-white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ooclub.ru/attach/12000/12589.jpg" TargetMode="External"/><Relationship Id="rId5" Type="http://schemas.openxmlformats.org/officeDocument/2006/relationships/hyperlink" Target="https://zoomtoy.ru/upload/iblock/99b/99b1d238f53890c8e77f59e0e4ce5c1a.jpg" TargetMode="External"/><Relationship Id="rId4" Type="http://schemas.openxmlformats.org/officeDocument/2006/relationships/hyperlink" Target="https://1klop.com/wp-content/uploads/2017/08/myshi_10_28155647.jpg" TargetMode="External"/><Relationship Id="rId9" Type="http://schemas.openxmlformats.org/officeDocument/2006/relationships/hyperlink" Target="http://img-fotki.yandex.ru/get/6608/74257169.7a8/0_a1028_92f00bd2_XX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5"/>
          <p:cNvSpPr>
            <a:spLocks noChangeArrowheads="1" noChangeShapeType="1" noTextEdit="1"/>
          </p:cNvSpPr>
          <p:nvPr/>
        </p:nvSpPr>
        <p:spPr bwMode="auto">
          <a:xfrm>
            <a:off x="1187624" y="4941180"/>
            <a:ext cx="6588918" cy="576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</a:t>
            </a:r>
            <a:r>
              <a:rPr lang="ru-RU" sz="3600" kern="10" dirty="0" smtClean="0"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6 классе</a:t>
            </a:r>
            <a:endParaRPr lang="ru-RU" sz="3600" kern="10" dirty="0"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5148263" y="5661025"/>
            <a:ext cx="36718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Arial" charset="0"/>
              </a:rPr>
              <a:t>Охмак М.В., </a:t>
            </a:r>
          </a:p>
          <a:p>
            <a:pPr algn="ctr"/>
            <a:r>
              <a:rPr lang="ru-RU" b="1">
                <a:latin typeface="Arial" charset="0"/>
              </a:rPr>
              <a:t>учитель русского языка, </a:t>
            </a:r>
          </a:p>
          <a:p>
            <a:pPr algn="ctr"/>
            <a:r>
              <a:rPr lang="ru-RU" b="1">
                <a:latin typeface="Arial" charset="0"/>
              </a:rPr>
              <a:t>МБОУ «Северная ООШ»</a:t>
            </a:r>
            <a:endParaRPr lang="ru-RU"/>
          </a:p>
        </p:txBody>
      </p:sp>
      <p:sp>
        <p:nvSpPr>
          <p:cNvPr id="2052" name="WordArt 10"/>
          <p:cNvSpPr>
            <a:spLocks noChangeArrowheads="1" noChangeShapeType="1" noTextEdit="1"/>
          </p:cNvSpPr>
          <p:nvPr/>
        </p:nvSpPr>
        <p:spPr bwMode="auto">
          <a:xfrm>
            <a:off x="395536" y="3045620"/>
            <a:ext cx="8208912" cy="160751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Урок русского языка</a:t>
            </a:r>
            <a:endParaRPr lang="ru-RU" sz="3600" kern="10" dirty="0"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87350"/>
            <a:ext cx="27559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2800" b="1" dirty="0" smtClean="0">
                <a:solidFill>
                  <a:srgbClr val="C00000"/>
                </a:solidFill>
              </a:rPr>
              <a:t>Задание. </a:t>
            </a:r>
            <a:r>
              <a:rPr lang="ru-RU" sz="3000" b="1" dirty="0">
                <a:solidFill>
                  <a:srgbClr val="003300"/>
                </a:solidFill>
              </a:rPr>
              <a:t>Образуйте от выделенных </a:t>
            </a:r>
            <a:r>
              <a:rPr lang="ru-RU" sz="3000" b="1" dirty="0" err="1" smtClean="0">
                <a:solidFill>
                  <a:srgbClr val="003300"/>
                </a:solidFill>
              </a:rPr>
              <a:t>существи</a:t>
            </a:r>
            <a:r>
              <a:rPr lang="ru-RU" sz="3000" b="1" dirty="0" smtClean="0">
                <a:solidFill>
                  <a:srgbClr val="003300"/>
                </a:solidFill>
              </a:rPr>
              <a:t>-тельных </a:t>
            </a:r>
            <a:r>
              <a:rPr lang="ru-RU" sz="3000" b="1" dirty="0">
                <a:solidFill>
                  <a:srgbClr val="003300"/>
                </a:solidFill>
              </a:rPr>
              <a:t>прилагательные. Запи­шите получившиеся </a:t>
            </a:r>
            <a:r>
              <a:rPr lang="ru-RU" sz="3000" b="1" dirty="0" smtClean="0">
                <a:solidFill>
                  <a:srgbClr val="003300"/>
                </a:solidFill>
              </a:rPr>
              <a:t>словосочетания</a:t>
            </a:r>
            <a:r>
              <a:rPr lang="ru-RU" sz="3000" b="1" dirty="0">
                <a:solidFill>
                  <a:srgbClr val="003300"/>
                </a:solidFill>
              </a:rPr>
              <a:t>, обозначая в прилагательных </a:t>
            </a:r>
            <a:r>
              <a:rPr lang="ru-RU" sz="3000" b="1" dirty="0" err="1" smtClean="0">
                <a:solidFill>
                  <a:srgbClr val="003300"/>
                </a:solidFill>
              </a:rPr>
              <a:t>суф</a:t>
            </a:r>
            <a:r>
              <a:rPr lang="ru-RU" sz="3000" b="1" dirty="0" smtClean="0">
                <a:solidFill>
                  <a:srgbClr val="003300"/>
                </a:solidFill>
              </a:rPr>
              <a:t>-фиксы</a:t>
            </a:r>
            <a:r>
              <a:rPr lang="ru-RU" sz="3000" b="1" dirty="0">
                <a:solidFill>
                  <a:srgbClr val="003300"/>
                </a:solidFill>
              </a:rPr>
              <a:t>. </a:t>
            </a:r>
            <a:endParaRPr lang="ru-RU" sz="3000" b="1" dirty="0" smtClean="0">
              <a:solidFill>
                <a:srgbClr val="003300"/>
              </a:solidFill>
            </a:endParaRPr>
          </a:p>
          <a:p>
            <a:pPr algn="just" eaLnBrk="1" hangingPunct="1"/>
            <a:r>
              <a:rPr lang="ru-RU" sz="3000" b="1" u="sng" dirty="0" smtClean="0">
                <a:solidFill>
                  <a:srgbClr val="003300"/>
                </a:solidFill>
              </a:rPr>
              <a:t>Образец</a:t>
            </a:r>
            <a:r>
              <a:rPr lang="ru-RU" sz="3000" b="1" u="sng" dirty="0">
                <a:solidFill>
                  <a:srgbClr val="003300"/>
                </a:solidFill>
              </a:rPr>
              <a:t>:</a:t>
            </a:r>
            <a:r>
              <a:rPr lang="ru-RU" sz="3000" b="1" dirty="0">
                <a:solidFill>
                  <a:srgbClr val="003300"/>
                </a:solidFill>
              </a:rPr>
              <a:t> </a:t>
            </a:r>
            <a:r>
              <a:rPr lang="ru-RU" sz="3000" b="1" dirty="0" smtClean="0">
                <a:solidFill>
                  <a:srgbClr val="003300"/>
                </a:solidFill>
              </a:rPr>
              <a:t>мясо </a:t>
            </a:r>
            <a:r>
              <a:rPr lang="ru-RU" sz="3000" b="1" dirty="0" smtClean="0">
                <a:solidFill>
                  <a:srgbClr val="002060"/>
                </a:solidFill>
              </a:rPr>
              <a:t>курицы </a:t>
            </a:r>
            <a:r>
              <a:rPr lang="ru-RU" sz="3000" b="1" dirty="0">
                <a:solidFill>
                  <a:srgbClr val="003300"/>
                </a:solidFill>
              </a:rPr>
              <a:t>— </a:t>
            </a:r>
            <a:r>
              <a:rPr lang="ru-RU" sz="3000" b="1" dirty="0" smtClean="0">
                <a:solidFill>
                  <a:srgbClr val="003300"/>
                </a:solidFill>
              </a:rPr>
              <a:t>   </a:t>
            </a:r>
            <a:r>
              <a:rPr lang="ru-RU" sz="3000" b="1" dirty="0" smtClean="0">
                <a:solidFill>
                  <a:srgbClr val="002060"/>
                </a:solidFill>
              </a:rPr>
              <a:t>кур</a:t>
            </a:r>
            <a:r>
              <a:rPr lang="ru-RU" sz="3000" b="1" dirty="0" smtClean="0">
                <a:solidFill>
                  <a:srgbClr val="C00000"/>
                </a:solidFill>
              </a:rPr>
              <a:t>ин</a:t>
            </a:r>
            <a:r>
              <a:rPr lang="ru-RU" sz="3000" b="1" dirty="0" smtClean="0">
                <a:solidFill>
                  <a:srgbClr val="002060"/>
                </a:solidFill>
              </a:rPr>
              <a:t>ое</a:t>
            </a:r>
            <a:r>
              <a:rPr lang="ru-RU" sz="3000" b="1" dirty="0" smtClean="0">
                <a:solidFill>
                  <a:srgbClr val="003300"/>
                </a:solidFill>
              </a:rPr>
              <a:t> мясо.</a:t>
            </a:r>
            <a:endParaRPr lang="ru-RU" sz="3000" b="1" dirty="0">
              <a:solidFill>
                <a:srgbClr val="003300"/>
              </a:solidFill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286271" y="2661007"/>
            <a:ext cx="435689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000" dirty="0">
                <a:solidFill>
                  <a:srgbClr val="002060"/>
                </a:solidFill>
              </a:rPr>
              <a:t>ложка </a:t>
            </a:r>
            <a:r>
              <a:rPr lang="ru-RU" sz="3000" b="1" dirty="0">
                <a:solidFill>
                  <a:srgbClr val="002060"/>
                </a:solidFill>
              </a:rPr>
              <a:t>из серебра</a:t>
            </a:r>
            <a:r>
              <a:rPr lang="ru-RU" sz="3000" dirty="0">
                <a:solidFill>
                  <a:srgbClr val="002060"/>
                </a:solidFill>
              </a:rPr>
              <a:t> — ... </a:t>
            </a:r>
            <a:endParaRPr lang="ru-RU" sz="30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sz="3000" dirty="0" smtClean="0">
                <a:solidFill>
                  <a:srgbClr val="002060"/>
                </a:solidFill>
              </a:rPr>
              <a:t>ручка </a:t>
            </a:r>
            <a:r>
              <a:rPr lang="ru-RU" sz="3000" b="1" dirty="0">
                <a:solidFill>
                  <a:srgbClr val="002060"/>
                </a:solidFill>
              </a:rPr>
              <a:t>из дерева</a:t>
            </a:r>
            <a:r>
              <a:rPr lang="ru-RU" sz="3000" dirty="0">
                <a:solidFill>
                  <a:srgbClr val="002060"/>
                </a:solidFill>
              </a:rPr>
              <a:t> — ...               </a:t>
            </a:r>
          </a:p>
          <a:p>
            <a:pPr eaLnBrk="1" hangingPunct="1"/>
            <a:r>
              <a:rPr lang="ru-RU" sz="3000" dirty="0">
                <a:solidFill>
                  <a:srgbClr val="002060"/>
                </a:solidFill>
              </a:rPr>
              <a:t>чашка </a:t>
            </a:r>
            <a:r>
              <a:rPr lang="ru-RU" sz="3000" b="1" dirty="0">
                <a:solidFill>
                  <a:srgbClr val="002060"/>
                </a:solidFill>
              </a:rPr>
              <a:t>из глины</a:t>
            </a:r>
            <a:r>
              <a:rPr lang="ru-RU" sz="3000" dirty="0">
                <a:solidFill>
                  <a:srgbClr val="002060"/>
                </a:solidFill>
              </a:rPr>
              <a:t> — ...                </a:t>
            </a:r>
          </a:p>
          <a:p>
            <a:pPr eaLnBrk="1" hangingPunct="1"/>
            <a:r>
              <a:rPr lang="ru-RU" sz="3000" dirty="0">
                <a:solidFill>
                  <a:srgbClr val="002060"/>
                </a:solidFill>
              </a:rPr>
              <a:t>статуэтка </a:t>
            </a:r>
            <a:r>
              <a:rPr lang="ru-RU" sz="3000" b="1" dirty="0">
                <a:solidFill>
                  <a:srgbClr val="002060"/>
                </a:solidFill>
              </a:rPr>
              <a:t>из олова</a:t>
            </a:r>
            <a:r>
              <a:rPr lang="ru-RU" sz="3000" dirty="0">
                <a:solidFill>
                  <a:srgbClr val="002060"/>
                </a:solidFill>
              </a:rPr>
              <a:t> — ... </a:t>
            </a:r>
            <a:endParaRPr lang="ru-RU" sz="30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sz="3000" dirty="0" smtClean="0">
                <a:solidFill>
                  <a:srgbClr val="002060"/>
                </a:solidFill>
              </a:rPr>
              <a:t>замок </a:t>
            </a:r>
            <a:r>
              <a:rPr lang="ru-RU" sz="3000" b="1" dirty="0">
                <a:solidFill>
                  <a:srgbClr val="002060"/>
                </a:solidFill>
              </a:rPr>
              <a:t>из песка</a:t>
            </a:r>
            <a:r>
              <a:rPr lang="ru-RU" sz="3000" dirty="0">
                <a:solidFill>
                  <a:srgbClr val="002060"/>
                </a:solidFill>
              </a:rPr>
              <a:t> — ... </a:t>
            </a:r>
            <a:endParaRPr lang="ru-RU" sz="3000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07719" y="2661007"/>
            <a:ext cx="40322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2060"/>
                </a:solidFill>
              </a:rPr>
              <a:t>серебр</a:t>
            </a:r>
            <a:r>
              <a:rPr lang="ru-RU" sz="3200" b="1" dirty="0">
                <a:solidFill>
                  <a:srgbClr val="C00000"/>
                </a:solidFill>
              </a:rPr>
              <a:t>ян</a:t>
            </a:r>
            <a:r>
              <a:rPr lang="ru-RU" sz="3200" b="1" dirty="0">
                <a:solidFill>
                  <a:srgbClr val="002060"/>
                </a:solidFill>
              </a:rPr>
              <a:t>ая </a:t>
            </a:r>
            <a:r>
              <a:rPr lang="ru-RU" sz="3200" b="1" dirty="0" smtClean="0">
                <a:solidFill>
                  <a:srgbClr val="002060"/>
                </a:solidFill>
              </a:rPr>
              <a:t>ложка</a:t>
            </a:r>
            <a:endParaRPr lang="ru-RU" sz="3200" b="1" dirty="0">
              <a:solidFill>
                <a:srgbClr val="002060"/>
              </a:solidFill>
            </a:endParaRPr>
          </a:p>
          <a:p>
            <a:pPr eaLnBrk="1" hangingPunct="1"/>
            <a:r>
              <a:rPr lang="ru-RU" sz="3200" b="1" dirty="0" smtClean="0">
                <a:solidFill>
                  <a:srgbClr val="002060"/>
                </a:solidFill>
              </a:rPr>
              <a:t>дерев</a:t>
            </a:r>
            <a:r>
              <a:rPr lang="ru-RU" sz="3200" b="1" dirty="0" smtClean="0">
                <a:solidFill>
                  <a:srgbClr val="C00000"/>
                </a:solidFill>
              </a:rPr>
              <a:t>янн</a:t>
            </a:r>
            <a:r>
              <a:rPr lang="ru-RU" sz="3200" b="1" dirty="0" smtClean="0">
                <a:solidFill>
                  <a:srgbClr val="002060"/>
                </a:solidFill>
              </a:rPr>
              <a:t>ая </a:t>
            </a:r>
            <a:r>
              <a:rPr lang="ru-RU" sz="3200" b="1" dirty="0">
                <a:solidFill>
                  <a:srgbClr val="002060"/>
                </a:solidFill>
              </a:rPr>
              <a:t>ручка глин</a:t>
            </a:r>
            <a:r>
              <a:rPr lang="ru-RU" sz="3200" b="1" dirty="0">
                <a:solidFill>
                  <a:srgbClr val="C00000"/>
                </a:solidFill>
              </a:rPr>
              <a:t>ян</a:t>
            </a:r>
            <a:r>
              <a:rPr lang="ru-RU" sz="3200" b="1" dirty="0">
                <a:solidFill>
                  <a:srgbClr val="002060"/>
                </a:solidFill>
              </a:rPr>
              <a:t>ая чашка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002060"/>
                </a:solidFill>
              </a:rPr>
              <a:t>олов</a:t>
            </a:r>
            <a:r>
              <a:rPr lang="ru-RU" sz="3200" b="1" dirty="0">
                <a:solidFill>
                  <a:srgbClr val="C00000"/>
                </a:solidFill>
              </a:rPr>
              <a:t>янн</a:t>
            </a:r>
            <a:r>
              <a:rPr lang="ru-RU" sz="3200" b="1" dirty="0">
                <a:solidFill>
                  <a:srgbClr val="002060"/>
                </a:solidFill>
              </a:rPr>
              <a:t>ая статуэтка песч</a:t>
            </a:r>
            <a:r>
              <a:rPr lang="ru-RU" sz="3200" b="1" dirty="0">
                <a:solidFill>
                  <a:srgbClr val="C00000"/>
                </a:solidFill>
              </a:rPr>
              <a:t>ан</a:t>
            </a:r>
            <a:r>
              <a:rPr lang="ru-RU" sz="3200" b="1" dirty="0">
                <a:solidFill>
                  <a:srgbClr val="002060"/>
                </a:solidFill>
              </a:rPr>
              <a:t>ый </a:t>
            </a:r>
            <a:r>
              <a:rPr lang="ru-RU" sz="3200" b="1" dirty="0" smtClean="0">
                <a:solidFill>
                  <a:srgbClr val="002060"/>
                </a:solidFill>
              </a:rPr>
              <a:t>замок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521499" y="1978819"/>
            <a:ext cx="137318" cy="29051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5658817" y="1978819"/>
            <a:ext cx="137320" cy="29051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24871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250825" y="789506"/>
            <a:ext cx="87137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sz="3000" b="1" dirty="0" smtClean="0">
                <a:solidFill>
                  <a:srgbClr val="C00000"/>
                </a:solidFill>
              </a:rPr>
              <a:t>Задание. </a:t>
            </a:r>
            <a:r>
              <a:rPr lang="ru-RU" sz="3000" b="1" dirty="0">
                <a:solidFill>
                  <a:srgbClr val="003300"/>
                </a:solidFill>
              </a:rPr>
              <a:t>Образуйте от выделенных </a:t>
            </a:r>
            <a:r>
              <a:rPr lang="ru-RU" sz="3000" b="1" dirty="0" err="1" smtClean="0">
                <a:solidFill>
                  <a:srgbClr val="003300"/>
                </a:solidFill>
              </a:rPr>
              <a:t>существи</a:t>
            </a:r>
            <a:r>
              <a:rPr lang="ru-RU" sz="3000" b="1" dirty="0" smtClean="0">
                <a:solidFill>
                  <a:srgbClr val="003300"/>
                </a:solidFill>
              </a:rPr>
              <a:t>-тельных </a:t>
            </a:r>
            <a:r>
              <a:rPr lang="ru-RU" sz="3000" b="1" dirty="0">
                <a:solidFill>
                  <a:srgbClr val="003300"/>
                </a:solidFill>
              </a:rPr>
              <a:t>прилагательные. </a:t>
            </a:r>
            <a:r>
              <a:rPr lang="ru-RU" sz="3000" b="1" dirty="0" smtClean="0">
                <a:solidFill>
                  <a:srgbClr val="003300"/>
                </a:solidFill>
              </a:rPr>
              <a:t>В таблице укажите, сколько букв Н нужно писать в прилагательном.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45268"/>
              </p:ext>
            </p:extLst>
          </p:nvPr>
        </p:nvGraphicFramePr>
        <p:xfrm>
          <a:off x="374129" y="2266834"/>
          <a:ext cx="8467179" cy="2743200"/>
        </p:xfrm>
        <a:graphic>
          <a:graphicData uri="http://schemas.openxmlformats.org/drawingml/2006/table">
            <a:tbl>
              <a:tblPr/>
              <a:tblGrid>
                <a:gridCol w="5838366"/>
                <a:gridCol w="1269883"/>
                <a:gridCol w="1358930"/>
              </a:tblGrid>
              <a:tr h="313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</a:rPr>
                        <a:t>Н</a:t>
                      </a:r>
                      <a:endParaRPr lang="ru-RU" sz="3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</a:rPr>
                        <a:t>НН</a:t>
                      </a:r>
                      <a:endParaRPr lang="ru-RU" sz="3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DC4"/>
                    </a:solidFill>
                  </a:tcPr>
                </a:tc>
              </a:tr>
              <a:tr h="322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1. </a:t>
                      </a:r>
                      <a:r>
                        <a:rPr lang="ru-RU" sz="3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дверь</a:t>
                      </a: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3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из стекла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2. </a:t>
                      </a:r>
                      <a:r>
                        <a:rPr lang="ru-RU" sz="3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лапки </a:t>
                      </a:r>
                      <a:r>
                        <a:rPr lang="ru-RU" sz="3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лягушки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3. </a:t>
                      </a:r>
                      <a:r>
                        <a:rPr lang="ru-RU" sz="3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портфель </a:t>
                      </a:r>
                      <a:r>
                        <a:rPr lang="ru-RU" sz="3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из кожи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4. </a:t>
                      </a:r>
                      <a:r>
                        <a:rPr lang="ru-RU" sz="3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платок </a:t>
                      </a:r>
                      <a:r>
                        <a:rPr lang="ru-RU" sz="3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из шерсти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5. </a:t>
                      </a:r>
                      <a:r>
                        <a:rPr lang="ru-RU" sz="3000" b="1" dirty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покров </a:t>
                      </a:r>
                      <a:r>
                        <a:rPr lang="ru-RU" sz="30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из травы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000" b="1" dirty="0" smtClean="0">
                <a:solidFill>
                  <a:srgbClr val="C00000"/>
                </a:solidFill>
              </a:rPr>
              <a:t>ПРОВЕРЬ СЕБЯ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6021288"/>
            <a:ext cx="87137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3000" b="1" dirty="0">
                <a:solidFill>
                  <a:srgbClr val="C00000"/>
                </a:solidFill>
              </a:rPr>
              <a:t>Каждый правильный ответ - 1 балл (максим. 5</a:t>
            </a:r>
            <a:r>
              <a:rPr lang="ru-RU" sz="3000" b="1" dirty="0" smtClean="0">
                <a:solidFill>
                  <a:srgbClr val="C00000"/>
                </a:solidFill>
              </a:rPr>
              <a:t> </a:t>
            </a:r>
            <a:r>
              <a:rPr lang="ru-RU" sz="3000" b="1" dirty="0">
                <a:solidFill>
                  <a:srgbClr val="C00000"/>
                </a:solidFill>
              </a:rPr>
              <a:t>б.).</a:t>
            </a:r>
          </a:p>
        </p:txBody>
      </p:sp>
    </p:spTree>
    <p:extLst>
      <p:ext uri="{BB962C8B-B14F-4D97-AF65-F5344CB8AC3E}">
        <p14:creationId xmlns:p14="http://schemas.microsoft.com/office/powerpoint/2010/main" val="33075718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000" b="1" dirty="0" smtClean="0">
                <a:solidFill>
                  <a:srgbClr val="C00000"/>
                </a:solidFill>
              </a:rPr>
              <a:t>ПРОВЕРЬ СЕБЯ</a:t>
            </a:r>
          </a:p>
          <a:p>
            <a:pPr eaLnBrk="1" hangingPunct="1"/>
            <a:r>
              <a:rPr lang="ru-RU" sz="3200" b="1" dirty="0">
                <a:solidFill>
                  <a:srgbClr val="003300"/>
                </a:solidFill>
              </a:rPr>
              <a:t>Каждый правильный ответ - 1 балл (максим. </a:t>
            </a:r>
            <a:r>
              <a:rPr lang="ru-RU" sz="3200" b="1" dirty="0" smtClean="0">
                <a:solidFill>
                  <a:srgbClr val="003300"/>
                </a:solidFill>
              </a:rPr>
              <a:t>5 </a:t>
            </a:r>
            <a:r>
              <a:rPr lang="ru-RU" sz="3200" b="1" dirty="0">
                <a:solidFill>
                  <a:srgbClr val="003300"/>
                </a:solidFill>
              </a:rPr>
              <a:t>б.).</a:t>
            </a:r>
            <a:endParaRPr lang="ru-RU" sz="3000" b="1" dirty="0" smtClean="0">
              <a:solidFill>
                <a:srgbClr val="0033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70632"/>
              </p:ext>
            </p:extLst>
          </p:nvPr>
        </p:nvGraphicFramePr>
        <p:xfrm>
          <a:off x="374129" y="1916832"/>
          <a:ext cx="8467179" cy="2743200"/>
        </p:xfrm>
        <a:graphic>
          <a:graphicData uri="http://schemas.openxmlformats.org/drawingml/2006/table">
            <a:tbl>
              <a:tblPr/>
              <a:tblGrid>
                <a:gridCol w="5838366"/>
                <a:gridCol w="1269883"/>
                <a:gridCol w="1358930"/>
              </a:tblGrid>
              <a:tr h="313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</a:rPr>
                        <a:t>Н</a:t>
                      </a:r>
                      <a:endParaRPr lang="ru-RU" sz="3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D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</a:rPr>
                        <a:t>НН</a:t>
                      </a:r>
                      <a:endParaRPr lang="ru-RU" sz="3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8DC4"/>
                    </a:solidFill>
                  </a:tcPr>
                </a:tc>
              </a:tr>
              <a:tr h="322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1. </a:t>
                      </a:r>
                      <a:r>
                        <a:rPr lang="ru-RU" sz="3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СТЕКЛ</a:t>
                      </a:r>
                      <a:r>
                        <a:rPr lang="ru-RU" sz="3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ЯНН</a:t>
                      </a:r>
                      <a:r>
                        <a:rPr lang="ru-RU" sz="3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3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дверь</a:t>
                      </a:r>
                      <a:endParaRPr lang="ru-RU" sz="3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3000" b="1" dirty="0" smtClean="0">
                          <a:effectLst/>
                          <a:latin typeface="+mn-lt"/>
                          <a:ea typeface="Times New Roman"/>
                        </a:rPr>
                        <a:t>+</a:t>
                      </a:r>
                      <a:endParaRPr lang="ru-RU" sz="3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2. </a:t>
                      </a:r>
                      <a:r>
                        <a:rPr lang="ru-RU" sz="3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ЛЯГУШ</a:t>
                      </a:r>
                      <a:r>
                        <a:rPr lang="ru-RU" sz="3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ИН</a:t>
                      </a:r>
                      <a:r>
                        <a:rPr lang="ru-RU" sz="3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ЫЕ </a:t>
                      </a:r>
                      <a:r>
                        <a:rPr lang="ru-RU" sz="3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лапки</a:t>
                      </a:r>
                      <a:endParaRPr lang="ru-RU" sz="3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3000" b="1" dirty="0" smtClean="0">
                          <a:effectLst/>
                          <a:latin typeface="+mn-lt"/>
                          <a:ea typeface="Times New Roman"/>
                        </a:rPr>
                        <a:t>+</a:t>
                      </a:r>
                      <a:endParaRPr lang="ru-RU" sz="3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3. </a:t>
                      </a:r>
                      <a:r>
                        <a:rPr lang="ru-RU" sz="3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КОЖ</a:t>
                      </a:r>
                      <a:r>
                        <a:rPr lang="ru-RU" sz="3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АН</a:t>
                      </a:r>
                      <a:r>
                        <a:rPr lang="ru-RU" sz="3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ЫЙ </a:t>
                      </a:r>
                      <a:r>
                        <a:rPr lang="ru-RU" sz="3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портфель</a:t>
                      </a:r>
                      <a:endParaRPr lang="ru-RU" sz="3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3000" b="1" dirty="0" smtClean="0">
                          <a:effectLst/>
                          <a:latin typeface="+mn-lt"/>
                          <a:ea typeface="Times New Roman"/>
                        </a:rPr>
                        <a:t>+</a:t>
                      </a:r>
                      <a:endParaRPr lang="ru-RU" sz="3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4. </a:t>
                      </a:r>
                      <a:r>
                        <a:rPr lang="ru-RU" sz="3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ШЕРСТ</a:t>
                      </a:r>
                      <a:r>
                        <a:rPr lang="ru-RU" sz="3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ЯН</a:t>
                      </a:r>
                      <a:r>
                        <a:rPr lang="ru-RU" sz="3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ОЙ </a:t>
                      </a:r>
                      <a:r>
                        <a:rPr lang="ru-RU" sz="3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платок</a:t>
                      </a:r>
                      <a:endParaRPr lang="ru-RU" sz="3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3000" b="1" dirty="0" smtClean="0">
                          <a:effectLst/>
                          <a:latin typeface="+mn-lt"/>
                          <a:ea typeface="Times New Roman"/>
                        </a:rPr>
                        <a:t>+</a:t>
                      </a:r>
                      <a:endParaRPr lang="ru-RU" sz="3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5. </a:t>
                      </a:r>
                      <a:r>
                        <a:rPr lang="ru-RU" sz="3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ТРАВ</a:t>
                      </a:r>
                      <a:r>
                        <a:rPr lang="ru-RU" sz="3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ЯН</a:t>
                      </a:r>
                      <a:r>
                        <a:rPr lang="ru-RU" sz="30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</a:rPr>
                        <a:t>ОЙ </a:t>
                      </a:r>
                      <a:r>
                        <a:rPr lang="ru-RU" sz="3000" b="1" dirty="0" smtClean="0">
                          <a:solidFill>
                            <a:srgbClr val="003300"/>
                          </a:solidFill>
                          <a:effectLst/>
                          <a:latin typeface="+mn-lt"/>
                          <a:ea typeface="Times New Roman"/>
                        </a:rPr>
                        <a:t>покров </a:t>
                      </a:r>
                      <a:endParaRPr lang="ru-RU" sz="30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3000" b="1" dirty="0" smtClean="0">
                          <a:effectLst/>
                          <a:latin typeface="+mn-lt"/>
                          <a:ea typeface="Times New Roman"/>
                        </a:rPr>
                        <a:t>+</a:t>
                      </a:r>
                      <a:endParaRPr lang="ru-RU" sz="30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10087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6"/>
          <p:cNvSpPr>
            <a:spLocks noChangeArrowheads="1" noChangeShapeType="1" noTextEdit="1"/>
          </p:cNvSpPr>
          <p:nvPr/>
        </p:nvSpPr>
        <p:spPr bwMode="auto">
          <a:xfrm>
            <a:off x="1042988" y="2276475"/>
            <a:ext cx="7200900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CE290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ГОТОВИМСЯ К ОГЭ</a:t>
            </a:r>
          </a:p>
        </p:txBody>
      </p:sp>
      <p:sp>
        <p:nvSpPr>
          <p:cNvPr id="12291" name="WordArt 8"/>
          <p:cNvSpPr>
            <a:spLocks noChangeArrowheads="1" noChangeShapeType="1" noTextEdit="1"/>
          </p:cNvSpPr>
          <p:nvPr/>
        </p:nvSpPr>
        <p:spPr bwMode="auto">
          <a:xfrm>
            <a:off x="5867400" y="620713"/>
            <a:ext cx="2767013" cy="720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Задание №5</a:t>
            </a: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323850" y="4216400"/>
            <a:ext cx="568801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038" algn="ctr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800" b="1" dirty="0">
                <a:solidFill>
                  <a:srgbClr val="003300"/>
                </a:solidFill>
              </a:rPr>
              <a:t>Открытый банк заданий</a:t>
            </a:r>
          </a:p>
          <a:p>
            <a:pPr marL="46038" algn="ctr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800" b="1" dirty="0">
                <a:solidFill>
                  <a:srgbClr val="003300"/>
                </a:solidFill>
              </a:rPr>
              <a:t>ФИПИ 2018г.</a:t>
            </a:r>
            <a:r>
              <a:rPr lang="ru-RU" sz="2000" b="1" dirty="0">
                <a:solidFill>
                  <a:srgbClr val="003300"/>
                </a:solidFill>
                <a:latin typeface="Trebuchet MS" pitchFamily="34" charset="0"/>
              </a:rPr>
              <a:t> </a:t>
            </a:r>
          </a:p>
          <a:p>
            <a:pPr marL="46038" algn="ctr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000" b="1" dirty="0">
              <a:solidFill>
                <a:srgbClr val="339966"/>
              </a:solidFill>
              <a:latin typeface="Trebuchet MS" pitchFamily="34" charset="0"/>
            </a:endParaRPr>
          </a:p>
          <a:p>
            <a:pPr marL="46038" algn="ctr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200" dirty="0">
              <a:solidFill>
                <a:srgbClr val="404040"/>
              </a:solidFill>
              <a:latin typeface="Trebuchet MS" pitchFamily="34" charset="0"/>
            </a:endParaRPr>
          </a:p>
        </p:txBody>
      </p:sp>
      <p:pic>
        <p:nvPicPr>
          <p:cNvPr id="12293" name="Picture 4" descr="C:\Users\Люба\Desktop\book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3860800"/>
            <a:ext cx="32861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850" y="6065967"/>
            <a:ext cx="84966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</a:rPr>
              <a:t>Каждый правильный ответ - 1 балл (</a:t>
            </a:r>
            <a:r>
              <a:rPr lang="ru-RU" sz="3000" b="1" dirty="0" smtClean="0">
                <a:solidFill>
                  <a:srgbClr val="C00000"/>
                </a:solidFill>
              </a:rPr>
              <a:t>максим.3б</a:t>
            </a:r>
            <a:r>
              <a:rPr lang="ru-RU" sz="3000" b="1" dirty="0">
                <a:solidFill>
                  <a:srgbClr val="C00000"/>
                </a:solidFill>
              </a:rPr>
              <a:t>.)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50825" y="260350"/>
            <a:ext cx="8713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000" b="1" dirty="0" smtClean="0">
                <a:solidFill>
                  <a:srgbClr val="C00000"/>
                </a:solidFill>
              </a:rPr>
              <a:t>ПРОВЕРЬ СЕБЯ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body" idx="4294967295"/>
          </p:nvPr>
        </p:nvSpPr>
        <p:spPr>
          <a:xfrm>
            <a:off x="323850" y="207963"/>
            <a:ext cx="8424863" cy="6119812"/>
          </a:xfrm>
        </p:spPr>
        <p:txBody>
          <a:bodyPr/>
          <a:lstStyle/>
          <a:p>
            <a:pPr algn="just">
              <a:buFont typeface="Georgia" pitchFamily="18" charset="0"/>
              <a:buNone/>
            </a:pPr>
            <a:r>
              <a:rPr lang="ru-RU" sz="3000" b="1" dirty="0" smtClean="0">
                <a:solidFill>
                  <a:srgbClr val="003300"/>
                </a:solidFill>
              </a:rPr>
              <a:t>В1. Из предложений 7 — 10 выпишите слово, в котором правописание Н определяется правилом: «В  суффиксах -АН-(-ЯН-), -ИН- отымённых прилагательных пишется одно Н». </a:t>
            </a:r>
          </a:p>
          <a:p>
            <a:pPr algn="just">
              <a:buFont typeface="Georgia" pitchFamily="18" charset="0"/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(7)Я попросил папу купить мне кожаную боксёрскую грушу. (8) А мама вдруг достала откуда-то здоровенного плюшевого Мишку, бросила его на диван и сказала:</a:t>
            </a:r>
          </a:p>
          <a:p>
            <a:pPr algn="just">
              <a:buFont typeface="Georgia" pitchFamily="18" charset="0"/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—  (9)Чем не груша? </a:t>
            </a:r>
          </a:p>
          <a:p>
            <a:pPr algn="just">
              <a:buFont typeface="Georgia" pitchFamily="18" charset="0"/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(10)Я устроил Мишку поудобнее на диване, чтобы мне сподручней было об него тренироваться и развивать силу удара.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28707" y="5661248"/>
            <a:ext cx="329994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кожаную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 algn="just">
              <a:buFont typeface="Georgia" pitchFamily="18" charset="0"/>
              <a:buNone/>
            </a:pPr>
            <a:r>
              <a:rPr lang="ru-RU" sz="3000" b="1" dirty="0" smtClean="0">
                <a:solidFill>
                  <a:srgbClr val="003300"/>
                </a:solidFill>
              </a:rPr>
              <a:t>В2. Из предложений 6 — 10 выпишите слово, в котором  правописание Н/НН определяется правилом правописания суффиксов отымённых прилагательных. </a:t>
            </a:r>
          </a:p>
          <a:p>
            <a:pPr algn="just">
              <a:buFont typeface="Georgia" pitchFamily="18" charset="0"/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(6)Это были в основном его предки. (7)Бабы и мужики в домотканых одеждах, со спокойными и строгими лицами. (8)Дамы и господа в причудливых костюмах. (9)Женщины в расшитых золотом платьях. (10)Мужчины в белых, голубых, зелёных мундирах, в сапогах с золотыми и серебряными шпорами.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5661248"/>
            <a:ext cx="4916731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серебряными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 algn="just">
              <a:buFont typeface="Georgia" pitchFamily="18" charset="0"/>
              <a:buNone/>
            </a:pPr>
            <a:r>
              <a:rPr lang="ru-RU" sz="3000" b="1" dirty="0" smtClean="0">
                <a:solidFill>
                  <a:srgbClr val="003300"/>
                </a:solidFill>
              </a:rPr>
              <a:t>В3. Из предложения 29 выпишите слово, в суффиксе которого правописание НН не определяется общим правилом (является исключением). </a:t>
            </a:r>
          </a:p>
          <a:p>
            <a:pPr algn="just">
              <a:buFont typeface="Georgia" pitchFamily="18" charset="0"/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(29)Её хвалили и жалели только об одном, что при посторонних людях, приходивших в гости, она не хочет показать своих штук и убегает в сад или прячется под деревянной террасой.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5517232"/>
            <a:ext cx="4317207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деревянной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54158"/>
            <a:ext cx="4726930" cy="1050925"/>
          </a:xfrm>
          <a:noFill/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Критерии оценки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772816"/>
            <a:ext cx="4825157" cy="4176464"/>
          </a:xfrm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600" b="1" dirty="0" smtClean="0">
                <a:solidFill>
                  <a:srgbClr val="003300"/>
                </a:solidFill>
              </a:rPr>
              <a:t>8 баллов </a:t>
            </a:r>
            <a:r>
              <a:rPr lang="ru-RU" sz="3600" b="1" dirty="0">
                <a:solidFill>
                  <a:srgbClr val="003300"/>
                </a:solidFill>
              </a:rPr>
              <a:t>– «5»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3600" b="1" dirty="0">
              <a:solidFill>
                <a:srgbClr val="00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dirty="0" smtClean="0">
                <a:solidFill>
                  <a:srgbClr val="003300"/>
                </a:solidFill>
              </a:rPr>
              <a:t>7 баллов </a:t>
            </a:r>
            <a:r>
              <a:rPr lang="ru-RU" sz="3600" b="1" dirty="0">
                <a:solidFill>
                  <a:srgbClr val="003300"/>
                </a:solidFill>
              </a:rPr>
              <a:t>– «4»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3600" b="1" dirty="0">
              <a:solidFill>
                <a:srgbClr val="00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dirty="0" smtClean="0">
                <a:solidFill>
                  <a:srgbClr val="003300"/>
                </a:solidFill>
              </a:rPr>
              <a:t>5 </a:t>
            </a:r>
            <a:r>
              <a:rPr lang="ru-RU" sz="3600" b="1" dirty="0">
                <a:solidFill>
                  <a:srgbClr val="003300"/>
                </a:solidFill>
              </a:rPr>
              <a:t>– </a:t>
            </a:r>
            <a:r>
              <a:rPr lang="ru-RU" sz="3600" b="1" dirty="0" smtClean="0">
                <a:solidFill>
                  <a:srgbClr val="003300"/>
                </a:solidFill>
              </a:rPr>
              <a:t>6 </a:t>
            </a:r>
            <a:r>
              <a:rPr lang="ru-RU" sz="3600" b="1" dirty="0">
                <a:solidFill>
                  <a:srgbClr val="003300"/>
                </a:solidFill>
              </a:rPr>
              <a:t>баллов – «3»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3600" b="1" dirty="0">
              <a:solidFill>
                <a:srgbClr val="00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dirty="0">
                <a:solidFill>
                  <a:srgbClr val="003300"/>
                </a:solidFill>
              </a:rPr>
              <a:t>0 – </a:t>
            </a:r>
            <a:r>
              <a:rPr lang="ru-RU" sz="3600" b="1" dirty="0" smtClean="0">
                <a:solidFill>
                  <a:srgbClr val="003300"/>
                </a:solidFill>
              </a:rPr>
              <a:t>4 баллов </a:t>
            </a:r>
            <a:r>
              <a:rPr lang="ru-RU" sz="3600" b="1" dirty="0">
                <a:solidFill>
                  <a:srgbClr val="003300"/>
                </a:solidFill>
              </a:rPr>
              <a:t>– «2»</a:t>
            </a:r>
          </a:p>
          <a:p>
            <a:pPr>
              <a:lnSpc>
                <a:spcPct val="90000"/>
              </a:lnSpc>
            </a:pP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923417" cy="24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9764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body" idx="1"/>
          </p:nvPr>
        </p:nvSpPr>
        <p:spPr>
          <a:xfrm>
            <a:off x="3204418" y="908720"/>
            <a:ext cx="5544046" cy="424847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10000"/>
              </a:spcBef>
              <a:buFont typeface="Arial" charset="0"/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Вам предлагается закончить фразы: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ru-RU" b="1" dirty="0" smtClean="0">
                <a:solidFill>
                  <a:srgbClr val="003300"/>
                </a:solidFill>
              </a:rPr>
              <a:t>Я научилась (-</a:t>
            </a:r>
            <a:r>
              <a:rPr lang="ru-RU" b="1" dirty="0" err="1" smtClean="0">
                <a:solidFill>
                  <a:srgbClr val="003300"/>
                </a:solidFill>
              </a:rPr>
              <a:t>ся</a:t>
            </a:r>
            <a:r>
              <a:rPr lang="ru-RU" b="1" dirty="0" smtClean="0">
                <a:solidFill>
                  <a:srgbClr val="003300"/>
                </a:solidFill>
              </a:rPr>
              <a:t>)…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ru-RU" b="1" dirty="0" smtClean="0">
                <a:solidFill>
                  <a:srgbClr val="003300"/>
                </a:solidFill>
              </a:rPr>
              <a:t>Я запомнил(а)…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ru-RU" b="1" dirty="0" smtClean="0">
                <a:solidFill>
                  <a:srgbClr val="003300"/>
                </a:solidFill>
              </a:rPr>
              <a:t>Я рада (рад)…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ru-RU" b="1" dirty="0" smtClean="0">
                <a:solidFill>
                  <a:srgbClr val="003300"/>
                </a:solidFill>
              </a:rPr>
              <a:t>Мне хочется сказать…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ru-RU" b="1" dirty="0" smtClean="0">
                <a:solidFill>
                  <a:srgbClr val="003300"/>
                </a:solidFill>
              </a:rPr>
              <a:t>Теперь я знаю …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ru-RU" b="1" dirty="0">
                <a:solidFill>
                  <a:srgbClr val="003300"/>
                </a:solidFill>
              </a:rPr>
              <a:t>Я считаю, что урок был полезен для </a:t>
            </a:r>
            <a:r>
              <a:rPr lang="ru-RU" b="1" dirty="0" smtClean="0">
                <a:solidFill>
                  <a:srgbClr val="003300"/>
                </a:solidFill>
              </a:rPr>
              <a:t>меня, потому </a:t>
            </a:r>
            <a:r>
              <a:rPr lang="ru-RU" b="1" dirty="0">
                <a:solidFill>
                  <a:srgbClr val="003300"/>
                </a:solidFill>
              </a:rPr>
              <a:t>что…</a:t>
            </a:r>
            <a:endParaRPr lang="ru-RU" b="1" dirty="0" smtClean="0">
              <a:solidFill>
                <a:srgbClr val="003300"/>
              </a:solidFill>
            </a:endParaRPr>
          </a:p>
        </p:txBody>
      </p:sp>
      <p:sp>
        <p:nvSpPr>
          <p:cNvPr id="19459" name="Rectangle 5"/>
          <p:cNvSpPr>
            <a:spLocks noGrp="1"/>
          </p:cNvSpPr>
          <p:nvPr>
            <p:ph type="title"/>
          </p:nvPr>
        </p:nvSpPr>
        <p:spPr>
          <a:xfrm>
            <a:off x="565274" y="50800"/>
            <a:ext cx="8229600" cy="850900"/>
          </a:xfrm>
          <a:noFill/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Итоги урока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5543" name="Rectangle 7"/>
          <p:cNvSpPr>
            <a:spLocks/>
          </p:cNvSpPr>
          <p:nvPr/>
        </p:nvSpPr>
        <p:spPr bwMode="auto">
          <a:xfrm>
            <a:off x="323850" y="4941888"/>
            <a:ext cx="82296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Домашнее задание</a:t>
            </a:r>
            <a:r>
              <a:rPr lang="ru-RU" sz="4000" dirty="0">
                <a:solidFill>
                  <a:srgbClr val="C00000"/>
                </a:solidFill>
              </a:rPr>
              <a:t> 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5545" name="Rectangle 9"/>
          <p:cNvSpPr>
            <a:spLocks/>
          </p:cNvSpPr>
          <p:nvPr/>
        </p:nvSpPr>
        <p:spPr bwMode="auto">
          <a:xfrm>
            <a:off x="539750" y="5661025"/>
            <a:ext cx="78486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 b="1" dirty="0">
                <a:solidFill>
                  <a:srgbClr val="003300"/>
                </a:solidFill>
              </a:rPr>
              <a:t>Выучить правило </a:t>
            </a:r>
            <a:r>
              <a:rPr lang="en-US" sz="3200" b="1" dirty="0">
                <a:solidFill>
                  <a:srgbClr val="003300"/>
                </a:solidFill>
              </a:rPr>
              <a:t>§</a:t>
            </a:r>
            <a:r>
              <a:rPr lang="ru-RU" sz="3200" b="1" dirty="0">
                <a:solidFill>
                  <a:srgbClr val="003300"/>
                </a:solidFill>
              </a:rPr>
              <a:t>23, </a:t>
            </a:r>
            <a:r>
              <a:rPr lang="ru-RU" sz="3200" b="1" dirty="0" smtClean="0">
                <a:solidFill>
                  <a:srgbClr val="003300"/>
                </a:solidFill>
              </a:rPr>
              <a:t>ЗСП-6</a:t>
            </a:r>
            <a:endParaRPr lang="ru-RU" sz="3200" dirty="0">
              <a:solidFill>
                <a:srgbClr val="003300"/>
              </a:solidFill>
            </a:endParaRPr>
          </a:p>
        </p:txBody>
      </p:sp>
      <p:pic>
        <p:nvPicPr>
          <p:cNvPr id="1946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20" y="495300"/>
            <a:ext cx="2835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uiExpand="1" build="p"/>
      <p:bldP spid="65543" grpId="0"/>
      <p:bldP spid="655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260350"/>
            <a:ext cx="5400675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1774825" y="5105400"/>
            <a:ext cx="55673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C00000"/>
                </a:solidFill>
                <a:cs typeface="Times New Roman" pitchFamily="18" charset="0"/>
              </a:rPr>
              <a:t>М о л о д ц ы 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54158"/>
            <a:ext cx="4726930" cy="1050925"/>
          </a:xfrm>
          <a:noFill/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Критерии оценки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772816"/>
            <a:ext cx="4825157" cy="4176464"/>
          </a:xfrm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3600" b="1" dirty="0" smtClean="0">
                <a:solidFill>
                  <a:srgbClr val="003300"/>
                </a:solidFill>
              </a:rPr>
              <a:t>8 баллов </a:t>
            </a:r>
            <a:r>
              <a:rPr lang="ru-RU" sz="3600" b="1" dirty="0">
                <a:solidFill>
                  <a:srgbClr val="003300"/>
                </a:solidFill>
              </a:rPr>
              <a:t>– «5»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3600" b="1" dirty="0">
              <a:solidFill>
                <a:srgbClr val="00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dirty="0" smtClean="0">
                <a:solidFill>
                  <a:srgbClr val="003300"/>
                </a:solidFill>
              </a:rPr>
              <a:t>7 баллов </a:t>
            </a:r>
            <a:r>
              <a:rPr lang="ru-RU" sz="3600" b="1" dirty="0">
                <a:solidFill>
                  <a:srgbClr val="003300"/>
                </a:solidFill>
              </a:rPr>
              <a:t>– «4»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3600" b="1" dirty="0">
              <a:solidFill>
                <a:srgbClr val="00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dirty="0" smtClean="0">
                <a:solidFill>
                  <a:srgbClr val="003300"/>
                </a:solidFill>
              </a:rPr>
              <a:t>5 </a:t>
            </a:r>
            <a:r>
              <a:rPr lang="ru-RU" sz="3600" b="1" dirty="0">
                <a:solidFill>
                  <a:srgbClr val="003300"/>
                </a:solidFill>
              </a:rPr>
              <a:t>– </a:t>
            </a:r>
            <a:r>
              <a:rPr lang="ru-RU" sz="3600" b="1" dirty="0" smtClean="0">
                <a:solidFill>
                  <a:srgbClr val="003300"/>
                </a:solidFill>
              </a:rPr>
              <a:t>6 </a:t>
            </a:r>
            <a:r>
              <a:rPr lang="ru-RU" sz="3600" b="1" dirty="0">
                <a:solidFill>
                  <a:srgbClr val="003300"/>
                </a:solidFill>
              </a:rPr>
              <a:t>баллов – «3»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3600" b="1" dirty="0">
              <a:solidFill>
                <a:srgbClr val="00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dirty="0">
                <a:solidFill>
                  <a:srgbClr val="003300"/>
                </a:solidFill>
              </a:rPr>
              <a:t>0 – </a:t>
            </a:r>
            <a:r>
              <a:rPr lang="ru-RU" sz="3600" b="1" dirty="0" smtClean="0">
                <a:solidFill>
                  <a:srgbClr val="003300"/>
                </a:solidFill>
              </a:rPr>
              <a:t>4 баллов </a:t>
            </a:r>
            <a:r>
              <a:rPr lang="ru-RU" sz="3600" b="1" dirty="0">
                <a:solidFill>
                  <a:srgbClr val="003300"/>
                </a:solidFill>
              </a:rPr>
              <a:t>– «2»</a:t>
            </a:r>
          </a:p>
          <a:p>
            <a:pPr>
              <a:lnSpc>
                <a:spcPct val="90000"/>
              </a:lnSpc>
            </a:pP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923417" cy="24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3528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79512" y="827088"/>
            <a:ext cx="878510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200" dirty="0" smtClean="0">
                <a:solidFill>
                  <a:srgbClr val="C00000"/>
                </a:solidFill>
              </a:rPr>
              <a:t>*</a:t>
            </a:r>
            <a:r>
              <a:rPr lang="ru-RU" sz="2200" dirty="0" smtClean="0">
                <a:solidFill>
                  <a:srgbClr val="003300"/>
                </a:solidFill>
              </a:rPr>
              <a:t> </a:t>
            </a:r>
            <a:r>
              <a:rPr lang="ru-RU" sz="2200" dirty="0" smtClean="0"/>
              <a:t>Русский язык. 6кл.: учебник/М.М. Разумовская</a:t>
            </a:r>
            <a:r>
              <a:rPr lang="en-US" sz="2200" dirty="0" smtClean="0"/>
              <a:t> </a:t>
            </a:r>
            <a:r>
              <a:rPr lang="ru-RU" sz="2200" dirty="0" smtClean="0"/>
              <a:t>и др.- </a:t>
            </a:r>
            <a:r>
              <a:rPr lang="ru-RU" sz="2200" dirty="0" err="1" smtClean="0"/>
              <a:t>М.:Дрофа</a:t>
            </a:r>
            <a:r>
              <a:rPr lang="ru-RU" sz="2200" dirty="0" smtClean="0"/>
              <a:t>, 2018г</a:t>
            </a:r>
          </a:p>
          <a:p>
            <a:pPr eaLnBrk="1" hangingPunct="1"/>
            <a:r>
              <a:rPr lang="ru-RU" sz="2200" dirty="0" smtClean="0">
                <a:solidFill>
                  <a:srgbClr val="C00000"/>
                </a:solidFill>
              </a:rPr>
              <a:t>* </a:t>
            </a:r>
            <a:r>
              <a:rPr lang="ru-RU" sz="2200" dirty="0" smtClean="0"/>
              <a:t>Рабочая тетрадь к учебнику «Русский язык. 6 </a:t>
            </a:r>
            <a:r>
              <a:rPr lang="ru-RU" sz="2200" dirty="0" err="1" smtClean="0"/>
              <a:t>кл</a:t>
            </a:r>
            <a:r>
              <a:rPr lang="ru-RU" sz="2200" dirty="0" smtClean="0"/>
              <a:t>.» под ред. М.М. Разумовской, П.А. </a:t>
            </a:r>
            <a:r>
              <a:rPr lang="ru-RU" sz="2200" dirty="0" err="1" smtClean="0"/>
              <a:t>Леканта</a:t>
            </a:r>
            <a:r>
              <a:rPr lang="ru-RU" sz="2200" dirty="0" smtClean="0"/>
              <a:t> : орфография/ Л.Г. Ларионова. – М.: Дрофа, 2014г</a:t>
            </a:r>
          </a:p>
          <a:p>
            <a:pPr eaLnBrk="1" hangingPunct="1"/>
            <a:r>
              <a:rPr lang="ru-RU" sz="2200" dirty="0" smtClean="0">
                <a:solidFill>
                  <a:srgbClr val="C00000"/>
                </a:solidFill>
              </a:rPr>
              <a:t>* </a:t>
            </a:r>
            <a:r>
              <a:rPr lang="ru-RU" sz="2200" dirty="0" smtClean="0"/>
              <a:t>Сова </a:t>
            </a:r>
            <a:r>
              <a:rPr lang="en-US" sz="2200" dirty="0" smtClean="0">
                <a:hlinkClick r:id="rId3"/>
              </a:rPr>
              <a:t>https://st2.depositphotos.com/1005091/7769/v/950/depositphotos_77698438-stock-illustration-owl-teacher-theme-image-2.jpg</a:t>
            </a:r>
            <a:r>
              <a:rPr lang="ru-RU" sz="2200" dirty="0" smtClean="0"/>
              <a:t> </a:t>
            </a:r>
          </a:p>
          <a:p>
            <a:pPr eaLnBrk="1" hangingPunct="1"/>
            <a:r>
              <a:rPr lang="ru-RU" sz="2200" dirty="0" smtClean="0">
                <a:solidFill>
                  <a:srgbClr val="C00000"/>
                </a:solidFill>
              </a:rPr>
              <a:t>* </a:t>
            </a:r>
            <a:r>
              <a:rPr lang="ru-RU" sz="2200" dirty="0" smtClean="0"/>
              <a:t>Учёная сова </a:t>
            </a:r>
            <a:r>
              <a:rPr lang="en-US" sz="2200" dirty="0" smtClean="0">
                <a:hlinkClick r:id="rId4"/>
              </a:rPr>
              <a:t>http://fs.nashaucheba.ru/tw_files2/urls_3/1749/d-1748601/7z-docs/1_html_63bf084f.jpg</a:t>
            </a:r>
            <a:r>
              <a:rPr lang="ru-RU" sz="2200" dirty="0" smtClean="0"/>
              <a:t> </a:t>
            </a:r>
          </a:p>
          <a:p>
            <a:pPr eaLnBrk="1" hangingPunct="1"/>
            <a:r>
              <a:rPr lang="ru-RU" sz="2200" dirty="0" smtClean="0">
                <a:solidFill>
                  <a:srgbClr val="C00000"/>
                </a:solidFill>
              </a:rPr>
              <a:t>* </a:t>
            </a:r>
            <a:r>
              <a:rPr lang="ru-RU" sz="2200" dirty="0" smtClean="0"/>
              <a:t>Девочка_</a:t>
            </a:r>
            <a:r>
              <a:rPr lang="en-US" sz="2200" dirty="0" smtClean="0">
                <a:hlinkClick r:id="rId5"/>
              </a:rPr>
              <a:t>https://cdn.pixabay.com/photo/2013/07/13/12/43/girl-160172_960_720.png</a:t>
            </a:r>
            <a:r>
              <a:rPr lang="ru-RU" sz="2200" dirty="0" smtClean="0"/>
              <a:t>   </a:t>
            </a:r>
          </a:p>
          <a:p>
            <a:pPr eaLnBrk="1" hangingPunct="1"/>
            <a:r>
              <a:rPr lang="ru-RU" sz="2200" dirty="0" smtClean="0">
                <a:solidFill>
                  <a:srgbClr val="C00000"/>
                </a:solidFill>
              </a:rPr>
              <a:t>* </a:t>
            </a:r>
            <a:r>
              <a:rPr lang="ru-RU" sz="2200" dirty="0" smtClean="0"/>
              <a:t>Перьевая ручка_ </a:t>
            </a:r>
            <a:r>
              <a:rPr lang="en-US" sz="2200" dirty="0" smtClean="0">
                <a:hlinkClick r:id="rId6"/>
              </a:rPr>
              <a:t>https://static8.depositphotos.com/1168906/900/v/950/depositphotos_9007977-stock-illustration-cartoon-ink-pen-in-pink.jpg</a:t>
            </a:r>
            <a:r>
              <a:rPr lang="ru-RU" sz="2200" dirty="0" smtClean="0"/>
              <a:t>    </a:t>
            </a:r>
          </a:p>
          <a:p>
            <a:pPr eaLnBrk="1" hangingPunct="1"/>
            <a:r>
              <a:rPr lang="ru-RU" sz="2200" dirty="0" smtClean="0">
                <a:solidFill>
                  <a:srgbClr val="C00000"/>
                </a:solidFill>
              </a:rPr>
              <a:t>* </a:t>
            </a:r>
            <a:r>
              <a:rPr lang="ru-RU" sz="2200" dirty="0" smtClean="0"/>
              <a:t>Окно_ </a:t>
            </a:r>
            <a:r>
              <a:rPr lang="en-US" sz="2200" dirty="0" smtClean="0">
                <a:hlinkClick r:id="rId7"/>
              </a:rPr>
              <a:t>https://obustroeno.com/wp-content/uploads/2016/09/obrazets-okna-1160-na-1170-s-fortochkoy.jpg</a:t>
            </a:r>
            <a:r>
              <a:rPr lang="ru-RU" sz="2200" dirty="0" smtClean="0"/>
              <a:t> 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177925" y="260350"/>
            <a:ext cx="66976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CC3300"/>
                </a:solidFill>
                <a:latin typeface="Arial" charset="0"/>
              </a:rPr>
              <a:t>Используемые материалы</a:t>
            </a:r>
            <a:r>
              <a:rPr lang="ru-RU" sz="2800" b="1" i="1">
                <a:solidFill>
                  <a:srgbClr val="CC3300"/>
                </a:solidFill>
              </a:rPr>
              <a:t>: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79512" y="827088"/>
            <a:ext cx="8785101" cy="554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ru-RU" sz="2200" dirty="0" smtClean="0">
                <a:solidFill>
                  <a:srgbClr val="C00000"/>
                </a:solidFill>
              </a:rPr>
              <a:t>*</a:t>
            </a:r>
            <a:r>
              <a:rPr lang="ru-RU" sz="2200" dirty="0" smtClean="0"/>
              <a:t> Умная сова с книгой _ </a:t>
            </a:r>
            <a:r>
              <a:rPr lang="en-US" sz="2200" dirty="0">
                <a:hlinkClick r:id="rId3"/>
              </a:rPr>
              <a:t>http://</a:t>
            </a:r>
            <a:r>
              <a:rPr lang="en-US" sz="2200" dirty="0" smtClean="0">
                <a:hlinkClick r:id="rId3"/>
              </a:rPr>
              <a:t>tbender.ru/wp-content/uploads/2018/04/maxresdefault.jpg</a:t>
            </a:r>
            <a:r>
              <a:rPr lang="ru-RU" sz="2200" dirty="0" smtClean="0"/>
              <a:t> 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ru-RU" sz="2200" dirty="0">
                <a:solidFill>
                  <a:srgbClr val="C00000"/>
                </a:solidFill>
              </a:rPr>
              <a:t>* </a:t>
            </a:r>
            <a:r>
              <a:rPr lang="ru-RU" sz="2200" dirty="0" smtClean="0"/>
              <a:t>Книги </a:t>
            </a:r>
            <a:r>
              <a:rPr lang="ru-RU" sz="2200" dirty="0">
                <a:hlinkClick r:id="rId4"/>
              </a:rPr>
              <a:t>http://tregion.ru/upload/picmagic/2013-04-21/691-506-46067_269.jpg</a:t>
            </a:r>
            <a:r>
              <a:rPr lang="ru-RU" sz="2200" dirty="0"/>
              <a:t>;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ru-RU" sz="2200" dirty="0" smtClean="0">
                <a:solidFill>
                  <a:srgbClr val="C00000"/>
                </a:solidFill>
              </a:rPr>
              <a:t>* </a:t>
            </a:r>
            <a:r>
              <a:rPr lang="ru-RU" sz="2200" dirty="0" smtClean="0"/>
              <a:t>Открытый банк заданий </a:t>
            </a:r>
            <a:r>
              <a:rPr lang="ru-RU" sz="2200" dirty="0"/>
              <a:t>ОГЭ </a:t>
            </a:r>
            <a:r>
              <a:rPr lang="ru-RU" sz="2200" dirty="0" smtClean="0"/>
              <a:t>по русскому языку </a:t>
            </a:r>
            <a:r>
              <a:rPr lang="en-US" sz="2200" dirty="0" smtClean="0">
                <a:hlinkClick r:id="rId5"/>
              </a:rPr>
              <a:t>http</a:t>
            </a:r>
            <a:r>
              <a:rPr lang="en-US" sz="2200" dirty="0">
                <a:hlinkClick r:id="rId5"/>
              </a:rPr>
              <a:t>://www.fipi.ru</a:t>
            </a:r>
            <a:r>
              <a:rPr lang="en-US" sz="2200" dirty="0" smtClean="0">
                <a:hlinkClick r:id="rId5"/>
              </a:rPr>
              <a:t>/</a:t>
            </a:r>
            <a:endParaRPr lang="ru-RU" sz="2200" dirty="0"/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ru-RU" sz="2200" dirty="0" smtClean="0">
                <a:solidFill>
                  <a:srgbClr val="C00000"/>
                </a:solidFill>
              </a:rPr>
              <a:t>* </a:t>
            </a:r>
            <a:r>
              <a:rPr lang="ru-RU" sz="2200" dirty="0" smtClean="0"/>
              <a:t>Мудрая </a:t>
            </a:r>
            <a:r>
              <a:rPr lang="ru-RU" sz="2200" dirty="0"/>
              <a:t>сова_ </a:t>
            </a:r>
            <a:r>
              <a:rPr lang="en-US" sz="2200" dirty="0">
                <a:hlinkClick r:id="rId6"/>
              </a:rPr>
              <a:t>https://i.pinimg.com/736x/0b/cc/b7/0bccb7783dc3e7788fbdff33903f182d--owl-clip-art-owl-art.jpg</a:t>
            </a:r>
            <a:r>
              <a:rPr lang="ru-RU" sz="2200" dirty="0"/>
              <a:t>  </a:t>
            </a:r>
            <a:endParaRPr lang="en-US" sz="2200" dirty="0"/>
          </a:p>
          <a:p>
            <a:pPr eaLnBrk="1" hangingPunct="1"/>
            <a:r>
              <a:rPr lang="ru-RU" sz="2200" dirty="0" smtClean="0">
                <a:solidFill>
                  <a:srgbClr val="C00000"/>
                </a:solidFill>
              </a:rPr>
              <a:t>* </a:t>
            </a:r>
            <a:r>
              <a:rPr lang="ru-RU" sz="2200" dirty="0" smtClean="0"/>
              <a:t>Смайлик </a:t>
            </a:r>
            <a:r>
              <a:rPr lang="ru-RU" sz="2200" dirty="0"/>
              <a:t>_ </a:t>
            </a:r>
            <a:r>
              <a:rPr lang="en-US" sz="2200" dirty="0">
                <a:hlinkClick r:id="rId7"/>
              </a:rPr>
              <a:t>http://d2gg9evh47fn9z.cloudfront.net/800px_COLOURBOX20519886.jpg</a:t>
            </a:r>
            <a:r>
              <a:rPr lang="ru-RU" sz="2200" dirty="0"/>
              <a:t> </a:t>
            </a:r>
          </a:p>
          <a:p>
            <a:pPr eaLnBrk="1" hangingPunct="1"/>
            <a:r>
              <a:rPr lang="ru-RU" sz="2200" dirty="0">
                <a:solidFill>
                  <a:srgbClr val="C00000"/>
                </a:solidFill>
              </a:rPr>
              <a:t>* </a:t>
            </a:r>
            <a:r>
              <a:rPr lang="ru-RU" sz="2200" dirty="0" smtClean="0"/>
              <a:t>Мышь домовая_ </a:t>
            </a:r>
            <a:r>
              <a:rPr lang="en-US" sz="2200" dirty="0" smtClean="0">
                <a:hlinkClick r:id="rId8"/>
              </a:rPr>
              <a:t>https</a:t>
            </a:r>
            <a:r>
              <a:rPr lang="en-US" sz="2200" dirty="0">
                <a:hlinkClick r:id="rId8"/>
              </a:rPr>
              <a:t>://</a:t>
            </a:r>
            <a:r>
              <a:rPr lang="en-US" sz="2200" dirty="0" smtClean="0">
                <a:hlinkClick r:id="rId8"/>
              </a:rPr>
              <a:t>1klop.com/wp-content/uploads/2017/08/myshi_10_28155647.jpg</a:t>
            </a:r>
            <a:endParaRPr lang="ru-RU" sz="2200" dirty="0" smtClean="0"/>
          </a:p>
          <a:p>
            <a:pPr eaLnBrk="1" hangingPunct="1"/>
            <a:r>
              <a:rPr lang="ru-RU" sz="2200" dirty="0">
                <a:solidFill>
                  <a:srgbClr val="C00000"/>
                </a:solidFill>
              </a:rPr>
              <a:t>* </a:t>
            </a:r>
            <a:r>
              <a:rPr lang="ru-RU" sz="2200" dirty="0" smtClean="0"/>
              <a:t>Тигр _ </a:t>
            </a:r>
            <a:r>
              <a:rPr lang="en-US" sz="2200" dirty="0">
                <a:hlinkClick r:id="rId9"/>
              </a:rPr>
              <a:t>https://</a:t>
            </a:r>
            <a:r>
              <a:rPr lang="en-US" sz="2200" dirty="0" smtClean="0">
                <a:hlinkClick r:id="rId9"/>
              </a:rPr>
              <a:t>f.vividscreen.info/soft/ac1f90845fc332cb7e9994ffdbe9b776/Tiger-Family-2560x1600.jpg</a:t>
            </a:r>
            <a:endParaRPr lang="ru-RU" sz="2200" dirty="0" smtClean="0"/>
          </a:p>
          <a:p>
            <a:pPr eaLnBrk="1" hangingPunct="1"/>
            <a:r>
              <a:rPr lang="ru-RU" sz="2200" dirty="0">
                <a:solidFill>
                  <a:srgbClr val="C00000"/>
                </a:solidFill>
              </a:rPr>
              <a:t>* </a:t>
            </a:r>
            <a:r>
              <a:rPr lang="ru-RU" sz="2200" dirty="0" smtClean="0"/>
              <a:t>Лебедь_ </a:t>
            </a:r>
            <a:r>
              <a:rPr lang="en-US" sz="2200" dirty="0">
                <a:hlinkClick r:id="rId10"/>
              </a:rPr>
              <a:t>https://</a:t>
            </a:r>
            <a:r>
              <a:rPr lang="en-US" sz="2200" dirty="0" smtClean="0">
                <a:hlinkClick r:id="rId10"/>
              </a:rPr>
              <a:t>s1.1zoom.ru/big3/943/376221-sepik.jpg</a:t>
            </a:r>
            <a:r>
              <a:rPr lang="ru-RU" sz="2200" dirty="0" smtClean="0"/>
              <a:t>    </a:t>
            </a:r>
          </a:p>
          <a:p>
            <a:pPr eaLnBrk="1" hangingPunct="1"/>
            <a:r>
              <a:rPr lang="ru-RU" sz="2200" dirty="0">
                <a:solidFill>
                  <a:srgbClr val="C00000"/>
                </a:solidFill>
              </a:rPr>
              <a:t>* </a:t>
            </a:r>
            <a:r>
              <a:rPr lang="ru-RU" sz="2200" dirty="0" smtClean="0"/>
              <a:t>Снегирь </a:t>
            </a:r>
            <a:r>
              <a:rPr lang="en-US" sz="2200" dirty="0">
                <a:hlinkClick r:id="rId11"/>
              </a:rPr>
              <a:t>http://</a:t>
            </a:r>
            <a:r>
              <a:rPr lang="en-US" sz="2200" dirty="0" smtClean="0">
                <a:hlinkClick r:id="rId11"/>
              </a:rPr>
              <a:t>crosti.ru/patterns/00/10/e6/ec3031bd4c/preview.jpg</a:t>
            </a:r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177925" y="260350"/>
            <a:ext cx="66976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CC3300"/>
                </a:solidFill>
                <a:latin typeface="Arial" charset="0"/>
              </a:rPr>
              <a:t>Используемые материалы</a:t>
            </a:r>
            <a:r>
              <a:rPr lang="ru-RU" sz="2800" b="1" i="1">
                <a:solidFill>
                  <a:srgbClr val="CC33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7520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79511" y="836613"/>
            <a:ext cx="8785101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ru-RU" sz="2200" dirty="0">
                <a:solidFill>
                  <a:srgbClr val="C00000"/>
                </a:solidFill>
              </a:rPr>
              <a:t>* </a:t>
            </a:r>
            <a:r>
              <a:rPr lang="ru-RU" sz="2200" dirty="0" smtClean="0">
                <a:solidFill>
                  <a:srgbClr val="003300"/>
                </a:solidFill>
              </a:rPr>
              <a:t>Павлин </a:t>
            </a:r>
            <a:r>
              <a:rPr lang="en-US" sz="2200" dirty="0">
                <a:solidFill>
                  <a:srgbClr val="C00000"/>
                </a:solidFill>
                <a:hlinkClick r:id="rId3"/>
              </a:rPr>
              <a:t>http://4.bp.blogspot.com/-qWtRVBT3vFk/UP6ls7p3OSI/AAAAAAAADoU/-</a:t>
            </a:r>
            <a:r>
              <a:rPr lang="en-US" sz="2200" dirty="0" smtClean="0">
                <a:solidFill>
                  <a:srgbClr val="C00000"/>
                </a:solidFill>
                <a:hlinkClick r:id="rId3"/>
              </a:rPr>
              <a:t>0j8mkUium4/w1200-h630-p-k-nu/pavoc.png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ru-RU" sz="2200" dirty="0">
                <a:solidFill>
                  <a:srgbClr val="C00000"/>
                </a:solidFill>
              </a:rPr>
              <a:t>* </a:t>
            </a:r>
            <a:r>
              <a:rPr lang="ru-RU" sz="2200" dirty="0" smtClean="0">
                <a:solidFill>
                  <a:srgbClr val="003300"/>
                </a:solidFill>
              </a:rPr>
              <a:t>Фазан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  <a:hlinkClick r:id="rId4"/>
              </a:rPr>
              <a:t>https://</a:t>
            </a:r>
            <a:r>
              <a:rPr lang="en-US" sz="2200" dirty="0" smtClean="0">
                <a:solidFill>
                  <a:srgbClr val="C00000"/>
                </a:solidFill>
                <a:hlinkClick r:id="rId4"/>
              </a:rPr>
              <a:t>1klop.com/wp-content/uploads/2017/08/myshi_10_28155647.jpg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ru-RU" sz="2200" dirty="0">
                <a:solidFill>
                  <a:srgbClr val="C00000"/>
                </a:solidFill>
              </a:rPr>
              <a:t>* </a:t>
            </a:r>
            <a:r>
              <a:rPr lang="ru-RU" sz="2200" dirty="0" smtClean="0">
                <a:solidFill>
                  <a:srgbClr val="003300"/>
                </a:solidFill>
              </a:rPr>
              <a:t>Тюлень </a:t>
            </a:r>
            <a:r>
              <a:rPr lang="en-US" sz="2200" dirty="0">
                <a:solidFill>
                  <a:srgbClr val="C00000"/>
                </a:solidFill>
                <a:hlinkClick r:id="rId5"/>
              </a:rPr>
              <a:t>https://</a:t>
            </a:r>
            <a:r>
              <a:rPr lang="en-US" sz="2200" dirty="0" smtClean="0">
                <a:solidFill>
                  <a:srgbClr val="C00000"/>
                </a:solidFill>
                <a:hlinkClick r:id="rId5"/>
              </a:rPr>
              <a:t>zoomtoy.ru/upload/iblock/99b/99b1d238f53890c8e77f59e0e4ce5c1a.jpg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ru-RU" sz="2200" dirty="0">
                <a:solidFill>
                  <a:srgbClr val="C00000"/>
                </a:solidFill>
              </a:rPr>
              <a:t>* </a:t>
            </a:r>
            <a:r>
              <a:rPr lang="ru-RU" sz="2200" dirty="0" smtClean="0">
                <a:solidFill>
                  <a:srgbClr val="003300"/>
                </a:solidFill>
              </a:rPr>
              <a:t>Прикольный поросёнок </a:t>
            </a:r>
            <a:r>
              <a:rPr lang="en-US" sz="2200" dirty="0">
                <a:solidFill>
                  <a:srgbClr val="003300"/>
                </a:solidFill>
                <a:hlinkClick r:id="rId6"/>
              </a:rPr>
              <a:t>https://</a:t>
            </a:r>
            <a:r>
              <a:rPr lang="en-US" sz="2200" dirty="0" smtClean="0">
                <a:solidFill>
                  <a:srgbClr val="003300"/>
                </a:solidFill>
                <a:hlinkClick r:id="rId6"/>
              </a:rPr>
              <a:t>zooclub.ru/attach/12000/12589.jpg</a:t>
            </a:r>
            <a:r>
              <a:rPr lang="ru-RU" sz="2200" dirty="0" smtClean="0">
                <a:solidFill>
                  <a:srgbClr val="003300"/>
                </a:solidFill>
              </a:rPr>
              <a:t> 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ru-RU" sz="2200" dirty="0">
                <a:solidFill>
                  <a:srgbClr val="C00000"/>
                </a:solidFill>
              </a:rPr>
              <a:t>* </a:t>
            </a:r>
            <a:r>
              <a:rPr lang="ru-RU" sz="2200" dirty="0" smtClean="0"/>
              <a:t>Курица </a:t>
            </a:r>
            <a:r>
              <a:rPr lang="en-US" sz="2200" dirty="0">
                <a:hlinkClick r:id="rId7"/>
              </a:rPr>
              <a:t>https://st2.depositphotos.com/1007514/5838/i/950/depositphotos_58380747-stock-photo-brown-hen-isolated-on-white.jpg</a:t>
            </a:r>
            <a:r>
              <a:rPr lang="ru-RU" sz="2200" dirty="0"/>
              <a:t>  </a:t>
            </a:r>
            <a:endParaRPr lang="ru-RU" sz="2200" dirty="0" smtClean="0"/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ru-RU" sz="2200" dirty="0">
                <a:solidFill>
                  <a:srgbClr val="C00000"/>
                </a:solidFill>
              </a:rPr>
              <a:t>* </a:t>
            </a:r>
            <a:r>
              <a:rPr lang="ru-RU" sz="2200" dirty="0" smtClean="0"/>
              <a:t>Поросёнок </a:t>
            </a:r>
            <a:r>
              <a:rPr lang="en-US" sz="2200" dirty="0">
                <a:hlinkClick r:id="rId8"/>
              </a:rPr>
              <a:t>https://www.picpng.com/images/large/pig-animal-farm-nature-clipart-45478</a:t>
            </a:r>
            <a:r>
              <a:rPr lang="ru-RU" sz="2200" dirty="0"/>
              <a:t> </a:t>
            </a:r>
            <a:endParaRPr lang="ru-RU" sz="2200" dirty="0" smtClean="0"/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ru-RU" sz="2400" dirty="0">
                <a:solidFill>
                  <a:srgbClr val="C00000"/>
                </a:solidFill>
              </a:rPr>
              <a:t>* </a:t>
            </a:r>
            <a:r>
              <a:rPr lang="ru-RU" sz="2400" dirty="0" smtClean="0"/>
              <a:t>Баран </a:t>
            </a:r>
            <a:r>
              <a:rPr lang="en-US" sz="2400" dirty="0">
                <a:hlinkClick r:id="rId9"/>
              </a:rPr>
              <a:t>http://img-fotki.yandex.ru/get/6608/74257169.7a8/0_a1028_92f00bd2_XXL</a:t>
            </a:r>
            <a:r>
              <a:rPr lang="ru-RU" sz="2400" dirty="0"/>
              <a:t> </a:t>
            </a:r>
          </a:p>
          <a:p>
            <a:pPr marL="285750" indent="-285750">
              <a:lnSpc>
                <a:spcPct val="85000"/>
              </a:lnSpc>
              <a:spcBef>
                <a:spcPct val="10000"/>
              </a:spcBef>
              <a:buFont typeface="Arial" charset="0"/>
              <a:buChar char="•"/>
            </a:pPr>
            <a:endParaRPr lang="ru-RU" sz="2200" dirty="0"/>
          </a:p>
          <a:p>
            <a:pPr marL="285750" indent="-285750">
              <a:lnSpc>
                <a:spcPct val="85000"/>
              </a:lnSpc>
              <a:spcBef>
                <a:spcPct val="10000"/>
              </a:spcBef>
              <a:buFont typeface="Arial" charset="0"/>
              <a:buChar char="•"/>
            </a:pPr>
            <a:endParaRPr lang="ru-RU" dirty="0"/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1177925" y="260350"/>
            <a:ext cx="66976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800" b="1" i="1">
                <a:solidFill>
                  <a:srgbClr val="CC3300"/>
                </a:solidFill>
                <a:latin typeface="Arial" charset="0"/>
              </a:rPr>
              <a:t>Используемые материалы</a:t>
            </a:r>
            <a:r>
              <a:rPr lang="ru-RU" sz="2800" b="1" i="1">
                <a:solidFill>
                  <a:srgbClr val="CC33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6477604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/>
          </p:cNvSpPr>
          <p:nvPr/>
        </p:nvSpPr>
        <p:spPr bwMode="auto">
          <a:xfrm>
            <a:off x="277813" y="390525"/>
            <a:ext cx="86868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000" b="1">
                <a:solidFill>
                  <a:srgbClr val="C00000"/>
                </a:solidFill>
              </a:rPr>
              <a:t>Выделите морфемы. </a:t>
            </a:r>
            <a:endParaRPr lang="ru-RU" sz="4400"/>
          </a:p>
        </p:txBody>
      </p:sp>
      <p:sp>
        <p:nvSpPr>
          <p:cNvPr id="3" name="Прямоугольник 2"/>
          <p:cNvSpPr/>
          <p:nvPr/>
        </p:nvSpPr>
        <p:spPr>
          <a:xfrm>
            <a:off x="789018" y="2100688"/>
            <a:ext cx="32159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куриный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0692" y="2034885"/>
            <a:ext cx="32281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водяной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7269" y="3719217"/>
            <a:ext cx="40573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обеденный</a:t>
            </a:r>
          </a:p>
        </p:txBody>
      </p:sp>
      <p:sp>
        <p:nvSpPr>
          <p:cNvPr id="3078" name="Заголовок 1"/>
          <p:cNvSpPr>
            <a:spLocks/>
          </p:cNvSpPr>
          <p:nvPr/>
        </p:nvSpPr>
        <p:spPr bwMode="auto">
          <a:xfrm>
            <a:off x="2101850" y="5305425"/>
            <a:ext cx="6880225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Чем похожи данные слова?</a:t>
            </a:r>
            <a:endParaRPr lang="ru-RU" sz="4400" dirty="0">
              <a:solidFill>
                <a:srgbClr val="003300"/>
              </a:solidFill>
            </a:endParaRPr>
          </a:p>
        </p:txBody>
      </p:sp>
      <p:sp>
        <p:nvSpPr>
          <p:cNvPr id="9" name="Двойные круглые скобки 8"/>
          <p:cNvSpPr/>
          <p:nvPr/>
        </p:nvSpPr>
        <p:spPr>
          <a:xfrm rot="6586767" flipH="1" flipV="1">
            <a:off x="1989931" y="3429794"/>
            <a:ext cx="998538" cy="444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690563" y="2012950"/>
            <a:ext cx="1247775" cy="460375"/>
          </a:xfrm>
          <a:prstGeom prst="arc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16" name="Дуга 15"/>
          <p:cNvSpPr/>
          <p:nvPr/>
        </p:nvSpPr>
        <p:spPr>
          <a:xfrm flipH="1">
            <a:off x="890588" y="2012950"/>
            <a:ext cx="968375" cy="327025"/>
          </a:xfrm>
          <a:prstGeom prst="arc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Дуга 16"/>
          <p:cNvSpPr/>
          <p:nvPr/>
        </p:nvSpPr>
        <p:spPr>
          <a:xfrm flipH="1">
            <a:off x="2843213" y="3771900"/>
            <a:ext cx="1368425" cy="327025"/>
          </a:xfrm>
          <a:prstGeom prst="arc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2843213" y="3771900"/>
            <a:ext cx="1368425" cy="409575"/>
          </a:xfrm>
          <a:prstGeom prst="arc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19" name="Дуга 18"/>
          <p:cNvSpPr/>
          <p:nvPr/>
        </p:nvSpPr>
        <p:spPr>
          <a:xfrm flipH="1">
            <a:off x="5259388" y="2079625"/>
            <a:ext cx="1213116" cy="349250"/>
          </a:xfrm>
          <a:prstGeom prst="arc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5298539" y="2078831"/>
            <a:ext cx="1134814" cy="328612"/>
          </a:xfrm>
          <a:prstGeom prst="arc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2124075" y="2012950"/>
            <a:ext cx="365125" cy="3270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2489200" y="2012950"/>
            <a:ext cx="354013" cy="3270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577279" y="1974056"/>
            <a:ext cx="274637" cy="29051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6851916" y="1974056"/>
            <a:ext cx="385497" cy="30877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502150" y="3451225"/>
            <a:ext cx="574675" cy="4841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5076825" y="3451225"/>
            <a:ext cx="465138" cy="4889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900363" y="2957513"/>
            <a:ext cx="11049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2900363" y="2143125"/>
            <a:ext cx="11049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4005263" y="2143125"/>
            <a:ext cx="0" cy="8318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924175" y="2159000"/>
            <a:ext cx="0" cy="83026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7237413" y="2852738"/>
            <a:ext cx="11049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7237413" y="2079625"/>
            <a:ext cx="11049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7261225" y="2058988"/>
            <a:ext cx="0" cy="830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8340725" y="2035175"/>
            <a:ext cx="0" cy="83026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5568950" y="4524375"/>
            <a:ext cx="107632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5568950" y="3738563"/>
            <a:ext cx="11049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5610225" y="3702050"/>
            <a:ext cx="0" cy="83026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6645275" y="3738563"/>
            <a:ext cx="0" cy="8302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900113" y="2974975"/>
            <a:ext cx="200025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890588" y="2730500"/>
            <a:ext cx="0" cy="27781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5192713" y="2835275"/>
            <a:ext cx="199866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5192713" y="2595563"/>
            <a:ext cx="0" cy="27622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2657475" y="4532313"/>
            <a:ext cx="2952750" cy="1905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2667000" y="4273550"/>
            <a:ext cx="0" cy="27781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10" name="Рисунок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929063"/>
            <a:ext cx="1922462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76825" y="295275"/>
            <a:ext cx="2422525" cy="8477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Цель: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72000" y="1125538"/>
            <a:ext cx="4249738" cy="585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sz="3500" b="1" dirty="0">
                <a:solidFill>
                  <a:srgbClr val="003300"/>
                </a:solidFill>
              </a:rPr>
              <a:t>                   условия выбора Н-НН в </a:t>
            </a:r>
            <a:r>
              <a:rPr lang="ru-RU" sz="3500" b="1" dirty="0" smtClean="0">
                <a:solidFill>
                  <a:srgbClr val="003300"/>
                </a:solidFill>
              </a:rPr>
              <a:t>отымённых </a:t>
            </a:r>
            <a:r>
              <a:rPr lang="ru-RU" sz="3500" b="1" dirty="0">
                <a:solidFill>
                  <a:srgbClr val="003300"/>
                </a:solidFill>
              </a:rPr>
              <a:t>прилагательных</a:t>
            </a:r>
            <a:r>
              <a:rPr lang="ru-RU" sz="3500" b="1" dirty="0" smtClean="0">
                <a:solidFill>
                  <a:srgbClr val="003300"/>
                </a:solidFill>
              </a:rPr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endParaRPr lang="ru-RU" sz="3500" b="1" dirty="0">
              <a:solidFill>
                <a:srgbClr val="00330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sz="3500" b="1" dirty="0">
                <a:solidFill>
                  <a:srgbClr val="003300"/>
                </a:solidFill>
              </a:rPr>
              <a:t>   </a:t>
            </a:r>
            <a:r>
              <a:rPr lang="ru-RU" sz="3500" b="1" dirty="0" smtClean="0">
                <a:solidFill>
                  <a:srgbClr val="003300"/>
                </a:solidFill>
              </a:rPr>
              <a:t>обнаруживать </a:t>
            </a:r>
            <a:r>
              <a:rPr lang="ru-RU" sz="3500" b="1" dirty="0">
                <a:solidFill>
                  <a:srgbClr val="003300"/>
                </a:solidFill>
              </a:rPr>
              <a:t>орфограмму</a:t>
            </a:r>
            <a:r>
              <a:rPr lang="ru-RU" sz="3500" dirty="0">
                <a:solidFill>
                  <a:srgbClr val="003300"/>
                </a:solidFill>
              </a:rPr>
              <a:t>;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</a:pPr>
            <a:r>
              <a:rPr lang="ru-RU" sz="3500" b="1" dirty="0">
                <a:solidFill>
                  <a:srgbClr val="003300"/>
                </a:solidFill>
              </a:rPr>
              <a:t>различать суффиксы прилагательного.</a:t>
            </a:r>
            <a:r>
              <a:rPr lang="ru-RU" sz="3500" dirty="0">
                <a:solidFill>
                  <a:srgbClr val="003300"/>
                </a:solidFill>
              </a:rPr>
              <a:t>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</a:pPr>
            <a:endParaRPr lang="ru-RU" sz="35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60710" y="2222500"/>
            <a:ext cx="4033837" cy="448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500" dirty="0">
                <a:solidFill>
                  <a:srgbClr val="000000"/>
                </a:solidFill>
              </a:rPr>
              <a:t>   </a:t>
            </a:r>
            <a:r>
              <a:rPr lang="ru-RU" sz="3500" b="1" dirty="0" smtClean="0">
                <a:solidFill>
                  <a:srgbClr val="003300"/>
                </a:solidFill>
              </a:rPr>
              <a:t>Буквы </a:t>
            </a:r>
            <a:r>
              <a:rPr lang="ru-RU" sz="3500" b="1" dirty="0">
                <a:solidFill>
                  <a:srgbClr val="003300"/>
                </a:solidFill>
              </a:rPr>
              <a:t>Н – НН в именах </a:t>
            </a:r>
            <a:r>
              <a:rPr lang="ru-RU" sz="3500" b="1" dirty="0" err="1" smtClean="0">
                <a:solidFill>
                  <a:srgbClr val="003300"/>
                </a:solidFill>
              </a:rPr>
              <a:t>прилага</a:t>
            </a:r>
            <a:r>
              <a:rPr lang="ru-RU" sz="3500" b="1" dirty="0" smtClean="0">
                <a:solidFill>
                  <a:srgbClr val="003300"/>
                </a:solidFill>
              </a:rPr>
              <a:t>-тельных</a:t>
            </a:r>
            <a:r>
              <a:rPr lang="ru-RU" sz="3500" b="1" dirty="0">
                <a:solidFill>
                  <a:srgbClr val="003300"/>
                </a:solidFill>
              </a:rPr>
              <a:t>, </a:t>
            </a:r>
            <a:r>
              <a:rPr lang="ru-RU" sz="3500" b="1" dirty="0" err="1" smtClean="0">
                <a:solidFill>
                  <a:srgbClr val="003300"/>
                </a:solidFill>
              </a:rPr>
              <a:t>образо</a:t>
            </a:r>
            <a:r>
              <a:rPr lang="ru-RU" sz="3500" b="1" dirty="0" smtClean="0">
                <a:solidFill>
                  <a:srgbClr val="003300"/>
                </a:solidFill>
              </a:rPr>
              <a:t>-ванных </a:t>
            </a:r>
            <a:r>
              <a:rPr lang="ru-RU" sz="3500" b="1" dirty="0">
                <a:solidFill>
                  <a:srgbClr val="003300"/>
                </a:solidFill>
              </a:rPr>
              <a:t>от имён </a:t>
            </a:r>
            <a:r>
              <a:rPr lang="ru-RU" sz="3500" b="1" dirty="0" smtClean="0">
                <a:solidFill>
                  <a:srgbClr val="003300"/>
                </a:solidFill>
              </a:rPr>
              <a:t>существительных </a:t>
            </a:r>
            <a:r>
              <a:rPr lang="ru-RU" sz="3600" b="1" dirty="0" smtClean="0">
                <a:solidFill>
                  <a:srgbClr val="003300"/>
                </a:solidFill>
              </a:rPr>
              <a:t>(</a:t>
            </a:r>
            <a:r>
              <a:rPr lang="ru-RU" sz="3600" b="1" dirty="0">
                <a:solidFill>
                  <a:srgbClr val="003300"/>
                </a:solidFill>
              </a:rPr>
              <a:t>суффиксы -ан- </a:t>
            </a:r>
            <a:r>
              <a:rPr lang="ru-RU" sz="3600" b="1" dirty="0" smtClean="0">
                <a:solidFill>
                  <a:srgbClr val="003300"/>
                </a:solidFill>
              </a:rPr>
              <a:t>(</a:t>
            </a:r>
            <a:r>
              <a:rPr lang="ru-RU" sz="3600" b="1" dirty="0" err="1" smtClean="0">
                <a:solidFill>
                  <a:srgbClr val="003300"/>
                </a:solidFill>
              </a:rPr>
              <a:t>ян</a:t>
            </a:r>
            <a:r>
              <a:rPr lang="ru-RU" sz="3600" b="1" dirty="0" smtClean="0">
                <a:solidFill>
                  <a:srgbClr val="003300"/>
                </a:solidFill>
              </a:rPr>
              <a:t>-</a:t>
            </a:r>
            <a:r>
              <a:rPr lang="ru-RU" sz="3600" b="1" dirty="0">
                <a:solidFill>
                  <a:srgbClr val="003300"/>
                </a:solidFill>
              </a:rPr>
              <a:t>), -ин-)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</a:pPr>
            <a:endParaRPr lang="ru-RU" sz="3500" b="1" dirty="0">
              <a:solidFill>
                <a:srgbClr val="003300"/>
              </a:solidFill>
            </a:endParaRPr>
          </a:p>
        </p:txBody>
      </p:sp>
      <p:sp>
        <p:nvSpPr>
          <p:cNvPr id="4101" name="Заголовок 1"/>
          <p:cNvSpPr txBox="1">
            <a:spLocks/>
          </p:cNvSpPr>
          <p:nvPr/>
        </p:nvSpPr>
        <p:spPr bwMode="auto">
          <a:xfrm>
            <a:off x="1476375" y="1284288"/>
            <a:ext cx="24225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4000" b="1">
                <a:solidFill>
                  <a:srgbClr val="FF0000"/>
                </a:solidFill>
              </a:rPr>
              <a:t>Тема:</a:t>
            </a:r>
          </a:p>
        </p:txBody>
      </p:sp>
      <p:pic>
        <p:nvPicPr>
          <p:cNvPr id="4102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404813"/>
            <a:ext cx="1728788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48263" y="1125538"/>
            <a:ext cx="154781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500" b="1" dirty="0">
                <a:solidFill>
                  <a:srgbClr val="FF0000"/>
                </a:solidFill>
              </a:rPr>
              <a:t>Знать</a:t>
            </a:r>
            <a:r>
              <a:rPr lang="ru-RU" sz="3500" b="1" dirty="0">
                <a:solidFill>
                  <a:srgbClr val="000000"/>
                </a:solidFill>
              </a:rPr>
              <a:t>:</a:t>
            </a:r>
            <a:endParaRPr lang="ru-RU" sz="35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20878" y="3068960"/>
            <a:ext cx="15478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500" b="1" dirty="0">
                <a:solidFill>
                  <a:srgbClr val="FF0000"/>
                </a:solidFill>
              </a:rPr>
              <a:t>Уметь</a:t>
            </a:r>
            <a:r>
              <a:rPr lang="ru-RU" sz="3500" b="1" dirty="0">
                <a:solidFill>
                  <a:srgbClr val="000000"/>
                </a:solidFill>
              </a:rPr>
              <a:t>:</a:t>
            </a:r>
            <a:endParaRPr lang="ru-RU" sz="35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/>
          </p:cNvSpPr>
          <p:nvPr/>
        </p:nvSpPr>
        <p:spPr bwMode="auto">
          <a:xfrm>
            <a:off x="204334" y="28873"/>
            <a:ext cx="836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Понаблюдаем</a:t>
            </a:r>
            <a:endParaRPr lang="ru-RU" sz="4400" dirty="0"/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146466" y="4190379"/>
            <a:ext cx="8789702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3500" b="1" dirty="0" smtClean="0">
                <a:solidFill>
                  <a:srgbClr val="C00000"/>
                </a:solidFill>
              </a:rPr>
              <a:t>Какое значение имеет суффикс в словах первого столбика? второго столбика?</a:t>
            </a:r>
            <a:endParaRPr lang="ru-RU" sz="3500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213141" y="5115892"/>
            <a:ext cx="8546498" cy="61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3500" b="1" dirty="0" smtClean="0">
                <a:solidFill>
                  <a:srgbClr val="C00000"/>
                </a:solidFill>
              </a:rPr>
              <a:t>Какой из двух суффиксов всегда ударный?</a:t>
            </a:r>
            <a:endParaRPr lang="ru-RU" sz="3500" u="sng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896" y="1547813"/>
            <a:ext cx="414793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Гусиный (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клюв)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3141" y="2560638"/>
            <a:ext cx="417266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львиный (рык)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609" y="3461701"/>
            <a:ext cx="452794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Лошадиный глаз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41317" y="1547813"/>
            <a:ext cx="447026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Кожаный (плащ)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69836" y="2517914"/>
            <a:ext cx="4181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Глиняный (ком)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64900" y="3461701"/>
            <a:ext cx="4379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Песчаный холм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259632" y="1193006"/>
            <a:ext cx="144462" cy="34131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423938" y="2224882"/>
            <a:ext cx="144462" cy="34131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227243" y="3225800"/>
            <a:ext cx="144463" cy="34131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>
            <a:spLocks/>
          </p:cNvSpPr>
          <p:nvPr/>
        </p:nvSpPr>
        <p:spPr bwMode="auto">
          <a:xfrm>
            <a:off x="60418" y="622301"/>
            <a:ext cx="9111388" cy="58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4000" b="1" dirty="0" smtClean="0">
                <a:solidFill>
                  <a:srgbClr val="003300"/>
                </a:solidFill>
              </a:rPr>
              <a:t>Обозначьте суффиксы прилагательных.</a:t>
            </a:r>
            <a:endParaRPr lang="ru-RU" sz="4400" u="sng" dirty="0">
              <a:solidFill>
                <a:srgbClr val="C00000"/>
              </a:solidFill>
            </a:endParaRPr>
          </a:p>
        </p:txBody>
      </p:sp>
      <p:sp>
        <p:nvSpPr>
          <p:cNvPr id="20" name="Заголовок 1"/>
          <p:cNvSpPr>
            <a:spLocks/>
          </p:cNvSpPr>
          <p:nvPr/>
        </p:nvSpPr>
        <p:spPr bwMode="auto">
          <a:xfrm>
            <a:off x="258830" y="5733256"/>
            <a:ext cx="8677338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3500" b="1" dirty="0" smtClean="0">
                <a:solidFill>
                  <a:srgbClr val="C00000"/>
                </a:solidFill>
              </a:rPr>
              <a:t>Учитывая значения суффиксов, приведите по 2 примера слов с данными суффиксами.</a:t>
            </a:r>
            <a:endParaRPr lang="ru-RU" sz="35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5996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/>
          </p:cNvSpPr>
          <p:nvPr/>
        </p:nvSpPr>
        <p:spPr bwMode="auto">
          <a:xfrm>
            <a:off x="476325" y="404664"/>
            <a:ext cx="83629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Работа с учебником</a:t>
            </a:r>
            <a:endParaRPr lang="ru-RU" sz="4400" dirty="0"/>
          </a:p>
        </p:txBody>
      </p:sp>
      <p:sp>
        <p:nvSpPr>
          <p:cNvPr id="17411" name="Содержимое 2"/>
          <p:cNvSpPr>
            <a:spLocks/>
          </p:cNvSpPr>
          <p:nvPr/>
        </p:nvSpPr>
        <p:spPr bwMode="auto">
          <a:xfrm>
            <a:off x="684212" y="1327150"/>
            <a:ext cx="8074026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3300"/>
                </a:solidFill>
              </a:rPr>
              <a:t>§</a:t>
            </a:r>
            <a:r>
              <a:rPr lang="ru-RU" sz="3200" b="1" dirty="0">
                <a:solidFill>
                  <a:srgbClr val="003300"/>
                </a:solidFill>
              </a:rPr>
              <a:t> 23 </a:t>
            </a:r>
            <a:r>
              <a:rPr lang="ru-RU" sz="3200" b="1" dirty="0" smtClean="0">
                <a:solidFill>
                  <a:srgbClr val="003300"/>
                </a:solidFill>
              </a:rPr>
              <a:t>(с.91)</a:t>
            </a:r>
            <a:endParaRPr lang="ru-RU" sz="3200" b="1" dirty="0">
              <a:solidFill>
                <a:srgbClr val="003300"/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ru-RU" sz="3200" b="1" dirty="0">
                <a:solidFill>
                  <a:srgbClr val="003300"/>
                </a:solidFill>
              </a:rPr>
              <a:t>прочитайте </a:t>
            </a:r>
            <a:r>
              <a:rPr lang="ru-RU" sz="3200" b="1" dirty="0" smtClean="0">
                <a:solidFill>
                  <a:srgbClr val="003300"/>
                </a:solidFill>
              </a:rPr>
              <a:t>правило и подготовьте информацию для ОК 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7172" name="AutoShape 5" descr="ÐÐµÐ²Ð¾ÑÐºÐ°, ÐÐ½Ð¸Ð³, Ð¨ÐºÐ¾Ð»Ñ, Ð§ÑÐµÐ½Ð¸Ðµ, ÐÐ±ÑÑÐµÐ½Ð¸Ðµ, Ð¡ÑÐ°ÑÑÐ»Ð¸Ð²Ñ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717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92896"/>
            <a:ext cx="199707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433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755650" y="404813"/>
            <a:ext cx="7775575" cy="936625"/>
          </a:xfrm>
          <a:prstGeom prst="rect">
            <a:avLst/>
          </a:prstGeom>
          <a:gradFill rotWithShape="0">
            <a:gsLst>
              <a:gs pos="0">
                <a:srgbClr val="98A4ED"/>
              </a:gs>
              <a:gs pos="50000">
                <a:srgbClr val="C0C7F2"/>
              </a:gs>
              <a:gs pos="100000">
                <a:srgbClr val="E1E3F8"/>
              </a:gs>
            </a:gsLst>
            <a:lin ang="5400000"/>
          </a:gra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000" b="1" dirty="0" smtClean="0">
                <a:solidFill>
                  <a:srgbClr val="006600"/>
                </a:solidFill>
              </a:rPr>
              <a:t>Н – НН </a:t>
            </a:r>
          </a:p>
          <a:p>
            <a:pPr algn="ctr"/>
            <a:r>
              <a:rPr lang="ru-RU" sz="3000" b="1" dirty="0" smtClean="0">
                <a:solidFill>
                  <a:srgbClr val="006600"/>
                </a:solidFill>
              </a:rPr>
              <a:t>в отымённых  прилагательных </a:t>
            </a:r>
            <a:endParaRPr lang="ru-RU" sz="3000" b="1" dirty="0">
              <a:solidFill>
                <a:srgbClr val="006600"/>
              </a:solidFill>
            </a:endParaRPr>
          </a:p>
        </p:txBody>
      </p:sp>
      <p:sp>
        <p:nvSpPr>
          <p:cNvPr id="92163" name="Line 11"/>
          <p:cNvSpPr>
            <a:spLocks noChangeShapeType="1"/>
          </p:cNvSpPr>
          <p:nvPr/>
        </p:nvSpPr>
        <p:spPr bwMode="auto">
          <a:xfrm>
            <a:off x="5003800" y="1341438"/>
            <a:ext cx="1223963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64" name="Line 12"/>
          <p:cNvSpPr>
            <a:spLocks noChangeShapeType="1"/>
          </p:cNvSpPr>
          <p:nvPr/>
        </p:nvSpPr>
        <p:spPr bwMode="auto">
          <a:xfrm flipH="1">
            <a:off x="2627313" y="1341438"/>
            <a:ext cx="1081087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95288" y="2781300"/>
            <a:ext cx="4248150" cy="2519363"/>
          </a:xfrm>
          <a:prstGeom prst="rect">
            <a:avLst/>
          </a:prstGeom>
          <a:gradFill rotWithShape="0">
            <a:gsLst>
              <a:gs pos="0">
                <a:srgbClr val="98A4ED"/>
              </a:gs>
              <a:gs pos="50000">
                <a:srgbClr val="C0C7F2"/>
              </a:gs>
              <a:gs pos="100000">
                <a:srgbClr val="E1E3F8"/>
              </a:gs>
            </a:gsLst>
            <a:lin ang="5400000"/>
          </a:gra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rabicPeriod"/>
            </a:pPr>
            <a:r>
              <a:rPr lang="ru-RU" sz="2800" dirty="0"/>
              <a:t>суффикс </a:t>
            </a:r>
            <a:r>
              <a:rPr lang="ru-RU" sz="2800" b="1" dirty="0">
                <a:solidFill>
                  <a:srgbClr val="CC0000"/>
                </a:solidFill>
              </a:rPr>
              <a:t>–ИН-,</a:t>
            </a:r>
            <a:r>
              <a:rPr lang="ru-RU" sz="2800" dirty="0">
                <a:solidFill>
                  <a:srgbClr val="CC0000"/>
                </a:solidFill>
              </a:rPr>
              <a:t> </a:t>
            </a:r>
          </a:p>
          <a:p>
            <a:pPr marL="342900" indent="-342900"/>
            <a:r>
              <a:rPr lang="ru-RU" sz="2800" dirty="0"/>
              <a:t>2.</a:t>
            </a:r>
            <a:r>
              <a:rPr lang="ru-RU" sz="2800" dirty="0">
                <a:solidFill>
                  <a:srgbClr val="CC0000"/>
                </a:solidFill>
              </a:rPr>
              <a:t> </a:t>
            </a:r>
            <a:r>
              <a:rPr lang="ru-RU" sz="2800" dirty="0"/>
              <a:t>суффиксы</a:t>
            </a:r>
            <a:r>
              <a:rPr lang="ru-RU" dirty="0"/>
              <a:t> </a:t>
            </a:r>
            <a:r>
              <a:rPr lang="ru-RU" sz="2800" b="1" dirty="0">
                <a:solidFill>
                  <a:srgbClr val="CC0000"/>
                </a:solidFill>
              </a:rPr>
              <a:t>-АН-, -ЯН-</a:t>
            </a:r>
            <a:r>
              <a:rPr lang="ru-RU" sz="2800" b="1" dirty="0"/>
              <a:t> </a:t>
            </a:r>
          </a:p>
          <a:p>
            <a:pPr marL="342900" indent="-342900"/>
            <a:r>
              <a:rPr lang="ru-RU" sz="2800" dirty="0"/>
              <a:t>(</a:t>
            </a:r>
            <a:r>
              <a:rPr lang="ru-RU" sz="2800" b="1" dirty="0" err="1"/>
              <a:t>искл</a:t>
            </a:r>
            <a:r>
              <a:rPr lang="ru-RU" sz="2800" b="1" dirty="0"/>
              <a:t>: </a:t>
            </a:r>
            <a:r>
              <a:rPr lang="ru-RU" sz="2800" i="1" dirty="0">
                <a:solidFill>
                  <a:srgbClr val="334BA3"/>
                </a:solidFill>
              </a:rPr>
              <a:t>стекл</a:t>
            </a:r>
            <a:r>
              <a:rPr lang="ru-RU" sz="2800" i="1" u="sng" dirty="0">
                <a:solidFill>
                  <a:srgbClr val="CC0000"/>
                </a:solidFill>
              </a:rPr>
              <a:t>янн</a:t>
            </a:r>
            <a:r>
              <a:rPr lang="ru-RU" sz="2800" i="1" dirty="0">
                <a:solidFill>
                  <a:srgbClr val="334BA3"/>
                </a:solidFill>
              </a:rPr>
              <a:t>ый, </a:t>
            </a:r>
          </a:p>
          <a:p>
            <a:pPr marL="342900" indent="-342900"/>
            <a:r>
              <a:rPr lang="ru-RU" sz="2800" i="1" dirty="0">
                <a:solidFill>
                  <a:srgbClr val="334BA3"/>
                </a:solidFill>
              </a:rPr>
              <a:t>дерев</a:t>
            </a:r>
            <a:r>
              <a:rPr lang="ru-RU" sz="2800" i="1" u="sng" dirty="0">
                <a:solidFill>
                  <a:srgbClr val="CC0000"/>
                </a:solidFill>
              </a:rPr>
              <a:t>янн</a:t>
            </a:r>
            <a:r>
              <a:rPr lang="ru-RU" sz="2800" i="1" dirty="0">
                <a:solidFill>
                  <a:srgbClr val="334BA3"/>
                </a:solidFill>
              </a:rPr>
              <a:t>ый, </a:t>
            </a:r>
          </a:p>
          <a:p>
            <a:pPr marL="342900" indent="-342900"/>
            <a:r>
              <a:rPr lang="ru-RU" sz="2800" i="1" dirty="0">
                <a:solidFill>
                  <a:srgbClr val="334BA3"/>
                </a:solidFill>
              </a:rPr>
              <a:t>олов</a:t>
            </a:r>
            <a:r>
              <a:rPr lang="ru-RU" sz="2800" i="1" u="sng" dirty="0">
                <a:solidFill>
                  <a:srgbClr val="CC0000"/>
                </a:solidFill>
              </a:rPr>
              <a:t>янн</a:t>
            </a:r>
            <a:r>
              <a:rPr lang="ru-RU" sz="2800" i="1" dirty="0">
                <a:solidFill>
                  <a:srgbClr val="334BA3"/>
                </a:solidFill>
              </a:rPr>
              <a:t>ый</a:t>
            </a:r>
            <a:r>
              <a:rPr lang="ru-RU" sz="2800" dirty="0"/>
              <a:t>)</a:t>
            </a:r>
            <a:r>
              <a:rPr lang="ru-RU" sz="2800" b="1" dirty="0"/>
              <a:t> </a:t>
            </a:r>
          </a:p>
          <a:p>
            <a:pPr marL="342900" indent="-342900"/>
            <a:endParaRPr lang="ru-RU" sz="2800" b="1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979613" y="1773238"/>
            <a:ext cx="863600" cy="431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CC0000"/>
                </a:solidFill>
              </a:rPr>
              <a:t>Н</a:t>
            </a:r>
            <a:endParaRPr lang="ru-RU">
              <a:solidFill>
                <a:srgbClr val="CC0000"/>
              </a:solidFill>
            </a:endParaRPr>
          </a:p>
        </p:txBody>
      </p:sp>
      <p:sp>
        <p:nvSpPr>
          <p:cNvPr id="92177" name="Line 11"/>
          <p:cNvSpPr>
            <a:spLocks noChangeShapeType="1"/>
          </p:cNvSpPr>
          <p:nvPr/>
        </p:nvSpPr>
        <p:spPr bwMode="auto">
          <a:xfrm flipH="1">
            <a:off x="2484438" y="2205038"/>
            <a:ext cx="0" cy="5032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011863" y="1773238"/>
            <a:ext cx="863600" cy="431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CC0000"/>
                </a:solidFill>
              </a:rPr>
              <a:t>НН</a:t>
            </a:r>
            <a:endParaRPr lang="ru-RU"/>
          </a:p>
        </p:txBody>
      </p:sp>
      <p:sp>
        <p:nvSpPr>
          <p:cNvPr id="92179" name="Line 11"/>
          <p:cNvSpPr>
            <a:spLocks noChangeShapeType="1"/>
          </p:cNvSpPr>
          <p:nvPr/>
        </p:nvSpPr>
        <p:spPr bwMode="auto">
          <a:xfrm>
            <a:off x="6588125" y="2205038"/>
            <a:ext cx="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39" y="1341438"/>
            <a:ext cx="5224462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>
            <a:spLocks/>
          </p:cNvSpPr>
          <p:nvPr/>
        </p:nvSpPr>
        <p:spPr bwMode="auto">
          <a:xfrm>
            <a:off x="179512" y="5700564"/>
            <a:ext cx="8784976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3500" b="1" dirty="0" smtClean="0">
                <a:solidFill>
                  <a:srgbClr val="C00000"/>
                </a:solidFill>
              </a:rPr>
              <a:t>Межа - </a:t>
            </a:r>
            <a:r>
              <a:rPr lang="ru-RU" sz="3500" b="1" dirty="0" smtClean="0">
                <a:solidFill>
                  <a:srgbClr val="003300"/>
                </a:solidFill>
              </a:rPr>
              <a:t>граница земельных участков.</a:t>
            </a:r>
          </a:p>
          <a:p>
            <a:pPr algn="r"/>
            <a:r>
              <a:rPr lang="ru-RU" sz="3500" b="1" dirty="0" smtClean="0">
                <a:solidFill>
                  <a:srgbClr val="003300"/>
                </a:solidFill>
              </a:rPr>
              <a:t> </a:t>
            </a:r>
            <a:r>
              <a:rPr lang="ru-RU" sz="3500" i="1" dirty="0" smtClean="0">
                <a:solidFill>
                  <a:srgbClr val="003300"/>
                </a:solidFill>
              </a:rPr>
              <a:t>Толковый словарь Ожегова</a:t>
            </a:r>
            <a:endParaRPr lang="ru-RU" sz="3500" i="1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animBg="1"/>
      <p:bldP spid="92163" grpId="0" animBg="1"/>
      <p:bldP spid="92164" grpId="0" animBg="1"/>
      <p:bldP spid="2" grpId="0" build="allAtOnce" animBg="1"/>
      <p:bldP spid="3" grpId="0" animBg="1"/>
      <p:bldP spid="92177" grpId="0" animBg="1"/>
      <p:bldP spid="4" grpId="0" animBg="1"/>
      <p:bldP spid="92179" grpId="0" animBg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/>
          </p:cNvSpPr>
          <p:nvPr/>
        </p:nvSpPr>
        <p:spPr bwMode="auto">
          <a:xfrm>
            <a:off x="144463" y="390228"/>
            <a:ext cx="869481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ru-RU" sz="3200" b="1" dirty="0" smtClean="0">
                <a:solidFill>
                  <a:srgbClr val="003300"/>
                </a:solidFill>
              </a:rPr>
              <a:t>От названий животных образуются </a:t>
            </a:r>
            <a:r>
              <a:rPr lang="ru-RU" sz="3200" b="1" dirty="0" err="1" smtClean="0">
                <a:solidFill>
                  <a:srgbClr val="003300"/>
                </a:solidFill>
              </a:rPr>
              <a:t>прилага</a:t>
            </a:r>
            <a:r>
              <a:rPr lang="ru-RU" sz="3200" b="1" dirty="0" smtClean="0">
                <a:solidFill>
                  <a:srgbClr val="003300"/>
                </a:solidFill>
              </a:rPr>
              <a:t>-тельные. Подберите прилагательные к предложенным картинкам.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7172" name="AutoShape 5" descr="ÐÐµÐ²Ð¾ÑÐºÐ°, ÐÐ½Ð¸Ð³, Ð¨ÐºÐ¾Ð»Ñ, Ð§ÑÐµÐ½Ð¸Ðµ, ÐÐ±ÑÑÐµÐ½Ð¸Ðµ, Ð¡ÑÐ°ÑÑÐ»Ð¸Ð²Ñ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49208" y="3000813"/>
            <a:ext cx="149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-ин-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Заголовок 1"/>
          <p:cNvSpPr>
            <a:spLocks/>
          </p:cNvSpPr>
          <p:nvPr/>
        </p:nvSpPr>
        <p:spPr bwMode="auto">
          <a:xfrm>
            <a:off x="277069" y="5445224"/>
            <a:ext cx="869481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ru-RU" sz="3200" b="1" dirty="0" smtClean="0">
                <a:solidFill>
                  <a:srgbClr val="003300"/>
                </a:solidFill>
              </a:rPr>
              <a:t>Можно ли включить в полученный ряд прилагательных слово </a:t>
            </a:r>
            <a:r>
              <a:rPr lang="ru-RU" sz="3200" b="1" dirty="0" smtClean="0">
                <a:solidFill>
                  <a:srgbClr val="C00000"/>
                </a:solidFill>
              </a:rPr>
              <a:t>СВИНОЙ?</a:t>
            </a:r>
            <a:endParaRPr lang="ru-RU" sz="3200" dirty="0"/>
          </a:p>
        </p:txBody>
      </p:sp>
      <p:sp>
        <p:nvSpPr>
          <p:cNvPr id="3" name="AutoShape 2" descr="https://1klop.com/wp-content/uploads/2017/08/myshi_10_281556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1klop.com/wp-content/uploads/2017/08/myshi_10_2815564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1klop.com/wp-content/uploads/2017/08/myshi_10_2815564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35" y="1744004"/>
            <a:ext cx="2640340" cy="14763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9" y="1793268"/>
            <a:ext cx="2627829" cy="16423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575" y="1369580"/>
            <a:ext cx="2467075" cy="18508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3704258"/>
            <a:ext cx="1811226" cy="1910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08" y="3908614"/>
            <a:ext cx="1767428" cy="1706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25789"/>
            <a:ext cx="1860770" cy="2107775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/>
          </p:cNvSpPr>
          <p:nvPr/>
        </p:nvSpPr>
        <p:spPr bwMode="auto">
          <a:xfrm>
            <a:off x="494585" y="188640"/>
            <a:ext cx="64087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Словарь трудных слов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5967" y="800916"/>
            <a:ext cx="231569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зелё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ый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6683" y="1464618"/>
            <a:ext cx="178446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45766" y="1710423"/>
            <a:ext cx="283122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павли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25822" y="2360073"/>
            <a:ext cx="253236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тюле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5733" y="2000667"/>
            <a:ext cx="214052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пря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ый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338" y="2561923"/>
            <a:ext cx="25463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румя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ый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86975" y="3819900"/>
            <a:ext cx="214513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сви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57151" y="1084294"/>
            <a:ext cx="24661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фаза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7338" y="3225195"/>
            <a:ext cx="262822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багря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ый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92580" y="3067959"/>
            <a:ext cx="239751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бара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7338" y="3914031"/>
            <a:ext cx="172034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ю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ый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90" y="420592"/>
            <a:ext cx="2211648" cy="14685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9" y="5025956"/>
            <a:ext cx="2366299" cy="14273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4" y="4894980"/>
            <a:ext cx="2624220" cy="16674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91" y="4708406"/>
            <a:ext cx="3295953" cy="18539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197" y="2460892"/>
            <a:ext cx="2707715" cy="1922019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816</Words>
  <Application>Microsoft Office PowerPoint</Application>
  <PresentationFormat>Экран (4:3)</PresentationFormat>
  <Paragraphs>190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Критерии оценки</vt:lpstr>
      <vt:lpstr>Презентация PowerPoint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оценки</vt:lpstr>
      <vt:lpstr>Итоги урока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Буквы Н-НН в прилагательных</dc:title>
  <dc:creator>Охмак Маргарита</dc:creator>
  <cp:lastModifiedBy>Admin</cp:lastModifiedBy>
  <cp:revision>278</cp:revision>
  <dcterms:created xsi:type="dcterms:W3CDTF">2013-11-10T10:52:46Z</dcterms:created>
  <dcterms:modified xsi:type="dcterms:W3CDTF">2018-11-06T15:01:13Z</dcterms:modified>
</cp:coreProperties>
</file>