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F66CF1-AFF2-4DAD-B723-0A51D0718D31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FC8956-D6C8-4A5C-AB73-3C0C1B1C8A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7"/>
            <a:ext cx="7128792" cy="2187674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Бренд - технологии в образовательной системе школы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365104"/>
            <a:ext cx="3960440" cy="20162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Учитель начальных классов МОБУ ПНОШ, магистрант ШП ДВФУ </a:t>
            </a:r>
            <a:r>
              <a:rPr lang="ru-RU" dirty="0" err="1" smtClean="0">
                <a:solidFill>
                  <a:schemeClr val="tx1"/>
                </a:solidFill>
              </a:rPr>
              <a:t>Асатрян</a:t>
            </a:r>
            <a:r>
              <a:rPr lang="ru-RU" dirty="0" smtClean="0">
                <a:solidFill>
                  <a:schemeClr val="tx1"/>
                </a:solidFill>
              </a:rPr>
              <a:t> Г.Р.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Руководитель </a:t>
            </a:r>
            <a:r>
              <a:rPr lang="ru-RU" dirty="0" err="1" smtClean="0">
                <a:solidFill>
                  <a:schemeClr val="tx1"/>
                </a:solidFill>
              </a:rPr>
              <a:t>Жуплей</a:t>
            </a:r>
            <a:r>
              <a:rPr lang="ru-RU" dirty="0" smtClean="0">
                <a:solidFill>
                  <a:schemeClr val="tx1"/>
                </a:solidFill>
              </a:rPr>
              <a:t> И. В.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анд. эк. наук, доцент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03232" cy="11521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преимущества от </a:t>
            </a:r>
            <a:r>
              <a:rPr lang="ru-RU" b="1" dirty="0" smtClean="0">
                <a:solidFill>
                  <a:schemeClr val="tx1"/>
                </a:solidFill>
              </a:rPr>
              <a:t>бренда </a:t>
            </a:r>
            <a:r>
              <a:rPr lang="ru-RU" b="1" dirty="0" smtClean="0">
                <a:solidFill>
                  <a:schemeClr val="tx1"/>
                </a:solidFill>
              </a:rPr>
              <a:t>для образовательной организации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Autofit/>
          </a:bodyPr>
          <a:lstStyle/>
          <a:p>
            <a:pPr lvl="0" algn="just"/>
            <a:r>
              <a:rPr lang="ru-RU" sz="2600" dirty="0" smtClean="0"/>
              <a:t>бренд школы при предоставлении образовательных услуг, позволяет выделиться среды конкурентов;</a:t>
            </a:r>
          </a:p>
          <a:p>
            <a:pPr lvl="0" algn="just"/>
            <a:r>
              <a:rPr lang="ru-RU" sz="2600" dirty="0" smtClean="0"/>
              <a:t>бренд позволяет образовательной организации более активно привлекать средства, как бюджетные, так и </a:t>
            </a:r>
            <a:r>
              <a:rPr lang="ru-RU" sz="2600" dirty="0" smtClean="0"/>
              <a:t>внебюджетные;</a:t>
            </a:r>
            <a:endParaRPr lang="ru-RU" sz="2600" dirty="0" smtClean="0"/>
          </a:p>
          <a:p>
            <a:pPr algn="just"/>
            <a:r>
              <a:rPr lang="ru-RU" sz="2600" dirty="0" smtClean="0"/>
              <a:t>сильный бренд позволяет минимизировать риски при внедрении новых </a:t>
            </a:r>
            <a:r>
              <a:rPr lang="ru-RU" sz="2600" dirty="0" smtClean="0"/>
              <a:t>проектов;</a:t>
            </a:r>
          </a:p>
          <a:p>
            <a:pPr algn="just"/>
            <a:r>
              <a:rPr lang="ru-RU" sz="2600" dirty="0" err="1" smtClean="0"/>
              <a:t>брендовые</a:t>
            </a:r>
            <a:r>
              <a:rPr lang="ru-RU" sz="2600" dirty="0" smtClean="0"/>
              <a:t> школы в большинстве своем заслуживают репутацию надежных </a:t>
            </a:r>
            <a:r>
              <a:rPr lang="ru-RU" sz="2600" dirty="0" smtClean="0"/>
              <a:t>организаций.</a:t>
            </a:r>
            <a:endParaRPr lang="ru-RU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степень значимости </a:t>
            </a:r>
            <a:r>
              <a:rPr lang="ru-RU" b="1" dirty="0" smtClean="0">
                <a:solidFill>
                  <a:schemeClr val="tx1"/>
                </a:solidFill>
              </a:rPr>
              <a:t>атрибутов </a:t>
            </a:r>
            <a:r>
              <a:rPr lang="ru-RU" b="1" dirty="0" smtClean="0">
                <a:solidFill>
                  <a:schemeClr val="tx1"/>
                </a:solidFill>
              </a:rPr>
              <a:t>для своего потребителя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715200" cy="462912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600" dirty="0" smtClean="0"/>
              <a:t>предложить каждому сотруднику образовательной организации принять участие в этой работе;</a:t>
            </a:r>
          </a:p>
          <a:p>
            <a:pPr lvl="0" algn="just"/>
            <a:r>
              <a:rPr lang="ru-RU" sz="2600" dirty="0" smtClean="0"/>
              <a:t>опросить потенциальных и реальных родителей, самих учащихся, выпускников - и узнать, чего они ожидают от образовательной организации. При этом важно собрать сведения и о самих респондентах;</a:t>
            </a:r>
          </a:p>
          <a:p>
            <a:pPr algn="just"/>
            <a:r>
              <a:rPr lang="ru-RU" sz="2600" dirty="0" smtClean="0"/>
              <a:t>проанализировать </a:t>
            </a:r>
            <a:r>
              <a:rPr lang="ru-RU" sz="2600" dirty="0" smtClean="0"/>
              <a:t>результаты, </a:t>
            </a:r>
            <a:r>
              <a:rPr lang="ru-RU" sz="2600" dirty="0" smtClean="0"/>
              <a:t>выстроить рейтинг ожиданий, выделив </a:t>
            </a:r>
            <a:r>
              <a:rPr lang="ru-RU" sz="2600" dirty="0" smtClean="0"/>
              <a:t>несколько базовых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 создании бренда учитывать факторы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859216" cy="4557120"/>
          </a:xfrm>
        </p:spPr>
        <p:txBody>
          <a:bodyPr>
            <a:normAutofit/>
          </a:bodyPr>
          <a:lstStyle/>
          <a:p>
            <a:pPr lvl="0" algn="just"/>
            <a:r>
              <a:rPr lang="ru-RU" sz="2600" dirty="0" smtClean="0"/>
              <a:t>географические - месторасположение региона;</a:t>
            </a:r>
          </a:p>
          <a:p>
            <a:pPr lvl="0" algn="just"/>
            <a:r>
              <a:rPr lang="ru-RU" sz="2600" dirty="0" smtClean="0"/>
              <a:t>демографические - численность, темп прироста, плотность, социальную дифференциацию, уровень урбанизации, миграцию и оседлость;</a:t>
            </a:r>
          </a:p>
          <a:p>
            <a:pPr algn="just"/>
            <a:r>
              <a:rPr lang="ru-RU" sz="2600" dirty="0" smtClean="0"/>
              <a:t>экономические - уровень конкуренции, уровень удовлетворения потребностей в регионе, среднедушевой доход населения, среднемесячная номинальная заработная плата </a:t>
            </a:r>
            <a:r>
              <a:rPr lang="ru-RU" sz="2600" dirty="0" smtClean="0"/>
              <a:t>работающих. 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Стратегия развития бренда включает в себя следующие элементы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643192" cy="4629128"/>
          </a:xfrm>
        </p:spPr>
        <p:txBody>
          <a:bodyPr/>
          <a:lstStyle/>
          <a:p>
            <a:pPr lvl="0" algn="just"/>
            <a:r>
              <a:rPr lang="ru-RU" sz="2600" dirty="0" smtClean="0"/>
              <a:t>кто является целевой аудиторией;</a:t>
            </a:r>
          </a:p>
          <a:p>
            <a:pPr lvl="0" algn="just"/>
            <a:r>
              <a:rPr lang="ru-RU" sz="2600" dirty="0" smtClean="0"/>
              <a:t>какое предложение следует сделать этой аудитории;</a:t>
            </a:r>
          </a:p>
          <a:p>
            <a:pPr lvl="0" algn="just"/>
            <a:r>
              <a:rPr lang="ru-RU" sz="2600" dirty="0" smtClean="0"/>
              <a:t>какое доказательство необходимо привести, чтобы показать, что это предложение чего-то стоит;</a:t>
            </a:r>
          </a:p>
          <a:p>
            <a:pPr lvl="0" algn="just"/>
            <a:r>
              <a:rPr lang="ru-RU" sz="2600" dirty="0" smtClean="0"/>
              <a:t>какое конечное впечатление следует оставить.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основным целям и задачам продвижения бренда образовательной организации </a:t>
            </a:r>
            <a:r>
              <a:rPr lang="ru-RU" b="1" dirty="0" smtClean="0">
                <a:solidFill>
                  <a:schemeClr val="tx1"/>
                </a:solidFill>
              </a:rPr>
              <a:t>относятся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100" dirty="0" smtClean="0"/>
              <a:t>структуризация коммуникативного пространства образовательной организации;</a:t>
            </a:r>
          </a:p>
          <a:p>
            <a:pPr lvl="0" algn="just"/>
            <a:r>
              <a:rPr lang="ru-RU" sz="3100" dirty="0" smtClean="0"/>
              <a:t>формирование и поддержание позитивного имиджа;</a:t>
            </a:r>
          </a:p>
          <a:p>
            <a:pPr lvl="0" algn="just"/>
            <a:r>
              <a:rPr lang="ru-RU" sz="3100" dirty="0" smtClean="0"/>
              <a:t>п</a:t>
            </a:r>
            <a:r>
              <a:rPr lang="ru-RU" sz="3100" dirty="0" smtClean="0"/>
              <a:t>аблисити образовательной </a:t>
            </a:r>
            <a:r>
              <a:rPr lang="ru-RU" sz="3100" dirty="0" smtClean="0"/>
              <a:t>организации;</a:t>
            </a:r>
          </a:p>
          <a:p>
            <a:pPr algn="just"/>
            <a:r>
              <a:rPr lang="ru-RU" sz="3100" dirty="0" smtClean="0"/>
              <a:t>взаимодействие с федеральными и региональными органами управления </a:t>
            </a:r>
            <a:r>
              <a:rPr lang="ru-RU" sz="3100" dirty="0" smtClean="0"/>
              <a:t>образованием;</a:t>
            </a:r>
          </a:p>
          <a:p>
            <a:pPr lvl="0" algn="just"/>
            <a:r>
              <a:rPr lang="ru-RU" sz="3100" dirty="0" smtClean="0"/>
              <a:t>взаимодействие </a:t>
            </a:r>
            <a:r>
              <a:rPr lang="ru-RU" sz="3100" dirty="0" smtClean="0"/>
              <a:t>с партнерами;</a:t>
            </a:r>
            <a:endParaRPr lang="ru-RU" sz="3100" dirty="0" smtClean="0"/>
          </a:p>
          <a:p>
            <a:pPr lvl="0" algn="just"/>
            <a:r>
              <a:rPr lang="ru-RU" sz="3100" dirty="0" smtClean="0"/>
              <a:t>взаимодействие с </a:t>
            </a:r>
            <a:r>
              <a:rPr lang="ru-RU" sz="3100" dirty="0" smtClean="0"/>
              <a:t>конкурентами;</a:t>
            </a:r>
            <a:endParaRPr lang="ru-RU" sz="3100" dirty="0" smtClean="0"/>
          </a:p>
          <a:p>
            <a:pPr lvl="0" algn="just"/>
            <a:r>
              <a:rPr lang="ru-RU" sz="3100" dirty="0" smtClean="0"/>
              <a:t>взаимодействие с </a:t>
            </a:r>
            <a:r>
              <a:rPr lang="ru-RU" sz="3100" dirty="0" smtClean="0"/>
              <a:t>бизнесом;</a:t>
            </a:r>
            <a:endParaRPr lang="ru-RU" sz="3100" dirty="0" smtClean="0"/>
          </a:p>
          <a:p>
            <a:pPr lvl="0" algn="just"/>
            <a:r>
              <a:rPr lang="ru-RU" sz="3100" dirty="0" err="1" smtClean="0"/>
              <a:t>фандрайзинг</a:t>
            </a:r>
            <a:r>
              <a:rPr lang="ru-RU" sz="3100" dirty="0" smtClean="0"/>
              <a:t>;</a:t>
            </a:r>
            <a:endParaRPr lang="ru-RU" sz="3100" dirty="0" smtClean="0"/>
          </a:p>
          <a:p>
            <a:pPr lvl="0" algn="just"/>
            <a:r>
              <a:rPr lang="ru-RU" sz="3100" dirty="0" smtClean="0"/>
              <a:t>работа с клиентами;</a:t>
            </a:r>
          </a:p>
          <a:p>
            <a:pPr lvl="0" algn="just"/>
            <a:r>
              <a:rPr lang="ru-RU" sz="3100" dirty="0" smtClean="0"/>
              <a:t>работа с персоналом.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Литература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52928" cy="5688632"/>
          </a:xfrm>
        </p:spPr>
        <p:txBody>
          <a:bodyPr>
            <a:normAutofit fontScale="40000" lnSpcReduction="20000"/>
          </a:bodyPr>
          <a:lstStyle/>
          <a:p>
            <a:r>
              <a:rPr lang="ru-RU" sz="2500" b="1" dirty="0" smtClean="0"/>
              <a:t> </a:t>
            </a:r>
            <a:endParaRPr lang="ru-RU" sz="2500" dirty="0" smtClean="0"/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Акопова Е.С. Бренд как составная часть информационного контура вуза / Е.С. Акопова, В.В. Ванюшкина // Вестник Томского государственного университета. – 2011.   № 352. – С. 143–145.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Аюпова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В.К. Перспективная модель развития образовательного учреждения, использующего бренд-менеджмент образовательных услуг / В.К.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Аюпова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// Вестник ВЭГУ. – 2013.   № 2.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Буреш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О.В. Ключевые компетенции территориального развития в контексте маркетинга территории / О. В.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Буреш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О.М.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Калиева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// Вестник экономической интеграции. – Оренбург : ОГУ, 2014. – №.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14– С. 120-126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Коневская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Е.В.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Брендинг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как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инстурмент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конкурентоспособности высшего учебного заведения на рынке образовательных услуг / Е.В.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Коневская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// Известия высших учебных заведений. Социология. Экономика. Политика. – 2011. – № 2.</a:t>
            </a: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Юданов А.Ю. Вузы: как выжить, несмотря на кризис / А.Ю. Юданов // Экономика образования. – 2012. – № 1.</a:t>
            </a: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Каверина Е.А. Организация рекламной деятельности вуза / Е.А. Каверина. – СПб: Книжный Дом, 2007.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Квочкина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И.А. Особенности организации дополнительных платных образовательных услуг в образовательных организациях // Современная наука: теоретический и практический взгляд : Сборник статей Международной научно-практической конференции. Уфа, 2015. С. 156-159.</a:t>
            </a:r>
          </a:p>
          <a:p>
            <a:pPr lvl="0"/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Кевин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Лейн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Келлер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Стратегический бренд-менеджмент: создание, оценка и управление марочным капиталом =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Strategic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Brand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Building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Measuring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Managing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Brand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Equity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. М.: «Вильямс», 2005. 704 с.</a:t>
            </a:r>
          </a:p>
          <a:p>
            <a:pPr lvl="0"/>
            <a:r>
              <a:rPr lang="ru-RU" sz="3500" dirty="0" smtClean="0">
                <a:latin typeface="Arial" pitchFamily="34" charset="0"/>
                <a:cs typeface="Arial" pitchFamily="34" charset="0"/>
              </a:rPr>
              <a:t>Маркетинг образовательных услуг: Учебное пособие / Н.А.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Пашкус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В.Ю.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Пашкус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М.П.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Соловейкина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Л.В.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Чебыкина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/ Под ред. Н. А.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Пашкус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. - СПб.: ООО «Книжный дом», 2007. - с. 83.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293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Бренд - технологии в образовательной системе школы </vt:lpstr>
      <vt:lpstr>преимущества от бренда для образовательной организации</vt:lpstr>
      <vt:lpstr>степень значимости атрибутов для своего потребителя</vt:lpstr>
      <vt:lpstr>При создании бренда учитывать факторы</vt:lpstr>
      <vt:lpstr>Стратегия развития бренда включает в себя следующие элементы</vt:lpstr>
      <vt:lpstr>К основным целям и задачам продвижения бренда образовательной организации относятся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Бренд - технологии в образовательной системе школы</dc:title>
  <dc:creator>днс</dc:creator>
  <cp:lastModifiedBy>днс</cp:lastModifiedBy>
  <cp:revision>3</cp:revision>
  <dcterms:created xsi:type="dcterms:W3CDTF">2019-02-08T01:49:12Z</dcterms:created>
  <dcterms:modified xsi:type="dcterms:W3CDTF">2019-02-08T02:13:10Z</dcterms:modified>
</cp:coreProperties>
</file>