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7" r:id="rId2"/>
    <p:sldId id="272" r:id="rId3"/>
    <p:sldId id="260" r:id="rId4"/>
    <p:sldId id="271" r:id="rId5"/>
    <p:sldId id="269" r:id="rId6"/>
    <p:sldId id="270" r:id="rId7"/>
    <p:sldId id="267" r:id="rId8"/>
    <p:sldId id="266" r:id="rId9"/>
    <p:sldId id="265" r:id="rId10"/>
    <p:sldId id="262" r:id="rId11"/>
    <p:sldId id="263" r:id="rId12"/>
    <p:sldId id="273" r:id="rId13"/>
    <p:sldId id="275" r:id="rId14"/>
    <p:sldId id="276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4400"/>
            </a:pPr>
            <a:r>
              <a:rPr lang="ru-RU" sz="5400" dirty="0">
                <a:solidFill>
                  <a:srgbClr val="7030A0"/>
                </a:solidFill>
              </a:rPr>
              <a:t>Спрос на </a:t>
            </a:r>
            <a:r>
              <a:rPr lang="ru-RU" sz="5400" dirty="0" smtClean="0">
                <a:solidFill>
                  <a:srgbClr val="7030A0"/>
                </a:solidFill>
              </a:rPr>
              <a:t>услугу</a:t>
            </a:r>
            <a:endParaRPr lang="ru-RU" sz="5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2923687340853371"/>
          <c:y val="6.6870353272753761E-3"/>
        </c:manualLayout>
      </c:layout>
      <c:overlay val="0"/>
      <c:spPr>
        <a:noFill/>
        <a:ln w="353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34751773049646"/>
          <c:y val="0.23452768729641693"/>
          <c:w val="0.37234042553191488"/>
          <c:h val="0.684039087947882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29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2"/>
                <c:pt idx="0">
                  <c:v> заинтересовались услугой</c:v>
                </c:pt>
                <c:pt idx="1">
                  <c:v>остались равнодушны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35331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3754653341988012"/>
          <c:y val="0.19291819945601843"/>
          <c:w val="0.45339956700497608"/>
          <c:h val="0.40970616459501319"/>
        </c:manualLayout>
      </c:layout>
      <c:overlay val="0"/>
      <c:txPr>
        <a:bodyPr/>
        <a:lstStyle/>
        <a:p>
          <a:pPr>
            <a:defRPr sz="3200" baseline="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5400" dirty="0">
                <a:solidFill>
                  <a:srgbClr val="C00000"/>
                </a:solidFill>
              </a:rPr>
              <a:t>Возраст потребителей</a:t>
            </a:r>
          </a:p>
        </c:rich>
      </c:tx>
      <c:layout>
        <c:manualLayout>
          <c:xMode val="edge"/>
          <c:yMode val="edge"/>
          <c:x val="0.1465229309103902"/>
          <c:y val="2.2985522360496175E-3"/>
        </c:manualLayout>
      </c:layout>
      <c:overlay val="0"/>
      <c:spPr>
        <a:noFill/>
        <a:ln w="3605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049645390070925"/>
          <c:y val="0.23452768729641693"/>
          <c:w val="0.37234042553191488"/>
          <c:h val="0.684039087947882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20-30 лет</c:v>
                </c:pt>
                <c:pt idx="1">
                  <c:v>15-20 лет</c:v>
                </c:pt>
                <c:pt idx="2">
                  <c:v>7-16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36053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892694663167116"/>
          <c:y val="0.16802642939938023"/>
          <c:w val="0.28900709219858156"/>
          <c:h val="0.46905537459283386"/>
        </c:manualLayout>
      </c:layout>
      <c:overlay val="0"/>
      <c:txPr>
        <a:bodyPr/>
        <a:lstStyle/>
        <a:p>
          <a:pPr>
            <a:defRPr sz="3200" baseline="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0.35772</cdr:x>
      <cdr:y>0.58318</cdr:y>
    </cdr:from>
    <cdr:to>
      <cdr:x>0.47817</cdr:x>
      <cdr:y>0.76832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5514" y="2880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>
              <a:solidFill>
                <a:srgbClr val="FFFF00"/>
              </a:solidFill>
            </a:rPr>
            <a:t>93%</a:t>
          </a:r>
          <a:endParaRPr lang="ru-RU" sz="40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0.47638</cdr:x>
      <cdr:y>0.49427</cdr:y>
    </cdr:from>
    <cdr:to>
      <cdr:x>0.5945</cdr:x>
      <cdr:y>0.64381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5976" y="3332067"/>
          <a:ext cx="108012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>
              <a:solidFill>
                <a:srgbClr val="FFFF00"/>
              </a:solidFill>
            </a:rPr>
            <a:t>25%</a:t>
          </a:r>
          <a:endParaRPr lang="ru-RU" sz="40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0.41338</cdr:x>
      <cdr:y>0.35249</cdr:y>
    </cdr:from>
    <cdr:to>
      <cdr:x>0.51338</cdr:x>
      <cdr:y>0.48813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9912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FFFF00"/>
              </a:solidFill>
            </a:rPr>
            <a:t>10%</a:t>
          </a:r>
          <a:endParaRPr lang="ru-RU" sz="3200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0610D-DDFF-4212-8106-CF2941DA6CAE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40AA-5D6A-465B-BB34-11AF5BE9A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93A61-87E3-4093-B07D-FE536EB131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9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1"/>
            <a:ext cx="9345613" cy="706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2742">
            <a:off x="-200069" y="-94207"/>
            <a:ext cx="3156654" cy="236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646">
            <a:off x="186164" y="4172154"/>
            <a:ext cx="3001516" cy="200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Картинки по запросу квест рум школа в класс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-1"/>
            <a:ext cx="2971477" cy="20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221">
            <a:off x="3104868" y="4308563"/>
            <a:ext cx="25965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Картинки по запросу квест рум школ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533">
            <a:off x="6011502" y="255291"/>
            <a:ext cx="3631531" cy="25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Картинки по запросу квест рум шко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752">
            <a:off x="-593640" y="2363689"/>
            <a:ext cx="3005369" cy="23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267744" y="222377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МАГИЯ ПРОСТРАНСТВА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3467993"/>
            <a:ext cx="3516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Бизнес  - проект </a:t>
            </a:r>
            <a:r>
              <a:rPr lang="ru-RU" sz="2000" b="1" dirty="0" smtClean="0">
                <a:latin typeface="Comic Sans MS" pitchFamily="66" charset="0"/>
              </a:rPr>
              <a:t>выполнила</a:t>
            </a:r>
          </a:p>
          <a:p>
            <a:r>
              <a:rPr lang="ru-RU" sz="2000" b="1" dirty="0" err="1" smtClean="0">
                <a:latin typeface="Comic Sans MS" pitchFamily="66" charset="0"/>
              </a:rPr>
              <a:t>Чистоева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Юлия, </a:t>
            </a:r>
          </a:p>
          <a:p>
            <a:r>
              <a:rPr lang="ru-RU" sz="2000" b="1" dirty="0" smtClean="0">
                <a:latin typeface="Comic Sans MS" pitchFamily="66" charset="0"/>
              </a:rPr>
              <a:t>МАОУ </a:t>
            </a:r>
            <a:r>
              <a:rPr lang="ru-RU" sz="2000" b="1" dirty="0" smtClean="0">
                <a:latin typeface="Comic Sans MS" pitchFamily="66" charset="0"/>
              </a:rPr>
              <a:t>«Кондратовская средняя школа».</a:t>
            </a:r>
          </a:p>
          <a:p>
            <a:r>
              <a:rPr lang="ru-RU" sz="2000" b="1" dirty="0" smtClean="0">
                <a:latin typeface="Comic Sans MS" pitchFamily="66" charset="0"/>
              </a:rPr>
              <a:t>Руководитель: </a:t>
            </a:r>
          </a:p>
          <a:p>
            <a:r>
              <a:rPr lang="ru-RU" sz="2000" b="1" dirty="0" smtClean="0">
                <a:latin typeface="Comic Sans MS" pitchFamily="66" charset="0"/>
              </a:rPr>
              <a:t>Пастухова Нина Ивановна, </a:t>
            </a:r>
            <a:r>
              <a:rPr lang="ru-RU" sz="2000" b="1" dirty="0" err="1" smtClean="0">
                <a:latin typeface="Comic Sans MS" pitchFamily="66" charset="0"/>
              </a:rPr>
              <a:t>тьютор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284163"/>
            <a:ext cx="9345613" cy="70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22829" r="5773"/>
          <a:stretch/>
        </p:blipFill>
        <p:spPr bwMode="auto">
          <a:xfrm>
            <a:off x="5434224" y="471633"/>
            <a:ext cx="3828415" cy="2419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902651"/>
            <a:ext cx="8346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Размещение рекламы </a:t>
            </a:r>
            <a:r>
              <a:rPr lang="ru-RU" sz="32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а</a:t>
            </a:r>
            <a:r>
              <a:rPr lang="ru-RU" sz="3600" b="1" dirty="0">
                <a:solidFill>
                  <a:srgbClr val="7030A0"/>
                </a:solidFill>
              </a:rPr>
              <a:t>) </a:t>
            </a:r>
            <a:r>
              <a:rPr lang="ru-RU" sz="3600" b="1" dirty="0" err="1" smtClean="0">
                <a:solidFill>
                  <a:srgbClr val="7030A0"/>
                </a:solidFill>
              </a:rPr>
              <a:t>ВКонтакте</a:t>
            </a:r>
            <a:r>
              <a:rPr lang="ru-RU" sz="3600" b="1" dirty="0" smtClean="0">
                <a:solidFill>
                  <a:srgbClr val="7030A0"/>
                </a:solidFill>
              </a:rPr>
              <a:t> ;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б</a:t>
            </a:r>
            <a:r>
              <a:rPr lang="ru-RU" sz="3600" b="1" dirty="0">
                <a:solidFill>
                  <a:srgbClr val="7030A0"/>
                </a:solidFill>
              </a:rPr>
              <a:t>) через друзей;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в) известные популярные </a:t>
            </a:r>
            <a:r>
              <a:rPr lang="ru-RU" sz="3600" b="1" dirty="0" smtClean="0">
                <a:solidFill>
                  <a:srgbClr val="7030A0"/>
                </a:solidFill>
              </a:rPr>
              <a:t>сайты (</a:t>
            </a:r>
            <a:r>
              <a:rPr lang="en-US" sz="3600" b="1" dirty="0" smtClean="0">
                <a:solidFill>
                  <a:srgbClr val="7030A0"/>
                </a:solidFill>
              </a:rPr>
              <a:t>Facebook</a:t>
            </a:r>
            <a:r>
              <a:rPr lang="ru-RU" sz="3600" b="1" dirty="0" smtClean="0">
                <a:solidFill>
                  <a:srgbClr val="7030A0"/>
                </a:solidFill>
              </a:rPr>
              <a:t>, </a:t>
            </a:r>
            <a:r>
              <a:rPr lang="en-US" sz="3600" b="1" dirty="0" smtClean="0">
                <a:solidFill>
                  <a:srgbClr val="7030A0"/>
                </a:solidFill>
              </a:rPr>
              <a:t>twitter</a:t>
            </a:r>
            <a:r>
              <a:rPr lang="ru-RU" sz="3600" b="1" dirty="0" smtClean="0">
                <a:solidFill>
                  <a:srgbClr val="7030A0"/>
                </a:solidFill>
              </a:rPr>
              <a:t>,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Instagram</a:t>
            </a:r>
            <a:r>
              <a:rPr lang="ru-RU" sz="3600" b="1" dirty="0" smtClean="0">
                <a:solidFill>
                  <a:srgbClr val="7030A0"/>
                </a:solidFill>
              </a:rPr>
              <a:t>);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ru-RU" sz="3600" b="1" dirty="0">
                <a:solidFill>
                  <a:srgbClr val="7030A0"/>
                </a:solidFill>
              </a:rPr>
              <a:t>г) в </a:t>
            </a:r>
            <a:r>
              <a:rPr lang="ru-RU" sz="3600" b="1" dirty="0" smtClean="0">
                <a:solidFill>
                  <a:srgbClr val="7030A0"/>
                </a:solidFill>
              </a:rPr>
              <a:t>школе;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ru-RU" sz="3600" b="1" dirty="0">
                <a:solidFill>
                  <a:srgbClr val="7030A0"/>
                </a:solidFill>
              </a:rPr>
              <a:t>д) в </a:t>
            </a:r>
            <a:r>
              <a:rPr lang="ru-RU" sz="3600" b="1" dirty="0" smtClean="0">
                <a:solidFill>
                  <a:srgbClr val="7030A0"/>
                </a:solidFill>
              </a:rPr>
              <a:t>д</a:t>
            </a:r>
            <a:r>
              <a:rPr lang="ru-RU" sz="3600" b="1" dirty="0">
                <a:solidFill>
                  <a:srgbClr val="7030A0"/>
                </a:solidFill>
              </a:rPr>
              <a:t>. </a:t>
            </a:r>
            <a:r>
              <a:rPr lang="ru-RU" sz="3600" b="1" dirty="0" err="1">
                <a:solidFill>
                  <a:srgbClr val="7030A0"/>
                </a:solidFill>
              </a:rPr>
              <a:t>Кондратово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080" y="31374"/>
            <a:ext cx="5116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Маркетинговый план.</a:t>
            </a:r>
          </a:p>
        </p:txBody>
      </p:sp>
    </p:spTree>
    <p:extLst>
      <p:ext uri="{BB962C8B-B14F-4D97-AF65-F5344CB8AC3E}">
        <p14:creationId xmlns:p14="http://schemas.microsoft.com/office/powerpoint/2010/main" val="426452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96752"/>
            <a:ext cx="7275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rgbClr val="00B050"/>
              </a:solidFill>
            </a:endParaRPr>
          </a:p>
          <a:p>
            <a:endParaRPr lang="ru-RU" sz="2800" b="1" i="1" dirty="0">
              <a:solidFill>
                <a:srgbClr val="00B050"/>
              </a:solidFill>
            </a:endParaRPr>
          </a:p>
          <a:p>
            <a:endParaRPr lang="ru-RU" sz="2800" b="1" i="1" dirty="0">
              <a:solidFill>
                <a:srgbClr val="00B050"/>
              </a:solidFill>
            </a:endParaRPr>
          </a:p>
          <a:p>
            <a:endParaRPr lang="ru-RU" sz="2800" b="1" i="1" dirty="0" smtClean="0">
              <a:solidFill>
                <a:srgbClr val="00B050"/>
              </a:solidFill>
            </a:endParaRPr>
          </a:p>
          <a:p>
            <a:endParaRPr lang="ru-RU" sz="2800" b="1" i="1" dirty="0" smtClean="0">
              <a:solidFill>
                <a:srgbClr val="00B050"/>
              </a:solidFill>
            </a:endParaRPr>
          </a:p>
          <a:p>
            <a:endParaRPr lang="ru-RU" sz="2800" b="1" i="1" dirty="0" smtClean="0">
              <a:solidFill>
                <a:srgbClr val="00B050"/>
              </a:solidFill>
            </a:endParaRPr>
          </a:p>
          <a:p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60707"/>
            <a:ext cx="4799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план.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0752" y="1628172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97145"/>
              </p:ext>
            </p:extLst>
          </p:nvPr>
        </p:nvGraphicFramePr>
        <p:xfrm>
          <a:off x="539552" y="1340768"/>
          <a:ext cx="8103845" cy="5147590"/>
        </p:xfrm>
        <a:graphic>
          <a:graphicData uri="http://schemas.openxmlformats.org/drawingml/2006/table">
            <a:tbl>
              <a:tblPr/>
              <a:tblGrid>
                <a:gridCol w="452223"/>
                <a:gridCol w="1429027"/>
                <a:gridCol w="868269"/>
                <a:gridCol w="868269"/>
                <a:gridCol w="868269"/>
                <a:gridCol w="868269"/>
                <a:gridCol w="868269"/>
                <a:gridCol w="868269"/>
                <a:gridCol w="1012981"/>
              </a:tblGrid>
              <a:tr h="431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i="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ноябрь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декабрь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январь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февраль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Реклама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Кодовые замки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Висячие замки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Сейф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29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Средства на оборудование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Зарплата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29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 от дохода(УСН)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02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26385"/>
              </p:ext>
            </p:extLst>
          </p:nvPr>
        </p:nvGraphicFramePr>
        <p:xfrm>
          <a:off x="539552" y="764704"/>
          <a:ext cx="8064897" cy="5773783"/>
        </p:xfrm>
        <a:graphic>
          <a:graphicData uri="http://schemas.openxmlformats.org/drawingml/2006/table">
            <a:tbl>
              <a:tblPr/>
              <a:tblGrid>
                <a:gridCol w="450050"/>
                <a:gridCol w="1422159"/>
                <a:gridCol w="864096"/>
                <a:gridCol w="864096"/>
                <a:gridCol w="864096"/>
                <a:gridCol w="864096"/>
                <a:gridCol w="977290"/>
                <a:gridCol w="750901"/>
                <a:gridCol w="1008113"/>
              </a:tblGrid>
              <a:tr h="48693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ноябрь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январь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февраль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5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квестов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 квеста за пол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5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участников 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квестов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 месяц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5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квеста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1 человека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средняя стоимость 115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8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Выручка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68880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8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Прибыль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46337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57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Чистая прибыль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265113"/>
            <a:ext cx="9345613" cy="70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57" y="0"/>
            <a:ext cx="8363272" cy="26642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C00000"/>
                </a:solidFill>
              </a:rPr>
              <a:t>Сильные стороны проекта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- доброжелательность персонала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- доступность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- разнообразие сценариев </a:t>
            </a:r>
            <a:r>
              <a:rPr lang="ru-RU" sz="2800" b="1" dirty="0" err="1">
                <a:solidFill>
                  <a:srgbClr val="7030A0"/>
                </a:solidFill>
              </a:rPr>
              <a:t>квестов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- удобный график проведения </a:t>
            </a:r>
            <a:r>
              <a:rPr lang="ru-RU" sz="2800" b="1" dirty="0" err="1">
                <a:solidFill>
                  <a:srgbClr val="7030A0"/>
                </a:solidFill>
              </a:rPr>
              <a:t>квестов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446449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Слабые </a:t>
            </a:r>
            <a:r>
              <a:rPr lang="ru-RU" sz="3200" b="1" dirty="0" smtClean="0">
                <a:solidFill>
                  <a:srgbClr val="C00000"/>
                </a:solidFill>
              </a:rPr>
              <a:t>стороны проекта</a:t>
            </a:r>
            <a:endParaRPr lang="ru-RU" sz="32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- плохие отзывы клиентов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- резкий спад клиентов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возможность </a:t>
            </a:r>
            <a:r>
              <a:rPr lang="ru-RU" b="1" dirty="0">
                <a:solidFill>
                  <a:srgbClr val="7030A0"/>
                </a:solidFill>
              </a:rPr>
              <a:t>плагиата нашей идеи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99720" y="2636912"/>
            <a:ext cx="4244280" cy="237626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Риски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Снижение </a:t>
            </a:r>
            <a:r>
              <a:rPr lang="ru-RU" b="1" dirty="0">
                <a:solidFill>
                  <a:srgbClr val="7030A0"/>
                </a:solidFill>
              </a:rPr>
              <a:t>потребительского спроса.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</a:rPr>
              <a:t>- единичные </a:t>
            </a:r>
            <a:r>
              <a:rPr lang="ru-RU" b="1" dirty="0">
                <a:solidFill>
                  <a:srgbClr val="7030A0"/>
                </a:solidFill>
              </a:rPr>
              <a:t>отказы от </a:t>
            </a:r>
            <a:r>
              <a:rPr lang="ru-RU" b="1" dirty="0" smtClean="0">
                <a:solidFill>
                  <a:srgbClr val="7030A0"/>
                </a:solidFill>
              </a:rPr>
              <a:t>услуги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9345613" cy="712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911" y="33265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Степень удовлетворенности потребителей была определенна в результате опроса участников </a:t>
            </a:r>
            <a:r>
              <a:rPr lang="ru-RU" sz="2800" b="1" dirty="0" err="1">
                <a:solidFill>
                  <a:srgbClr val="7030A0"/>
                </a:solidFill>
              </a:rPr>
              <a:t>квестов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13483"/>
          <a:stretch/>
        </p:blipFill>
        <p:spPr bwMode="auto">
          <a:xfrm>
            <a:off x="-19422" y="1988840"/>
            <a:ext cx="910052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1"/>
            <a:ext cx="9345613" cy="71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0"/>
            <a:ext cx="5187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3600" b="1" dirty="0" smtClean="0">
                <a:solidFill>
                  <a:srgbClr val="C00000"/>
                </a:solidFill>
              </a:rPr>
              <a:t>Реализация бизнес-идеи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Z:\Пастухова Н.И\2016 - 2017 уч. год\БИЗНЕС-СТАРТ\БИЗНЕС-СТАРТ 2016 - 2017\2016 - 2017\БИЗНЕС-start 2016 - 2017\Ганицев Чистоева 1\ФОТО квест в 3 классе\IMG_06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356791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Z:\Пастухова Н.И\2016 - 2017 уч. год\БИЗНЕС-СТАРТ\БИЗНЕС-СТАРТ 2016 - 2017\2016 - 2017\БИЗНЕС-start 2016 - 2017\Ганицев Чистоева 1\ФОТО квест в 3 классе\IMG_06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3458094" cy="2584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Z:\Пастухова Н.И\2016 - 2017 уч. год\БИЗНЕС-СТАРТ\БИЗНЕС-СТАРТ 2016 - 2017\2016 - 2017\БИЗНЕС-start 2016 - 2017\Ганицев Чистоева 1\ФОТО квест в 3 классе\IMG_06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3714752"/>
            <a:ext cx="3567910" cy="2441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Z:\Пастухова Н.И\2016 - 2017 уч. год\БИЗНЕС-СТАРТ\БИЗНЕС-СТАРТ 2016 - 2017\2016 - 2017\БИЗНЕС-start 2016 - 2017\Ганицев Чистоева 1\ФОТО квест в 3 классе\IMG_06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345809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428625"/>
            <a:ext cx="9345613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438" y="1124744"/>
            <a:ext cx="10302876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9345613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428604"/>
            <a:ext cx="4982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4000" b="1" dirty="0" smtClean="0">
                <a:solidFill>
                  <a:srgbClr val="C00000"/>
                </a:solidFill>
              </a:rPr>
              <a:t>Описание проблемы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7154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4400" b="1" dirty="0" smtClean="0">
                <a:solidFill>
                  <a:srgbClr val="7030A0"/>
                </a:solidFill>
              </a:rPr>
              <a:t>В </a:t>
            </a:r>
            <a:r>
              <a:rPr lang="ru-RU" sz="4400" b="1" dirty="0" err="1" smtClean="0">
                <a:solidFill>
                  <a:srgbClr val="7030A0"/>
                </a:solidFill>
              </a:rPr>
              <a:t>д.Кондратово</a:t>
            </a:r>
            <a:r>
              <a:rPr lang="ru-RU" sz="4400" b="1" dirty="0" smtClean="0">
                <a:solidFill>
                  <a:srgbClr val="7030A0"/>
                </a:solidFill>
              </a:rPr>
              <a:t> нет развлекательных центров.</a:t>
            </a:r>
          </a:p>
          <a:p>
            <a:pPr marL="342900" indent="-342900"/>
            <a:endParaRPr lang="ru-RU" sz="800" b="1" dirty="0">
              <a:solidFill>
                <a:srgbClr val="7030A0"/>
              </a:solidFill>
            </a:endParaRPr>
          </a:p>
          <a:p>
            <a:pPr marL="342900" indent="-342900"/>
            <a:r>
              <a:rPr lang="ru-RU" sz="4400" b="1" dirty="0" smtClean="0">
                <a:solidFill>
                  <a:srgbClr val="7030A0"/>
                </a:solidFill>
              </a:rPr>
              <a:t>В школе не все дети охвачены дополнительной занятостью.</a:t>
            </a:r>
          </a:p>
          <a:p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5"/>
          <a:stretch/>
        </p:blipFill>
        <p:spPr bwMode="auto">
          <a:xfrm>
            <a:off x="-22437" y="-6798"/>
            <a:ext cx="9345880" cy="686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32" y="556336"/>
            <a:ext cx="3384768" cy="241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410" y="1202667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</a:rPr>
              <a:t>Получение прибыли </a:t>
            </a:r>
            <a:r>
              <a:rPr lang="ru-RU" sz="3200" b="1" dirty="0">
                <a:solidFill>
                  <a:srgbClr val="7030A0"/>
                </a:solidFill>
              </a:rPr>
              <a:t>от </a:t>
            </a:r>
            <a:r>
              <a:rPr lang="ru-RU" sz="3200" b="1" dirty="0" smtClean="0">
                <a:solidFill>
                  <a:srgbClr val="7030A0"/>
                </a:solidFill>
              </a:rPr>
              <a:t> проведения </a:t>
            </a:r>
            <a:r>
              <a:rPr lang="ru-RU" sz="3200" b="1" dirty="0" err="1" smtClean="0">
                <a:solidFill>
                  <a:srgbClr val="7030A0"/>
                </a:solidFill>
              </a:rPr>
              <a:t>квестов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2.    </a:t>
            </a:r>
            <a:r>
              <a:rPr lang="ru-RU" sz="3200" b="1" dirty="0" smtClean="0">
                <a:solidFill>
                  <a:srgbClr val="7030A0"/>
                </a:solidFill>
              </a:rPr>
              <a:t>Повышение </a:t>
            </a:r>
            <a:r>
              <a:rPr lang="ru-RU" sz="3200" b="1" dirty="0">
                <a:solidFill>
                  <a:srgbClr val="7030A0"/>
                </a:solidFill>
              </a:rPr>
              <a:t>самообразования и повышение уровня коммуникативных </a:t>
            </a:r>
            <a:r>
              <a:rPr lang="ru-RU" sz="3200" b="1" dirty="0" smtClean="0">
                <a:solidFill>
                  <a:srgbClr val="7030A0"/>
                </a:solidFill>
              </a:rPr>
              <a:t>и практических навыков </a:t>
            </a:r>
            <a:r>
              <a:rPr lang="ru-RU" sz="3200" b="1" dirty="0">
                <a:solidFill>
                  <a:srgbClr val="7030A0"/>
                </a:solidFill>
              </a:rPr>
              <a:t>участников проекта.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012" y="556336"/>
            <a:ext cx="515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цели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044106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241300"/>
            <a:ext cx="9345613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2857496"/>
            <a:ext cx="79871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room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r"/>
            <a:r>
              <a:rPr lang="ru-RU" sz="2000" b="1" dirty="0" smtClean="0">
                <a:solidFill>
                  <a:srgbClr val="00B050"/>
                </a:solidFill>
              </a:rPr>
              <a:t>это закрытая комната в которой вы  </a:t>
            </a:r>
            <a:r>
              <a:rPr lang="ru-RU" sz="2000" b="1" dirty="0">
                <a:solidFill>
                  <a:srgbClr val="00B050"/>
                </a:solidFill>
              </a:rPr>
              <a:t>оказываетесь </a:t>
            </a:r>
            <a:r>
              <a:rPr lang="ru-RU" sz="2000" b="1" dirty="0" smtClean="0">
                <a:solidFill>
                  <a:srgbClr val="00B050"/>
                </a:solidFill>
              </a:rPr>
              <a:t>, и чтобы выйти из неё, </a:t>
            </a:r>
            <a:r>
              <a:rPr lang="ru-RU" sz="2000" b="1" dirty="0">
                <a:solidFill>
                  <a:srgbClr val="00B050"/>
                </a:solidFill>
              </a:rPr>
              <a:t>нужно пройти </a:t>
            </a:r>
            <a:r>
              <a:rPr lang="ru-RU" sz="2000" b="1" dirty="0" err="1">
                <a:solidFill>
                  <a:srgbClr val="00B050"/>
                </a:solidFill>
              </a:rPr>
              <a:t>игру-квест</a:t>
            </a:r>
            <a:r>
              <a:rPr lang="ru-RU" sz="2000" b="1" dirty="0">
                <a:solidFill>
                  <a:srgbClr val="00B050"/>
                </a:solidFill>
              </a:rPr>
              <a:t> всего за 60 минут: вам предстоит искать подсказки, улики, складывать воедино части </a:t>
            </a:r>
            <a:r>
              <a:rPr lang="ru-RU" sz="2000" b="1" dirty="0" smtClean="0">
                <a:solidFill>
                  <a:srgbClr val="00B050"/>
                </a:solidFill>
              </a:rPr>
              <a:t>головоломки чтобы найти ключ и выбраться из комнаты 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14290"/>
            <a:ext cx="5522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3600" b="1" dirty="0" smtClean="0">
                <a:solidFill>
                  <a:srgbClr val="C00000"/>
                </a:solidFill>
              </a:rPr>
              <a:t>Актуальность бизнес-идеи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00042"/>
            <a:ext cx="60930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-досуг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-отдых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-логическое мышление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-развитие интеллекта и моторики рук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-творчество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-умение работать в команде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2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1"/>
            <a:ext cx="9244014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770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8526" y="135431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Статистика опроса потребителей.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903732"/>
              </p:ext>
            </p:extLst>
          </p:nvPr>
        </p:nvGraphicFramePr>
        <p:xfrm>
          <a:off x="259455" y="764704"/>
          <a:ext cx="8416263" cy="597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31863" y="22768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7%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153988"/>
            <a:ext cx="9345613" cy="70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 flipV="1">
            <a:off x="179512" y="0"/>
            <a:ext cx="8964488" cy="1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832590"/>
              </p:ext>
            </p:extLst>
          </p:nvPr>
        </p:nvGraphicFramePr>
        <p:xfrm>
          <a:off x="-396552" y="14958"/>
          <a:ext cx="9144000" cy="67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08490" y="4149080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65%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1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1"/>
            <a:ext cx="9345613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952" y="19916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Конкуренты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 </a:t>
            </a:r>
            <a:r>
              <a:rPr lang="ru-RU" sz="4000" b="1" dirty="0" smtClean="0">
                <a:solidFill>
                  <a:srgbClr val="7030A0"/>
                </a:solidFill>
              </a:rPr>
              <a:t>д. </a:t>
            </a:r>
            <a:r>
              <a:rPr lang="ru-RU" sz="4000" b="1" dirty="0" err="1" smtClean="0">
                <a:solidFill>
                  <a:srgbClr val="7030A0"/>
                </a:solidFill>
              </a:rPr>
              <a:t>Кондратово</a:t>
            </a:r>
            <a:r>
              <a:rPr lang="ru-RU" sz="4000" b="1" dirty="0" smtClean="0">
                <a:solidFill>
                  <a:srgbClr val="7030A0"/>
                </a:solidFill>
              </a:rPr>
              <a:t> в этой сфере деятельности конкурентов нет.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0774" y="1249047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25" y="3068960"/>
            <a:ext cx="5417085" cy="394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6992" y="1915210"/>
            <a:ext cx="28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22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69" y="-115888"/>
            <a:ext cx="9345613" cy="70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50" y="820526"/>
            <a:ext cx="3528394" cy="2646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360" y="-176005"/>
            <a:ext cx="758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план.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47325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Организационная форма </a:t>
            </a:r>
            <a:r>
              <a:rPr lang="ru-RU" sz="2800" b="1" dirty="0" smtClean="0">
                <a:solidFill>
                  <a:srgbClr val="7030A0"/>
                </a:solidFill>
              </a:rPr>
              <a:t>- </a:t>
            </a:r>
            <a:r>
              <a:rPr lang="ru-RU" sz="2800" b="1" dirty="0">
                <a:solidFill>
                  <a:srgbClr val="7030A0"/>
                </a:solidFill>
              </a:rPr>
              <a:t>ИП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Потребности  </a:t>
            </a:r>
            <a:r>
              <a:rPr lang="ru-RU" sz="2800" b="1" dirty="0">
                <a:solidFill>
                  <a:srgbClr val="7030A0"/>
                </a:solidFill>
              </a:rPr>
              <a:t>в  кадрах нет.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Всю </a:t>
            </a:r>
            <a:r>
              <a:rPr lang="ru-RU" sz="2800" b="1" dirty="0">
                <a:solidFill>
                  <a:srgbClr val="7030A0"/>
                </a:solidFill>
              </a:rPr>
              <a:t>текущую работу будем выполнять группой учащихся.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Школа </a:t>
            </a:r>
            <a:r>
              <a:rPr lang="ru-RU" sz="2800" b="1" dirty="0">
                <a:solidFill>
                  <a:srgbClr val="7030A0"/>
                </a:solidFill>
              </a:rPr>
              <a:t>нам предоставит нам класс для </a:t>
            </a:r>
            <a:r>
              <a:rPr lang="ru-RU" sz="2800" b="1" dirty="0" err="1">
                <a:solidFill>
                  <a:srgbClr val="7030A0"/>
                </a:solidFill>
              </a:rPr>
              <a:t>квеста</a:t>
            </a:r>
            <a:r>
              <a:rPr lang="ru-RU" sz="2800" b="1" dirty="0">
                <a:solidFill>
                  <a:srgbClr val="7030A0"/>
                </a:solidFill>
              </a:rPr>
              <a:t>, поэтому нам не нужно будет арендовать помещение.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328613"/>
            <a:ext cx="9345613" cy="70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3355" y="-112918"/>
            <a:ext cx="6254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Производственный 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735" y="458287"/>
            <a:ext cx="9031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1. </a:t>
            </a:r>
            <a:r>
              <a:rPr lang="ru-RU" sz="2400" b="1" dirty="0">
                <a:solidFill>
                  <a:srgbClr val="7030A0"/>
                </a:solidFill>
              </a:rPr>
              <a:t>Разработка </a:t>
            </a:r>
            <a:r>
              <a:rPr lang="ru-RU" sz="2400" b="1" dirty="0" smtClean="0">
                <a:solidFill>
                  <a:srgbClr val="7030A0"/>
                </a:solidFill>
              </a:rPr>
              <a:t>сценария.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2. </a:t>
            </a:r>
            <a:r>
              <a:rPr lang="ru-RU" sz="2400" b="1" dirty="0" smtClean="0">
                <a:solidFill>
                  <a:srgbClr val="7030A0"/>
                </a:solidFill>
              </a:rPr>
              <a:t>Договор о предоставлении класса в школе для проведения </a:t>
            </a:r>
            <a:r>
              <a:rPr lang="ru-RU" sz="2400" b="1" dirty="0" err="1" smtClean="0">
                <a:solidFill>
                  <a:srgbClr val="7030A0"/>
                </a:solidFill>
              </a:rPr>
              <a:t>квестов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2. Закупка необходимого и оборудование класса загадками и головоломками.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3</a:t>
            </a:r>
            <a:r>
              <a:rPr lang="ru-RU" sz="2400" b="1" dirty="0" smtClean="0">
                <a:solidFill>
                  <a:srgbClr val="7030A0"/>
                </a:solidFill>
              </a:rPr>
              <a:t>. Сбыт через  </a:t>
            </a:r>
            <a:r>
              <a:rPr lang="ru-RU" sz="2400" b="1" dirty="0">
                <a:solidFill>
                  <a:srgbClr val="7030A0"/>
                </a:solidFill>
              </a:rPr>
              <a:t>Интернет, через знакомых.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57" y="3447533"/>
            <a:ext cx="8175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48" y="3447534"/>
            <a:ext cx="8175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57" y="5274700"/>
            <a:ext cx="8175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Картинки по запросу что такое квест ру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3" y="2875311"/>
            <a:ext cx="3206379" cy="176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класс вшкол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" y="2766611"/>
            <a:ext cx="2901778" cy="178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" y="4679803"/>
            <a:ext cx="2875245" cy="187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Картинки по запросу квест ру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13" y="4691746"/>
            <a:ext cx="3024337" cy="201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77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627</TotalTime>
  <Words>483</Words>
  <Application>Microsoft Office PowerPoint</Application>
  <PresentationFormat>Экран (4:3)</PresentationFormat>
  <Paragraphs>226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Сильные стороны проекта - доброжелательность персонала - доступность - разнообразие сценариев квестов - удобный график проведения квестов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41</cp:revision>
  <dcterms:modified xsi:type="dcterms:W3CDTF">2017-04-14T15:42:08Z</dcterms:modified>
</cp:coreProperties>
</file>