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703" autoAdjust="0"/>
  </p:normalViewPr>
  <p:slideViewPr>
    <p:cSldViewPr snapToGrid="0">
      <p:cViewPr varScale="1">
        <p:scale>
          <a:sx n="118" d="100"/>
          <a:sy n="11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7BB10FF-3487-4D75-9F0A-37F95EEF8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D1C75-10D4-4C01-8713-DBB7A4ABB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BA0F9D-2D8C-48EF-AFB4-7CEEF2070405}" type="datetime1">
              <a:rPr lang="ru-RU" smtClean="0"/>
              <a:t>26.03.2020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3B5DB0-980C-4E71-A6A3-6065A6DA12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26A35612-DEEC-4B08-970A-79860CCECA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D51804-3518-4E35-B24F-7663031B6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6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CF20-C9C4-44B8-A864-DCB5A4D49DB0}" type="datetime1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DF6859-042C-4B80-873A-544528B0ADA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2DF6859-042C-4B80-873A-544528B0ADA9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801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xmlns="" id="{33EA8470-A4B0-4D85-98ED-0A822041BAB0}"/>
              </a:ext>
            </a:extLst>
          </p:cNvPr>
          <p:cNvSpPr/>
          <p:nvPr userDrawn="1"/>
        </p:nvSpPr>
        <p:spPr>
          <a:xfrm>
            <a:off x="2467405" y="4668820"/>
            <a:ext cx="6676595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EA180598-73E8-41A4-A29B-4E29C2791D7E}"/>
              </a:ext>
            </a:extLst>
          </p:cNvPr>
          <p:cNvSpPr/>
          <p:nvPr userDrawn="1"/>
        </p:nvSpPr>
        <p:spPr>
          <a:xfrm>
            <a:off x="2467405" y="761998"/>
            <a:ext cx="6676595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A4C24467-2B73-4438-AD75-4AE0A86FA910}"/>
              </a:ext>
            </a:extLst>
          </p:cNvPr>
          <p:cNvSpPr/>
          <p:nvPr userDrawn="1"/>
        </p:nvSpPr>
        <p:spPr>
          <a:xfrm>
            <a:off x="0" y="761999"/>
            <a:ext cx="24003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967" y="1298449"/>
            <a:ext cx="5390647" cy="2922551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1967" y="4876090"/>
            <a:ext cx="5390647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21C7F0-40EF-4AFC-B10A-099C12178B0D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B51E8FE5-EA67-4F3C-A724-A41B310EEB17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0"/>
            <a:ext cx="31602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684770"/>
            <a:ext cx="3548993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3225244"/>
            <a:ext cx="3548993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xmlns="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981" y="3225244"/>
            <a:ext cx="31602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B24580CC-5159-4988-A4AE-EE956C03BAAE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xmlns="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980" y="2684770"/>
            <a:ext cx="3176870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2684769"/>
            <a:ext cx="3548993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864110"/>
            <a:ext cx="221061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D6C4876-2D97-4EA8-A943-C19A5E9959A2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690" y="2686640"/>
            <a:ext cx="2210611" cy="3244184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1951" y="864111"/>
            <a:ext cx="5614590" cy="506671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1223129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C6428E5B-816F-4CA0-B9A7-CB6107D35533}"/>
              </a:ext>
            </a:extLst>
          </p:cNvPr>
          <p:cNvSpPr/>
          <p:nvPr userDrawn="1"/>
        </p:nvSpPr>
        <p:spPr>
          <a:xfrm>
            <a:off x="1223128" y="2526526"/>
            <a:ext cx="793101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FAADDDE1-5687-472C-A811-807B5010DC41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849" y="2684770"/>
            <a:ext cx="944861" cy="330454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81" y="2684770"/>
            <a:ext cx="6840163" cy="33045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F7AD0F47-57E3-4AC3-984A-DAF7157D7D7E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D1DEA936-597A-4E9C-99DC-237277FA001A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8" name="Прямоугольник 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rtlCol="0" anchor="b">
            <a:normAutofit/>
          </a:bodyPr>
          <a:lstStyle>
            <a:lvl1pPr algn="l">
              <a:defRPr sz="4425" spc="-75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53D43-2BBB-40C4-87B0-0FB3DB86EA9F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EBED2C-F3CC-43CD-9D5D-53C48DD4A17C}"/>
              </a:ext>
            </a:extLst>
          </p:cNvPr>
          <p:cNvSpPr/>
          <p:nvPr userDrawn="1"/>
        </p:nvSpPr>
        <p:spPr>
          <a:xfrm>
            <a:off x="8861433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8B166D3-6FA8-40F2-BFBE-02A07B84285B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052B1BB7-5686-45D5-B55F-9490788630D1}"/>
              </a:ext>
            </a:extLst>
          </p:cNvPr>
          <p:cNvSpPr/>
          <p:nvPr userDrawn="1"/>
        </p:nvSpPr>
        <p:spPr>
          <a:xfrm>
            <a:off x="-1" y="2526526"/>
            <a:ext cx="877847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43DCC77D-E83C-469F-89CD-6BA43360ABC8}"/>
              </a:ext>
            </a:extLst>
          </p:cNvPr>
          <p:cNvSpPr/>
          <p:nvPr userDrawn="1"/>
        </p:nvSpPr>
        <p:spPr>
          <a:xfrm>
            <a:off x="0" y="758953"/>
            <a:ext cx="8179482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1" y="868680"/>
            <a:ext cx="6442563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89177FE1-3E6C-4964-8ECF-7A59B762B0E4}"/>
              </a:ext>
            </a:extLst>
          </p:cNvPr>
          <p:cNvSpPr/>
          <p:nvPr userDrawn="1"/>
        </p:nvSpPr>
        <p:spPr>
          <a:xfrm>
            <a:off x="8260900" y="759507"/>
            <a:ext cx="877847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C6428E5B-816F-4CA0-B9A7-CB6107D35533}"/>
              </a:ext>
            </a:extLst>
          </p:cNvPr>
          <p:cNvSpPr/>
          <p:nvPr userDrawn="1"/>
        </p:nvSpPr>
        <p:spPr>
          <a:xfrm>
            <a:off x="965858" y="2526526"/>
            <a:ext cx="8179481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81" y="2684771"/>
            <a:ext cx="6840162" cy="3304549"/>
          </a:xfrm>
        </p:spPr>
        <p:txBody>
          <a:bodyPr rtlCol="0" anchor="ctr" anchorCtr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50" cap="none" spc="0" baseline="0">
                <a:solidFill>
                  <a:schemeClr val="bg2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350">
                <a:solidFill>
                  <a:schemeClr val="bg2"/>
                </a:solidFill>
              </a:defRPr>
            </a:lvl2pPr>
            <a:lvl3pPr marL="900113" indent="-214313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2"/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xmlns="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C3C9B07-6D41-4676-8219-02FF9A27C35E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590D47E-B3B8-440E-9F42-8E8BF157EBFB}"/>
              </a:ext>
            </a:extLst>
          </p:cNvPr>
          <p:cNvSpPr/>
          <p:nvPr userDrawn="1"/>
        </p:nvSpPr>
        <p:spPr>
          <a:xfrm>
            <a:off x="6541962" y="761104"/>
            <a:ext cx="2602039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37674" y="2345168"/>
            <a:ext cx="221061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B1F71A73-3F86-47BC-8F23-CF55E86418C3}"/>
              </a:ext>
            </a:extLst>
          </p:cNvPr>
          <p:cNvSpPr/>
          <p:nvPr userDrawn="1"/>
        </p:nvSpPr>
        <p:spPr>
          <a:xfrm>
            <a:off x="429925" y="761104"/>
            <a:ext cx="6048869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51" y="860611"/>
            <a:ext cx="54864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B18DE17-3362-4EC5-85D0-9EF5BB2A0EB8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5CA5BF5-DE7F-4460-817D-AE1BAC336C92}"/>
              </a:ext>
            </a:extLst>
          </p:cNvPr>
          <p:cNvSpPr/>
          <p:nvPr userDrawn="1"/>
        </p:nvSpPr>
        <p:spPr>
          <a:xfrm>
            <a:off x="1" y="753036"/>
            <a:ext cx="371139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40D05C-B196-4463-8AF0-FECF8B476CA5}"/>
              </a:ext>
            </a:extLst>
          </p:cNvPr>
          <p:cNvSpPr/>
          <p:nvPr userDrawn="1"/>
        </p:nvSpPr>
        <p:spPr>
          <a:xfrm>
            <a:off x="2778781" y="763793"/>
            <a:ext cx="589296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EBED2C-F3CC-43CD-9D5D-53C48DD4A17C}"/>
              </a:ext>
            </a:extLst>
          </p:cNvPr>
          <p:cNvSpPr/>
          <p:nvPr userDrawn="1"/>
        </p:nvSpPr>
        <p:spPr>
          <a:xfrm>
            <a:off x="8853365" y="745000"/>
            <a:ext cx="288501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10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D2988879-231C-4C2A-8B72-7EC0AB5CA21B}"/>
              </a:ext>
            </a:extLst>
          </p:cNvPr>
          <p:cNvSpPr/>
          <p:nvPr userDrawn="1"/>
        </p:nvSpPr>
        <p:spPr>
          <a:xfrm>
            <a:off x="1" y="745000"/>
            <a:ext cx="2572532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2043954"/>
            <a:ext cx="221061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51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4A7A036-7454-4296-8117-F6F20BF53DE2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xmlns="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180" y="864109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xmlns="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01951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805180" y="3481578"/>
            <a:ext cx="2713541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25CCA687-AB7D-4035-849A-4D9F7C0401C1}"/>
              </a:ext>
            </a:extLst>
          </p:cNvPr>
          <p:cNvSpPr/>
          <p:nvPr userDrawn="1"/>
        </p:nvSpPr>
        <p:spPr>
          <a:xfrm>
            <a:off x="-1" y="2526526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5B57C12-8635-490F-AC5E-880EE5EFB9F2}"/>
              </a:ext>
            </a:extLst>
          </p:cNvPr>
          <p:cNvSpPr/>
          <p:nvPr userDrawn="1"/>
        </p:nvSpPr>
        <p:spPr>
          <a:xfrm>
            <a:off x="2400301" y="2526526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9BF4D011-4812-426A-AF72-052AC843FFB5}"/>
              </a:ext>
            </a:extLst>
          </p:cNvPr>
          <p:cNvSpPr/>
          <p:nvPr userDrawn="1"/>
        </p:nvSpPr>
        <p:spPr>
          <a:xfrm>
            <a:off x="1" y="758953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5" y="2637692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A40193E2-84B1-4994-8F97-4A2EBCE6D1A5}"/>
              </a:ext>
            </a:extLst>
          </p:cNvPr>
          <p:cNvSpPr/>
          <p:nvPr userDrawn="1"/>
        </p:nvSpPr>
        <p:spPr>
          <a:xfrm>
            <a:off x="8861899" y="2526525"/>
            <a:ext cx="282101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56" y="263842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xmlns="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F4F85D31-30D9-4CCB-BFBC-30DA2A6110E4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C5B57C12-8635-490F-AC5E-880EE5EFB9F2}"/>
              </a:ext>
            </a:extLst>
          </p:cNvPr>
          <p:cNvSpPr/>
          <p:nvPr userDrawn="1"/>
        </p:nvSpPr>
        <p:spPr>
          <a:xfrm>
            <a:off x="395344" y="2524914"/>
            <a:ext cx="636123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5CCA687-AB7D-4035-849A-4D9F7C0401C1}"/>
              </a:ext>
            </a:extLst>
          </p:cNvPr>
          <p:cNvSpPr/>
          <p:nvPr userDrawn="1"/>
        </p:nvSpPr>
        <p:spPr>
          <a:xfrm>
            <a:off x="6838548" y="2524913"/>
            <a:ext cx="2301386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9BF4D011-4812-426A-AF72-052AC843FFB5}"/>
              </a:ext>
            </a:extLst>
          </p:cNvPr>
          <p:cNvSpPr/>
          <p:nvPr userDrawn="1"/>
        </p:nvSpPr>
        <p:spPr>
          <a:xfrm>
            <a:off x="6838548" y="765852"/>
            <a:ext cx="2301386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xmlns="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68" y="2641545"/>
            <a:ext cx="1823408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xmlns="" id="{A40193E2-84B1-4994-8F97-4A2EBCE6D1A5}"/>
              </a:ext>
            </a:extLst>
          </p:cNvPr>
          <p:cNvSpPr/>
          <p:nvPr userDrawn="1"/>
        </p:nvSpPr>
        <p:spPr>
          <a:xfrm>
            <a:off x="11511" y="2531098"/>
            <a:ext cx="282101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52" y="2633375"/>
            <a:ext cx="6068616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xmlns="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70A5192E-B244-4604-9C9D-0D0A9834F5ED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xmlns="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3033348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84E936B2-F67D-47E2-B4EF-BFB09DFAE723}"/>
              </a:ext>
            </a:extLst>
          </p:cNvPr>
          <p:cNvSpPr/>
          <p:nvPr userDrawn="1"/>
        </p:nvSpPr>
        <p:spPr>
          <a:xfrm>
            <a:off x="5809519" y="1065453"/>
            <a:ext cx="3334483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49D99AE2-0582-4909-A290-DE0718ED189B}"/>
              </a:ext>
            </a:extLst>
          </p:cNvPr>
          <p:cNvSpPr/>
          <p:nvPr userDrawn="1"/>
        </p:nvSpPr>
        <p:spPr>
          <a:xfrm>
            <a:off x="2" y="1065452"/>
            <a:ext cx="3033349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xmlns="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07" y="2795380"/>
            <a:ext cx="2527134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2250" noProof="0" smtClean="0"/>
              <a:t>Образец заголовка</a:t>
            </a:r>
            <a:endParaRPr lang="ru-RU" sz="2250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898" y="1206482"/>
            <a:ext cx="3059723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xmlns="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</p:spPr>
        <p:txBody>
          <a:bodyPr rtlCol="0"/>
          <a:lstStyle/>
          <a:p>
            <a:pPr rtl="0"/>
            <a:fld id="{5FDD7983-BA94-46FB-841A-EC7F400B8864}" type="datetime1">
              <a:rPr lang="ru-RU" noProof="0" smtClean="0"/>
              <a:t>26.03.2020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fld id="{A4E6D6DB-2211-497A-B522-2F77F71B89FB}" type="datetime1">
              <a:rPr lang="ru-RU" noProof="0" smtClean="0"/>
              <a:t>26.03.2020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rtl="0"/>
            <a:fld id="{2F5601C1-348E-4149-A60A-012B14EBE97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Николай Михайлович Рубцов</a:t>
            </a:r>
            <a:br>
              <a:rPr lang="ru-RU" sz="5400" dirty="0" smtClean="0"/>
            </a:br>
            <a:r>
              <a:rPr lang="ru-RU" sz="5400" dirty="0" smtClean="0"/>
              <a:t>(1936-1971)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Биография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328"/>
            <a:ext cx="2406711" cy="35206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23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16" y="388418"/>
            <a:ext cx="4361784" cy="580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933" y="192214"/>
            <a:ext cx="4183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1969-м Николай Рубцов получил диплом и стал штатным сотрудником газеты «Вологодский комсомолец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1969-м вышел сборник «Душа хранит», а через год последнее собрание стихов «Сосен шум». Сборник «Зеленые цветы» был готов к печати, но вышел после смерти Николая Рубцова. В 1970-х изданы поэтические сборники «Последний пароход», «Избранная лирика», «Подорожники» и «Стихотворения».</a:t>
            </a:r>
          </a:p>
        </p:txBody>
      </p:sp>
    </p:spTree>
    <p:extLst>
      <p:ext uri="{BB962C8B-B14F-4D97-AF65-F5344CB8AC3E}">
        <p14:creationId xmlns:p14="http://schemas.microsoft.com/office/powerpoint/2010/main" val="402124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Личная жизнь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95" y="2565689"/>
            <a:ext cx="5352933" cy="3568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907" y="6196359"/>
            <a:ext cx="341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Генриетта Меньшикова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3" name="TextBox 2"/>
          <p:cNvSpPr txBox="1"/>
          <p:nvPr/>
        </p:nvSpPr>
        <p:spPr>
          <a:xfrm>
            <a:off x="275130" y="809204"/>
            <a:ext cx="8164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1962 год для поэта был насыщен событиями. Николай Рубцов поступил в литинститут и познакомился с Генриеттой Меньшиковой, женщиной, родившей ему дочь. Меньшикова жила в Никольском, где заведовала клубом. Николай Рубцов приезжал в «Николу» повидаться с одноклассниками, отдыхал и писал стихи. В начале 1963 пара сыграла свадьбу, но без официального оформления отношений. Весной того же года на свет появилась Леночка. В Никольском поэт бывал наездами – он учился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19909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552362"/>
            <a:ext cx="5198627" cy="346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2920" y="6156296"/>
            <a:ext cx="301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Людмила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Дербина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0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3" name="TextBox 2"/>
          <p:cNvSpPr txBox="1"/>
          <p:nvPr/>
        </p:nvSpPr>
        <p:spPr>
          <a:xfrm>
            <a:off x="328191" y="623087"/>
            <a:ext cx="82215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1963 году в институтском общежитии Рубцов познакомился с начинающей поэтессой Людмилой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Дербиной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. Мимолетное знакомство тогда ни к чему не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привело. Девушка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вспомнила о нем в 1967 году, когда в руки попался свежий сборник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стихов.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Летом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Людмила приехала в Вологду и осталась с Николаем, для которого поэтесса Люся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Дербина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стала роковой любовью. Их отношения ровными не назвать: у Рубцова было пристрастие к спиртному. В состоянии опьянения Николай перерождался, но запои сменялись днями покаяния. Пара то ссорилась и расставалась, то вновь мирилась. В начале января 1971 года влюбленные пришли в ЗАГС. День свадьбы назначили на 19 февраля.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4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</a:t>
            </a:r>
            <a:r>
              <a:rPr lang="ru-RU" sz="4400" dirty="0" smtClean="0"/>
              <a:t>мерть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00516" y="2937409"/>
            <a:ext cx="7711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До бракосочетания поэт не дожил ровно месяц. Его строки «Я умру в крещенские морозы» оказались пророчеством. О событиях той страшной ночи и сегодня спорят. Николая Рубцова нашли мертвым на полу квартиры.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Патологоанатомы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сошлись во мнении, что причиной смерти стало удушение. Женщину осудили на 8 лет, выпустили по амнистии через 6. В интервью журналистам она рассказала, что во время ссоры той крещенской ночью у выпившего Рубцова случился инфаркт. Вины Людмила так и не признала.</a:t>
            </a:r>
          </a:p>
        </p:txBody>
      </p:sp>
    </p:spTree>
    <p:extLst>
      <p:ext uri="{BB962C8B-B14F-4D97-AF65-F5344CB8AC3E}">
        <p14:creationId xmlns:p14="http://schemas.microsoft.com/office/powerpoint/2010/main" val="39451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41652" y="4928049"/>
            <a:ext cx="6068615" cy="1051775"/>
          </a:xfrm>
        </p:spPr>
        <p:txBody>
          <a:bodyPr>
            <a:noAutofit/>
          </a:bodyPr>
          <a:lstStyle/>
          <a:p>
            <a:r>
              <a:rPr lang="ru-RU" sz="2800" dirty="0"/>
              <a:t>Похоронили Николая Рубцова, как он завещал, на Пошехонском кладбище в Вологде.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9" y="283220"/>
            <a:ext cx="5777713" cy="43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етство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8198" r="9559" b="8789"/>
          <a:stretch/>
        </p:blipFill>
        <p:spPr>
          <a:xfrm>
            <a:off x="210393" y="2526639"/>
            <a:ext cx="4243252" cy="3574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7386" y="2759745"/>
            <a:ext cx="42564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Родился поэт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1936 году на Севере. В селе Емецк, рядом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Холмогорами Михаила Ломоносова, прошел первый год жизни Николая Рубцова.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47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6" y="145265"/>
            <a:ext cx="6024689" cy="4266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657" y="4515356"/>
            <a:ext cx="8876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1937-м семейство Рубцовых переехало в городок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Няндому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в 340 километрах южнее Архангельска, где глава семейства три года руководил потребительским кооперативом. Но и в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</a:rPr>
              <a:t>Няндоме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Рубцовы прожили недолго – в 1941 году перебрались в Вологду, где их застала война.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790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7228" y="2573267"/>
            <a:ext cx="5130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Отец отправился на фронт, связь с ним утратилась. Летом 1942 года не стало матери, а вскоре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годовалой сестренки Николая. Боль утраты вылилась у 6-летнего мальчика в первое стихотворение. В 1964 году Николай Рубцов вспомнил о пережитом в стихе «Тихая моя родина»: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9864" y="3649509"/>
            <a:ext cx="258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«Тихая моя родина!</a:t>
            </a:r>
          </a:p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Ивы, река, соловьи...</a:t>
            </a:r>
          </a:p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Мать моя здесь похоронена</a:t>
            </a:r>
          </a:p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В детские годы мои».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269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51159" b="-1"/>
          <a:stretch/>
        </p:blipFill>
        <p:spPr>
          <a:xfrm>
            <a:off x="279681" y="1019597"/>
            <a:ext cx="3070422" cy="416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7397" y="1393956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Николая Рубцова со старшим братом как сирот определили в детский дом в «Николах», так в народе называли село Никольское. Годы детдомовской жизни поэт вспоминал с теплотой, несмотря на полуголодное существование. Николай старательно учился и окончил в Никольском 7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классов.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490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Ю</a:t>
            </a:r>
            <a:r>
              <a:rPr lang="ru-RU" sz="4000" dirty="0" smtClean="0"/>
              <a:t>ность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r="51210"/>
          <a:stretch/>
        </p:blipFill>
        <p:spPr>
          <a:xfrm>
            <a:off x="498216" y="2524715"/>
            <a:ext cx="2630956" cy="356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2011" y="2524715"/>
            <a:ext cx="54378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Два года, начиная с 1950-го, Николай был студентом «лесного» техникума в Тотьме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После окончания год трудился кочегаром, а в 1953-м отправился в Мурманскую область, где поступил в горно-химический техникум. На втором курсе, зимой 1955 года, студента Николая Рубцова отчислили из-за проваленной сессии.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073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0" y="119695"/>
            <a:ext cx="4384365" cy="2922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880" y="303877"/>
            <a:ext cx="398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А в октябре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19-летнего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поэта призвали служить на Северном флоте.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0" y="3180006"/>
            <a:ext cx="6538365" cy="35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Т</a:t>
            </a:r>
            <a:r>
              <a:rPr lang="ru-RU" sz="4400" dirty="0" smtClean="0"/>
              <a:t>ворчество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08609" y="2727016"/>
            <a:ext cx="7744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Демобилизовавшись в 1959 году, северянин отправился в город на Неве. Зарабатывал на жизнь, трудясь слесарем, кочегаром и заводским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шихтовальщиком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 Летом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1962 года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выпустил первый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поэтический сборник «Волны и скалы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».</a:t>
            </a: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5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F5601C1-348E-4149-A60A-012B14EBE97F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" y="1828260"/>
            <a:ext cx="4417324" cy="3302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0485" y="178025"/>
            <a:ext cx="42645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 том же году Николай Рубцов стал студентом московского Литературного института. Пребывание в вузе не раз прерывалось: из-за ершистого характера и пристрастия к спиртному Николая отчисляли и вновь восстанавливали. Зато в эти годы вышли сборники «Лирика» и «Звезда полей».</a:t>
            </a:r>
          </a:p>
        </p:txBody>
      </p:sp>
    </p:spTree>
    <p:extLst>
      <p:ext uri="{BB962C8B-B14F-4D97-AF65-F5344CB8AC3E}">
        <p14:creationId xmlns:p14="http://schemas.microsoft.com/office/powerpoint/2010/main" val="24068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65FA1-54F4-4811-8922-8A0B39611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0A2498-0E80-4BD8-B955-2DA7BEA40D5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fb0879af-3eba-417a-a55a-ffe6dcd6ca77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B96E4C0-B315-4C7B-B90A-75B6C747CB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Знакомство с однокурсниками</Template>
  <TotalTime>0</TotalTime>
  <Words>725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Рамка</vt:lpstr>
      <vt:lpstr>Николай Михайлович Рубцов (1936-1971)</vt:lpstr>
      <vt:lpstr>Детство</vt:lpstr>
      <vt:lpstr>Презентация PowerPoint</vt:lpstr>
      <vt:lpstr> </vt:lpstr>
      <vt:lpstr>Презентация PowerPoint</vt:lpstr>
      <vt:lpstr>Юность</vt:lpstr>
      <vt:lpstr>Презентация PowerPoint</vt:lpstr>
      <vt:lpstr>Творчество</vt:lpstr>
      <vt:lpstr>Презентация PowerPoint</vt:lpstr>
      <vt:lpstr>Презентация PowerPoint</vt:lpstr>
      <vt:lpstr>Личная жизнь</vt:lpstr>
      <vt:lpstr>Презентация PowerPoint</vt:lpstr>
      <vt:lpstr> </vt:lpstr>
      <vt:lpstr>Презентация PowerPoint</vt:lpstr>
      <vt:lpstr>Смерть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2020-03-26T17:29:32Z</dcterms:created>
  <dcterms:modified xsi:type="dcterms:W3CDTF">2020-03-26T19:04:49Z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