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1" r:id="rId3"/>
    <p:sldId id="272" r:id="rId4"/>
    <p:sldId id="258" r:id="rId5"/>
    <p:sldId id="268" r:id="rId6"/>
    <p:sldId id="273" r:id="rId7"/>
    <p:sldId id="274" r:id="rId8"/>
    <p:sldId id="275" r:id="rId9"/>
    <p:sldId id="276" r:id="rId10"/>
    <p:sldId id="277" r:id="rId11"/>
    <p:sldId id="260" r:id="rId12"/>
    <p:sldId id="278" r:id="rId13"/>
    <p:sldId id="262" r:id="rId14"/>
    <p:sldId id="263" r:id="rId15"/>
    <p:sldId id="279" r:id="rId16"/>
    <p:sldId id="264" r:id="rId17"/>
    <p:sldId id="280" r:id="rId18"/>
    <p:sldId id="281" r:id="rId19"/>
    <p:sldId id="265" r:id="rId20"/>
    <p:sldId id="266" r:id="rId21"/>
    <p:sldId id="282" r:id="rId22"/>
    <p:sldId id="259" r:id="rId23"/>
    <p:sldId id="25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FF3399">
                <a:alpha val="7000"/>
              </a:srgbClr>
            </a:gs>
            <a:gs pos="25000">
              <a:srgbClr val="FF6633"/>
            </a:gs>
            <a:gs pos="50000">
              <a:srgbClr val="FFFF00"/>
            </a:gs>
            <a:gs pos="75000">
              <a:srgbClr val="01A78F"/>
            </a:gs>
            <a:gs pos="100000">
              <a:srgbClr val="3366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24.11.2015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C:\Users\user\Desktop\777.wm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11.gif"/></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78252"/>
          </a:xfrm>
        </p:spPr>
        <p:txBody>
          <a:bodyPr/>
          <a:lstStyle/>
          <a:p>
            <a:r>
              <a:rPr lang="ru-RU" sz="5400" b="1" i="1" dirty="0" err="1">
                <a:solidFill>
                  <a:srgbClr val="FF0000"/>
                </a:solidFill>
                <a:latin typeface="Times New Roman" pitchFamily="18" charset="0"/>
                <a:cs typeface="Times New Roman" pitchFamily="18" charset="0"/>
              </a:rPr>
              <a:t>Дарс</a:t>
            </a:r>
            <a:r>
              <a:rPr lang="ru-RU" sz="5400" b="1" i="1" dirty="0">
                <a:solidFill>
                  <a:srgbClr val="FF0000"/>
                </a:solidFill>
                <a:latin typeface="Times New Roman" pitchFamily="18" charset="0"/>
                <a:cs typeface="Times New Roman" pitchFamily="18" charset="0"/>
              </a:rPr>
              <a:t> </a:t>
            </a:r>
            <a:r>
              <a:rPr lang="ru-RU" sz="5400" b="1" i="1" dirty="0" err="1">
                <a:solidFill>
                  <a:srgbClr val="FF0000"/>
                </a:solidFill>
                <a:latin typeface="Times New Roman" pitchFamily="18" charset="0"/>
                <a:cs typeface="Times New Roman" pitchFamily="18" charset="0"/>
              </a:rPr>
              <a:t>мақсади</a:t>
            </a:r>
            <a:r>
              <a:rPr lang="ru-RU" sz="5400" b="1" i="1" dirty="0">
                <a:solidFill>
                  <a:srgbClr val="FF0000"/>
                </a:solidFill>
                <a:latin typeface="Times New Roman" pitchFamily="18" charset="0"/>
                <a:cs typeface="Times New Roman" pitchFamily="18" charset="0"/>
              </a:rPr>
              <a:t>:</a:t>
            </a:r>
            <a:endParaRPr lang="ru-RU" b="1" dirty="0">
              <a:solidFill>
                <a:srgbClr val="FF0000"/>
              </a:solidFill>
            </a:endParaRPr>
          </a:p>
        </p:txBody>
      </p:sp>
      <p:sp>
        <p:nvSpPr>
          <p:cNvPr id="4" name="Прямоугольник 3"/>
          <p:cNvSpPr/>
          <p:nvPr/>
        </p:nvSpPr>
        <p:spPr>
          <a:xfrm>
            <a:off x="179512" y="1582340"/>
            <a:ext cx="8856984" cy="5262979"/>
          </a:xfrm>
          <a:prstGeom prst="rect">
            <a:avLst/>
          </a:prstGeom>
        </p:spPr>
        <p:txBody>
          <a:bodyPr wrap="square">
            <a:spAutoFit/>
          </a:bodyPr>
          <a:lstStyle/>
          <a:p>
            <a:pPr marL="514350" indent="-514350">
              <a:lnSpc>
                <a:spcPct val="150000"/>
              </a:lnSpc>
              <a:buAutoNum type="arabicPeriod"/>
            </a:pPr>
            <a:r>
              <a:rPr lang="ru-RU" sz="2800" dirty="0" err="1" smtClean="0">
                <a:solidFill>
                  <a:srgbClr val="C00000"/>
                </a:solidFill>
                <a:latin typeface="Times New Roman" pitchFamily="18" charset="0"/>
                <a:cs typeface="Times New Roman" pitchFamily="18" charset="0"/>
              </a:rPr>
              <a:t>Ўқувчиларга</a:t>
            </a:r>
            <a:r>
              <a:rPr lang="ru-RU" sz="2800" dirty="0" smtClean="0">
                <a:solidFill>
                  <a:srgbClr val="C00000"/>
                </a:solidFill>
                <a:latin typeface="Times New Roman" pitchFamily="18" charset="0"/>
                <a:cs typeface="Times New Roman" pitchFamily="18" charset="0"/>
              </a:rPr>
              <a:t> </a:t>
            </a:r>
            <a:r>
              <a:rPr lang="ru-RU" sz="2800" dirty="0">
                <a:solidFill>
                  <a:srgbClr val="C00000"/>
                </a:solidFill>
                <a:latin typeface="Times New Roman" pitchFamily="18" charset="0"/>
                <a:cs typeface="Times New Roman" pitchFamily="18" charset="0"/>
              </a:rPr>
              <a:t>от </a:t>
            </a:r>
            <a:r>
              <a:rPr lang="ru-RU" sz="2800" dirty="0" err="1">
                <a:solidFill>
                  <a:srgbClr val="C00000"/>
                </a:solidFill>
                <a:latin typeface="Times New Roman" pitchFamily="18" charset="0"/>
                <a:cs typeface="Times New Roman" pitchFamily="18" charset="0"/>
              </a:rPr>
              <a:t>сўз</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туркуми</a:t>
            </a:r>
            <a:r>
              <a:rPr lang="uz-Cyrl-UZ" sz="2800" dirty="0">
                <a:solidFill>
                  <a:srgbClr val="C00000"/>
                </a:solidFill>
                <a:latin typeface="Times New Roman" pitchFamily="18" charset="0"/>
                <a:cs typeface="Times New Roman" pitchFamily="18" charset="0"/>
              </a:rPr>
              <a:t> ва унинг турлари</a:t>
            </a:r>
            <a:r>
              <a:rPr lang="ru-RU" sz="2800" dirty="0">
                <a:solidFill>
                  <a:srgbClr val="C00000"/>
                </a:solidFill>
                <a:latin typeface="Times New Roman" pitchFamily="18" charset="0"/>
                <a:cs typeface="Times New Roman" pitchFamily="18" charset="0"/>
              </a:rPr>
              <a:t> </a:t>
            </a:r>
            <a:endParaRPr lang="ru-RU" sz="2800" dirty="0" smtClean="0">
              <a:solidFill>
                <a:srgbClr val="C00000"/>
              </a:solidFill>
              <a:latin typeface="Times New Roman" pitchFamily="18" charset="0"/>
              <a:cs typeface="Times New Roman" pitchFamily="18" charset="0"/>
            </a:endParaRPr>
          </a:p>
          <a:p>
            <a:pPr>
              <a:lnSpc>
                <a:spcPct val="150000"/>
              </a:lnSpc>
            </a:pPr>
            <a:r>
              <a:rPr lang="ru-RU" sz="2800" dirty="0" err="1" smtClean="0">
                <a:solidFill>
                  <a:srgbClr val="C00000"/>
                </a:solidFill>
                <a:latin typeface="Times New Roman" pitchFamily="18" charset="0"/>
                <a:cs typeface="Times New Roman" pitchFamily="18" charset="0"/>
              </a:rPr>
              <a:t>атоқли</a:t>
            </a:r>
            <a:r>
              <a:rPr lang="ru-RU" sz="2800" dirty="0" smtClean="0">
                <a:solidFill>
                  <a:srgbClr val="C00000"/>
                </a:solidFill>
                <a:latin typeface="Times New Roman" pitchFamily="18" charset="0"/>
                <a:cs typeface="Times New Roman" pitchFamily="18" charset="0"/>
              </a:rPr>
              <a:t> </a:t>
            </a:r>
            <a:r>
              <a:rPr lang="ru-RU" sz="2800" dirty="0">
                <a:solidFill>
                  <a:srgbClr val="C00000"/>
                </a:solidFill>
                <a:latin typeface="Times New Roman" pitchFamily="18" charset="0"/>
                <a:cs typeface="Times New Roman" pitchFamily="18" charset="0"/>
              </a:rPr>
              <a:t>от, </a:t>
            </a:r>
            <a:r>
              <a:rPr lang="ru-RU" sz="2800" dirty="0" smtClean="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турдош</a:t>
            </a:r>
            <a:r>
              <a:rPr lang="ru-RU" sz="2800" dirty="0">
                <a:solidFill>
                  <a:srgbClr val="C00000"/>
                </a:solidFill>
                <a:latin typeface="Times New Roman" pitchFamily="18" charset="0"/>
                <a:cs typeface="Times New Roman" pitchFamily="18" charset="0"/>
              </a:rPr>
              <a:t> от  </a:t>
            </a:r>
            <a:r>
              <a:rPr lang="ru-RU" sz="2800" dirty="0" err="1">
                <a:solidFill>
                  <a:srgbClr val="C00000"/>
                </a:solidFill>
                <a:latin typeface="Times New Roman" pitchFamily="18" charset="0"/>
                <a:cs typeface="Times New Roman" pitchFamily="18" charset="0"/>
              </a:rPr>
              <a:t>ҳақида</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кенгроқ</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билим</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бериш</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Машқлар</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ва</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топшириқлар</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орқали</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мустаҳкамлаш</a:t>
            </a:r>
            <a:r>
              <a:rPr lang="ru-RU" sz="2800" dirty="0">
                <a:solidFill>
                  <a:srgbClr val="C00000"/>
                </a:solidFill>
                <a:latin typeface="Times New Roman" pitchFamily="18" charset="0"/>
                <a:cs typeface="Times New Roman" pitchFamily="18" charset="0"/>
              </a:rPr>
              <a:t>;</a:t>
            </a:r>
          </a:p>
          <a:p>
            <a:pPr>
              <a:lnSpc>
                <a:spcPct val="150000"/>
              </a:lnSpc>
            </a:pPr>
            <a:r>
              <a:rPr lang="ru-RU" sz="2800" dirty="0">
                <a:solidFill>
                  <a:srgbClr val="C00000"/>
                </a:solidFill>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2</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Сўз</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туркуми</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бўйича</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олган</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билимларига</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суяниб</a:t>
            </a:r>
            <a:r>
              <a:rPr lang="ru-RU" sz="2800" dirty="0">
                <a:solidFill>
                  <a:srgbClr val="C00000"/>
                </a:solidFill>
                <a:latin typeface="Times New Roman" pitchFamily="18" charset="0"/>
                <a:cs typeface="Times New Roman" pitchFamily="18" charset="0"/>
              </a:rPr>
              <a:t>, </a:t>
            </a:r>
            <a:endParaRPr lang="ru-RU" sz="2800" dirty="0" smtClean="0">
              <a:solidFill>
                <a:srgbClr val="C00000"/>
              </a:solidFill>
              <a:latin typeface="Times New Roman" pitchFamily="18" charset="0"/>
              <a:cs typeface="Times New Roman" pitchFamily="18" charset="0"/>
            </a:endParaRPr>
          </a:p>
          <a:p>
            <a:pPr>
              <a:lnSpc>
                <a:spcPct val="150000"/>
              </a:lnSpc>
            </a:pPr>
            <a:r>
              <a:rPr lang="ru-RU" sz="2800" dirty="0" smtClean="0">
                <a:solidFill>
                  <a:srgbClr val="C00000"/>
                </a:solidFill>
                <a:latin typeface="Times New Roman" pitchFamily="18" charset="0"/>
                <a:cs typeface="Times New Roman" pitchFamily="18" charset="0"/>
              </a:rPr>
              <a:t>от </a:t>
            </a:r>
            <a:r>
              <a:rPr lang="ru-RU" sz="2800" dirty="0" err="1">
                <a:solidFill>
                  <a:srgbClr val="C00000"/>
                </a:solidFill>
                <a:latin typeface="Times New Roman" pitchFamily="18" charset="0"/>
                <a:cs typeface="Times New Roman" pitchFamily="18" charset="0"/>
              </a:rPr>
              <a:t>ҳақидаги</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ёзма</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ва</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оғзаки</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нутқ</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малакаларини</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ривожлантириш</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Фикрлаш</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қобилиятларини</a:t>
            </a:r>
            <a:r>
              <a:rPr lang="ru-RU" sz="2800" dirty="0">
                <a:solidFill>
                  <a:srgbClr val="C00000"/>
                </a:solidFill>
                <a:latin typeface="Times New Roman" pitchFamily="18" charset="0"/>
                <a:cs typeface="Times New Roman" pitchFamily="18" charset="0"/>
              </a:rPr>
              <a:t> </a:t>
            </a:r>
            <a:r>
              <a:rPr lang="ru-RU" sz="2800" dirty="0" err="1" smtClean="0">
                <a:solidFill>
                  <a:srgbClr val="C00000"/>
                </a:solidFill>
                <a:latin typeface="Times New Roman" pitchFamily="18" charset="0"/>
                <a:cs typeface="Times New Roman" pitchFamily="18" charset="0"/>
              </a:rPr>
              <a:t>ошириш</a:t>
            </a:r>
            <a:r>
              <a:rPr lang="ru-RU" sz="2800" dirty="0">
                <a:solidFill>
                  <a:srgbClr val="C00000"/>
                </a:solidFill>
                <a:latin typeface="Times New Roman" pitchFamily="18" charset="0"/>
                <a:cs typeface="Times New Roman" pitchFamily="18" charset="0"/>
              </a:rPr>
              <a:t>.</a:t>
            </a:r>
            <a:r>
              <a:rPr lang="ru-RU" sz="2800" dirty="0" smtClean="0">
                <a:solidFill>
                  <a:srgbClr val="C00000"/>
                </a:solidFill>
                <a:latin typeface="Times New Roman" pitchFamily="18" charset="0"/>
                <a:cs typeface="Times New Roman" pitchFamily="18" charset="0"/>
              </a:rPr>
              <a:t>                              </a:t>
            </a:r>
            <a:r>
              <a:rPr lang="ru-RU" sz="2800" dirty="0">
                <a:solidFill>
                  <a:srgbClr val="C00000"/>
                </a:solidFill>
                <a:latin typeface="Times New Roman" pitchFamily="18" charset="0"/>
                <a:cs typeface="Times New Roman" pitchFamily="18" charset="0"/>
              </a:rPr>
              <a:t>3. Она </a:t>
            </a:r>
            <a:r>
              <a:rPr lang="ru-RU" sz="2800" dirty="0" err="1">
                <a:solidFill>
                  <a:srgbClr val="C00000"/>
                </a:solidFill>
                <a:latin typeface="Times New Roman" pitchFamily="18" charset="0"/>
                <a:cs typeface="Times New Roman" pitchFamily="18" charset="0"/>
              </a:rPr>
              <a:t>Ватанга</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ҳурмат</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руҳида</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тарбиялаш</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ва</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инсоний</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туйғуларини</a:t>
            </a:r>
            <a:r>
              <a:rPr lang="ru-RU" sz="2800" dirty="0">
                <a:solidFill>
                  <a:srgbClr val="C00000"/>
                </a:solidFill>
                <a:latin typeface="Times New Roman" pitchFamily="18" charset="0"/>
                <a:cs typeface="Times New Roman" pitchFamily="18" charset="0"/>
              </a:rPr>
              <a:t> </a:t>
            </a:r>
            <a:r>
              <a:rPr lang="ru-RU" sz="2800" dirty="0" err="1">
                <a:solidFill>
                  <a:srgbClr val="C00000"/>
                </a:solidFill>
                <a:latin typeface="Times New Roman" pitchFamily="18" charset="0"/>
                <a:cs typeface="Times New Roman" pitchFamily="18" charset="0"/>
              </a:rPr>
              <a:t>шакллантириш</a:t>
            </a:r>
            <a:r>
              <a:rPr lang="ru-RU" sz="2800" dirty="0">
                <a:solidFill>
                  <a:srgbClr val="C00000"/>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252228" y="8136"/>
            <a:ext cx="1774825"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16630"/>
            <a:ext cx="21955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062" y="116632"/>
            <a:ext cx="21955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30537"/>
            <a:ext cx="21955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660669" y="2414984"/>
            <a:ext cx="21955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921911" y="4136539"/>
            <a:ext cx="1673027" cy="59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313" y="5085184"/>
            <a:ext cx="529815" cy="15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16631"/>
            <a:ext cx="1224136"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21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uz-Cyrl-UZ" sz="4400" b="1" i="1" dirty="0">
                <a:latin typeface="Times New Roman" pitchFamily="18" charset="0"/>
                <a:cs typeface="Times New Roman" pitchFamily="18" charset="0"/>
              </a:rPr>
              <a:t>Ўзбек тили бизга нимани ўргатади?</a:t>
            </a:r>
            <a:endParaRPr lang="ru-RU" sz="4400" b="1" dirty="0">
              <a:latin typeface="Times New Roman" pitchFamily="18" charset="0"/>
              <a:cs typeface="Times New Roman" pitchFamily="18" charset="0"/>
            </a:endParaRPr>
          </a:p>
          <a:p>
            <a:pPr algn="ctr"/>
            <a:endParaRPr lang="ru-RU" sz="4400" b="1" dirty="0">
              <a:latin typeface="Times New Roman" pitchFamily="18" charset="0"/>
              <a:cs typeface="Times New Roman" pitchFamily="18" charset="0"/>
            </a:endParaRPr>
          </a:p>
        </p:txBody>
      </p:sp>
      <p:sp>
        <p:nvSpPr>
          <p:cNvPr id="4" name="Стрелка вправо 3"/>
          <p:cNvSpPr/>
          <p:nvPr/>
        </p:nvSpPr>
        <p:spPr>
          <a:xfrm>
            <a:off x="6732240" y="6093296"/>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11495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rgbClr val="CCCCFF">
                <a:alpha val="28000"/>
              </a:srgbClr>
            </a:gs>
            <a:gs pos="17999">
              <a:srgbClr val="99CCFF"/>
            </a:gs>
            <a:gs pos="36000">
              <a:srgbClr val="9966FF"/>
            </a:gs>
            <a:gs pos="61000">
              <a:srgbClr val="CC99FF"/>
            </a:gs>
            <a:gs pos="82001">
              <a:srgbClr val="99CCFF"/>
            </a:gs>
            <a:gs pos="100000">
              <a:srgbClr val="CCCCFF"/>
            </a:gs>
          </a:gsLst>
          <a:lin ang="8400000" scaled="0"/>
          <a:tileRect l="-100000" t="-100000"/>
        </a:gradFill>
        <a:effectLst/>
      </p:bgPr>
    </p:bg>
    <p:spTree>
      <p:nvGrpSpPr>
        <p:cNvPr id="1" name=""/>
        <p:cNvGrpSpPr/>
        <p:nvPr/>
      </p:nvGrpSpPr>
      <p:grpSpPr>
        <a:xfrm>
          <a:off x="0" y="0"/>
          <a:ext cx="0" cy="0"/>
          <a:chOff x="0" y="0"/>
          <a:chExt cx="0" cy="0"/>
        </a:xfrm>
      </p:grpSpPr>
      <p:sp>
        <p:nvSpPr>
          <p:cNvPr id="4" name="TextBox 3"/>
          <p:cNvSpPr txBox="1"/>
          <p:nvPr/>
        </p:nvSpPr>
        <p:spPr>
          <a:xfrm>
            <a:off x="2771800" y="0"/>
            <a:ext cx="3672408"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uz-Cyrl-UZ" sz="2000" b="1" dirty="0" smtClean="0">
                <a:solidFill>
                  <a:srgbClr val="002060"/>
                </a:solidFill>
                <a:latin typeface="Times New Roman" pitchFamily="18" charset="0"/>
                <a:cs typeface="Times New Roman" pitchFamily="18" charset="0"/>
              </a:rPr>
              <a:t>“Ҳа” , “Йўқ” жавоблар ўйини  </a:t>
            </a:r>
            <a:endParaRPr lang="ru-RU" sz="2000" b="1" dirty="0">
              <a:solidFill>
                <a:srgbClr val="002060"/>
              </a:solidFill>
              <a:latin typeface="Times New Roman" pitchFamily="18" charset="0"/>
              <a:cs typeface="Times New Roman" pitchFamily="18" charset="0"/>
            </a:endParaRPr>
          </a:p>
        </p:txBody>
      </p:sp>
      <p:sp>
        <p:nvSpPr>
          <p:cNvPr id="5" name="TextBox 4"/>
          <p:cNvSpPr txBox="1"/>
          <p:nvPr/>
        </p:nvSpPr>
        <p:spPr>
          <a:xfrm>
            <a:off x="583424" y="779716"/>
            <a:ext cx="3865802" cy="369332"/>
          </a:xfrm>
          <a:prstGeom prst="rect">
            <a:avLst/>
          </a:prstGeom>
          <a:noFill/>
        </p:spPr>
        <p:txBody>
          <a:bodyPr wrap="none" rtlCol="0">
            <a:spAutoFit/>
          </a:bodyPr>
          <a:lstStyle/>
          <a:p>
            <a:r>
              <a:rPr lang="uz-Cyrl-UZ" b="1" dirty="0" smtClean="0">
                <a:solidFill>
                  <a:srgbClr val="002060"/>
                </a:solidFill>
                <a:latin typeface="Times New Roman" pitchFamily="18" charset="0"/>
                <a:cs typeface="Times New Roman" pitchFamily="18" charset="0"/>
              </a:rPr>
              <a:t>- Қўшимчалар уч турга бўлинади ?</a:t>
            </a:r>
            <a:endParaRPr lang="ru-RU" b="1" dirty="0">
              <a:solidFill>
                <a:srgbClr val="002060"/>
              </a:solidFill>
              <a:latin typeface="Times New Roman" pitchFamily="18" charset="0"/>
              <a:cs typeface="Times New Roman" pitchFamily="18" charset="0"/>
            </a:endParaRPr>
          </a:p>
        </p:txBody>
      </p:sp>
      <p:sp>
        <p:nvSpPr>
          <p:cNvPr id="6" name="TextBox 5"/>
          <p:cNvSpPr txBox="1"/>
          <p:nvPr/>
        </p:nvSpPr>
        <p:spPr>
          <a:xfrm>
            <a:off x="583424" y="1325976"/>
            <a:ext cx="4429418" cy="646331"/>
          </a:xfrm>
          <a:prstGeom prst="rect">
            <a:avLst/>
          </a:prstGeom>
          <a:noFill/>
        </p:spPr>
        <p:txBody>
          <a:bodyPr wrap="none" rtlCol="0">
            <a:spAutoFit/>
          </a:bodyPr>
          <a:lstStyle/>
          <a:p>
            <a:pPr>
              <a:buFontTx/>
              <a:buChar char="-"/>
            </a:pPr>
            <a:r>
              <a:rPr lang="uz-Cyrl-UZ" b="1" dirty="0" smtClean="0">
                <a:solidFill>
                  <a:srgbClr val="002060"/>
                </a:solidFill>
                <a:latin typeface="Times New Roman" pitchFamily="18" charset="0"/>
                <a:cs typeface="Times New Roman" pitchFamily="18" charset="0"/>
              </a:rPr>
              <a:t> Феъл нима қилди?, нима қиляпти?       </a:t>
            </a:r>
          </a:p>
          <a:p>
            <a:r>
              <a:rPr lang="uz-Cyrl-UZ" b="1" dirty="0" smtClean="0">
                <a:solidFill>
                  <a:srgbClr val="002060"/>
                </a:solidFill>
                <a:latin typeface="Times New Roman" pitchFamily="18" charset="0"/>
                <a:cs typeface="Times New Roman" pitchFamily="18" charset="0"/>
              </a:rPr>
              <a:t>    сўроқларига жавоб бўлади ?</a:t>
            </a:r>
            <a:endParaRPr lang="ru-RU" b="1" dirty="0">
              <a:solidFill>
                <a:srgbClr val="002060"/>
              </a:solidFill>
              <a:latin typeface="Times New Roman" pitchFamily="18" charset="0"/>
              <a:cs typeface="Times New Roman" pitchFamily="18" charset="0"/>
            </a:endParaRPr>
          </a:p>
        </p:txBody>
      </p:sp>
      <p:sp>
        <p:nvSpPr>
          <p:cNvPr id="7" name="TextBox 6"/>
          <p:cNvSpPr txBox="1"/>
          <p:nvPr/>
        </p:nvSpPr>
        <p:spPr>
          <a:xfrm>
            <a:off x="611560" y="2103052"/>
            <a:ext cx="4464496" cy="369332"/>
          </a:xfrm>
          <a:prstGeom prst="rect">
            <a:avLst/>
          </a:prstGeom>
          <a:noFill/>
        </p:spPr>
        <p:txBody>
          <a:bodyPr wrap="square" rtlCol="0">
            <a:spAutoFit/>
          </a:bodyPr>
          <a:lstStyle/>
          <a:p>
            <a:pPr>
              <a:buFontTx/>
              <a:buChar char="-"/>
            </a:pPr>
            <a:r>
              <a:rPr lang="uz-Cyrl-UZ" b="1" dirty="0" smtClean="0">
                <a:solidFill>
                  <a:srgbClr val="002060"/>
                </a:solidFill>
                <a:latin typeface="Times New Roman" pitchFamily="18" charset="0"/>
                <a:cs typeface="Times New Roman" pitchFamily="18" charset="0"/>
              </a:rPr>
              <a:t> Феълнинг тўртта нисбати бор ?</a:t>
            </a:r>
            <a:endParaRPr lang="ru-RU" b="1" dirty="0">
              <a:solidFill>
                <a:srgbClr val="002060"/>
              </a:solidFill>
              <a:latin typeface="Times New Roman" pitchFamily="18" charset="0"/>
              <a:cs typeface="Times New Roman" pitchFamily="18" charset="0"/>
            </a:endParaRPr>
          </a:p>
        </p:txBody>
      </p:sp>
      <p:sp>
        <p:nvSpPr>
          <p:cNvPr id="8" name="TextBox 7"/>
          <p:cNvSpPr txBox="1"/>
          <p:nvPr/>
        </p:nvSpPr>
        <p:spPr>
          <a:xfrm>
            <a:off x="611560" y="2624512"/>
            <a:ext cx="5040560" cy="369332"/>
          </a:xfrm>
          <a:prstGeom prst="rect">
            <a:avLst/>
          </a:prstGeom>
          <a:noFill/>
        </p:spPr>
        <p:txBody>
          <a:bodyPr wrap="square" rtlCol="0">
            <a:spAutoFit/>
          </a:bodyPr>
          <a:lstStyle/>
          <a:p>
            <a:pPr>
              <a:buFontTx/>
              <a:buChar char="-"/>
            </a:pPr>
            <a:r>
              <a:rPr lang="uz-Cyrl-UZ" b="1" dirty="0" smtClean="0">
                <a:solidFill>
                  <a:srgbClr val="002060"/>
                </a:solidFill>
                <a:latin typeface="Times New Roman" pitchFamily="18" charset="0"/>
                <a:cs typeface="Times New Roman" pitchFamily="18" charset="0"/>
              </a:rPr>
              <a:t> ш, - иш, - моқ ҳаракат номи қўшимчалари ?</a:t>
            </a:r>
            <a:endParaRPr lang="ru-RU" b="1" dirty="0">
              <a:solidFill>
                <a:srgbClr val="002060"/>
              </a:solidFill>
              <a:latin typeface="Times New Roman" pitchFamily="18" charset="0"/>
              <a:cs typeface="Times New Roman" pitchFamily="18" charset="0"/>
            </a:endParaRPr>
          </a:p>
        </p:txBody>
      </p:sp>
      <p:sp>
        <p:nvSpPr>
          <p:cNvPr id="9" name="TextBox 8"/>
          <p:cNvSpPr txBox="1"/>
          <p:nvPr/>
        </p:nvSpPr>
        <p:spPr>
          <a:xfrm>
            <a:off x="611560" y="3111164"/>
            <a:ext cx="6192688" cy="369332"/>
          </a:xfrm>
          <a:prstGeom prst="rect">
            <a:avLst/>
          </a:prstGeom>
          <a:noFill/>
        </p:spPr>
        <p:txBody>
          <a:bodyPr wrap="square" rtlCol="0">
            <a:spAutoFit/>
          </a:bodyPr>
          <a:lstStyle/>
          <a:p>
            <a:pPr>
              <a:buFontTx/>
              <a:buChar char="-"/>
            </a:pPr>
            <a:r>
              <a:rPr lang="uz-Cyrl-UZ" b="1" dirty="0" smtClean="0">
                <a:solidFill>
                  <a:srgbClr val="002060"/>
                </a:solidFill>
                <a:latin typeface="Times New Roman" pitchFamily="18" charset="0"/>
                <a:cs typeface="Times New Roman" pitchFamily="18" charset="0"/>
              </a:rPr>
              <a:t> От сўз туркуми нарса буюмнинг белгисини билдиради ?</a:t>
            </a:r>
            <a:endParaRPr lang="ru-RU" b="1" dirty="0">
              <a:solidFill>
                <a:srgbClr val="002060"/>
              </a:solidFill>
              <a:latin typeface="Times New Roman" pitchFamily="18" charset="0"/>
              <a:cs typeface="Times New Roman" pitchFamily="18" charset="0"/>
            </a:endParaRPr>
          </a:p>
        </p:txBody>
      </p:sp>
      <p:sp>
        <p:nvSpPr>
          <p:cNvPr id="10" name="TextBox 9"/>
          <p:cNvSpPr txBox="1"/>
          <p:nvPr/>
        </p:nvSpPr>
        <p:spPr>
          <a:xfrm>
            <a:off x="611560" y="3645024"/>
            <a:ext cx="3240360" cy="369332"/>
          </a:xfrm>
          <a:prstGeom prst="rect">
            <a:avLst/>
          </a:prstGeom>
          <a:noFill/>
        </p:spPr>
        <p:txBody>
          <a:bodyPr wrap="square" rtlCol="0">
            <a:spAutoFit/>
          </a:bodyPr>
          <a:lstStyle/>
          <a:p>
            <a:pPr>
              <a:buFontTx/>
              <a:buChar char="-"/>
            </a:pPr>
            <a:r>
              <a:rPr lang="uz-Cyrl-UZ" b="1" dirty="0" smtClean="0">
                <a:solidFill>
                  <a:srgbClr val="002060"/>
                </a:solidFill>
                <a:latin typeface="Times New Roman" pitchFamily="18" charset="0"/>
                <a:cs typeface="Times New Roman" pitchFamily="18" charset="0"/>
              </a:rPr>
              <a:t> Келишиклар еттита?</a:t>
            </a:r>
            <a:endParaRPr lang="ru-RU" b="1" dirty="0">
              <a:solidFill>
                <a:srgbClr val="002060"/>
              </a:solidFill>
              <a:latin typeface="Times New Roman" pitchFamily="18" charset="0"/>
              <a:cs typeface="Times New Roman" pitchFamily="18" charset="0"/>
            </a:endParaRPr>
          </a:p>
        </p:txBody>
      </p:sp>
      <p:sp>
        <p:nvSpPr>
          <p:cNvPr id="11" name="TextBox 10"/>
          <p:cNvSpPr txBox="1"/>
          <p:nvPr/>
        </p:nvSpPr>
        <p:spPr>
          <a:xfrm>
            <a:off x="683568" y="4221088"/>
            <a:ext cx="3240360" cy="369332"/>
          </a:xfrm>
          <a:prstGeom prst="rect">
            <a:avLst/>
          </a:prstGeom>
          <a:noFill/>
        </p:spPr>
        <p:txBody>
          <a:bodyPr wrap="square" rtlCol="0">
            <a:spAutoFit/>
          </a:bodyPr>
          <a:lstStyle/>
          <a:p>
            <a:pPr>
              <a:buFontTx/>
              <a:buChar char="-"/>
            </a:pPr>
            <a:r>
              <a:rPr lang="uz-Cyrl-UZ" b="1" dirty="0" smtClean="0">
                <a:solidFill>
                  <a:srgbClr val="002060"/>
                </a:solidFill>
                <a:latin typeface="Times New Roman" pitchFamily="18" charset="0"/>
                <a:cs typeface="Times New Roman" pitchFamily="18" charset="0"/>
              </a:rPr>
              <a:t> От сўз туркуми турланади ?</a:t>
            </a:r>
            <a:endParaRPr lang="ru-RU" b="1" dirty="0">
              <a:solidFill>
                <a:srgbClr val="002060"/>
              </a:solidFill>
              <a:latin typeface="Times New Roman" pitchFamily="18" charset="0"/>
              <a:cs typeface="Times New Roman" pitchFamily="18" charset="0"/>
            </a:endParaRPr>
          </a:p>
        </p:txBody>
      </p:sp>
      <p:sp>
        <p:nvSpPr>
          <p:cNvPr id="12" name="TextBox 11"/>
          <p:cNvSpPr txBox="1"/>
          <p:nvPr/>
        </p:nvSpPr>
        <p:spPr>
          <a:xfrm>
            <a:off x="685236" y="4797152"/>
            <a:ext cx="5328592" cy="369332"/>
          </a:xfrm>
          <a:prstGeom prst="rect">
            <a:avLst/>
          </a:prstGeom>
          <a:noFill/>
        </p:spPr>
        <p:txBody>
          <a:bodyPr wrap="square" rtlCol="0">
            <a:spAutoFit/>
          </a:bodyPr>
          <a:lstStyle/>
          <a:p>
            <a:pPr>
              <a:buFontTx/>
              <a:buChar char="-"/>
            </a:pPr>
            <a:r>
              <a:rPr lang="uz-Cyrl-UZ" b="1" dirty="0" smtClean="0">
                <a:solidFill>
                  <a:srgbClr val="002060"/>
                </a:solidFill>
                <a:latin typeface="Times New Roman" pitchFamily="18" charset="0"/>
                <a:cs typeface="Times New Roman" pitchFamily="18" charset="0"/>
              </a:rPr>
              <a:t> нинг, - ни, -га, -да, -дан эгалик қўшимчалари?</a:t>
            </a:r>
            <a:endParaRPr lang="ru-RU" b="1" dirty="0">
              <a:solidFill>
                <a:srgbClr val="002060"/>
              </a:solidFill>
              <a:latin typeface="Times New Roman" pitchFamily="18" charset="0"/>
              <a:cs typeface="Times New Roman" pitchFamily="18" charset="0"/>
            </a:endParaRPr>
          </a:p>
        </p:txBody>
      </p:sp>
      <p:sp>
        <p:nvSpPr>
          <p:cNvPr id="13" name="TextBox 12"/>
          <p:cNvSpPr txBox="1"/>
          <p:nvPr/>
        </p:nvSpPr>
        <p:spPr>
          <a:xfrm>
            <a:off x="685236" y="5418756"/>
            <a:ext cx="5328592" cy="646331"/>
          </a:xfrm>
          <a:prstGeom prst="rect">
            <a:avLst/>
          </a:prstGeom>
          <a:noFill/>
        </p:spPr>
        <p:txBody>
          <a:bodyPr wrap="square" rtlCol="0">
            <a:spAutoFit/>
          </a:bodyPr>
          <a:lstStyle/>
          <a:p>
            <a:pPr>
              <a:buFontTx/>
              <a:buChar char="-"/>
            </a:pPr>
            <a:r>
              <a:rPr lang="uz-Cyrl-UZ" b="1" dirty="0" smtClean="0">
                <a:solidFill>
                  <a:srgbClr val="002060"/>
                </a:solidFill>
                <a:latin typeface="Times New Roman" pitchFamily="18" charset="0"/>
                <a:cs typeface="Times New Roman" pitchFamily="18" charset="0"/>
              </a:rPr>
              <a:t>Отлар маъно ва грамматик хусусиятга кўра икки турга бўлинади ?</a:t>
            </a:r>
            <a:endParaRPr lang="ru-RU" b="1" dirty="0">
              <a:solidFill>
                <a:srgbClr val="002060"/>
              </a:solidFill>
              <a:latin typeface="Times New Roman" pitchFamily="18" charset="0"/>
              <a:cs typeface="Times New Roman" pitchFamily="18" charset="0"/>
            </a:endParaRPr>
          </a:p>
        </p:txBody>
      </p:sp>
      <p:grpSp>
        <p:nvGrpSpPr>
          <p:cNvPr id="19" name="Группа 18"/>
          <p:cNvGrpSpPr/>
          <p:nvPr/>
        </p:nvGrpSpPr>
        <p:grpSpPr>
          <a:xfrm>
            <a:off x="4572000" y="692696"/>
            <a:ext cx="1368152" cy="648072"/>
            <a:chOff x="6516216" y="1700808"/>
            <a:chExt cx="1296144" cy="620487"/>
          </a:xfrm>
        </p:grpSpPr>
        <p:sp>
          <p:nvSpPr>
            <p:cNvPr id="17" name="Прямоугольник 16"/>
            <p:cNvSpPr/>
            <p:nvPr/>
          </p:nvSpPr>
          <p:spPr>
            <a:xfrm>
              <a:off x="6516216" y="1700808"/>
              <a:ext cx="1296144"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uz-Cyrl-UZ" b="1" dirty="0" smtClean="0">
                  <a:solidFill>
                    <a:srgbClr val="002060"/>
                  </a:solidFill>
                </a:rPr>
                <a:t>Ҳа !!!</a:t>
              </a:r>
              <a:endParaRPr lang="ru-RU" b="1" dirty="0">
                <a:solidFill>
                  <a:srgbClr val="002060"/>
                </a:solidFill>
              </a:endParaRPr>
            </a:p>
          </p:txBody>
        </p:sp>
        <p:pic>
          <p:nvPicPr>
            <p:cNvPr id="18" name="Picture 16" descr="http://otkrytkabest.ru/_ph/229/2/790672427.gif"/>
            <p:cNvPicPr>
              <a:picLocks noChangeAspect="1" noChangeArrowheads="1" noCrop="1"/>
            </p:cNvPicPr>
            <p:nvPr/>
          </p:nvPicPr>
          <p:blipFill>
            <a:blip r:embed="rId2" cstate="print"/>
            <a:srcRect/>
            <a:stretch>
              <a:fillRect/>
            </a:stretch>
          </p:blipFill>
          <p:spPr bwMode="auto">
            <a:xfrm>
              <a:off x="7150618" y="1702476"/>
              <a:ext cx="660073" cy="618819"/>
            </a:xfrm>
            <a:prstGeom prst="rect">
              <a:avLst/>
            </a:prstGeom>
            <a:noFill/>
          </p:spPr>
        </p:pic>
      </p:grpSp>
      <p:grpSp>
        <p:nvGrpSpPr>
          <p:cNvPr id="20" name="Группа 19"/>
          <p:cNvGrpSpPr/>
          <p:nvPr/>
        </p:nvGrpSpPr>
        <p:grpSpPr>
          <a:xfrm>
            <a:off x="4572000" y="1340768"/>
            <a:ext cx="1368152" cy="648072"/>
            <a:chOff x="6516216" y="1700808"/>
            <a:chExt cx="1296144" cy="620487"/>
          </a:xfrm>
        </p:grpSpPr>
        <p:sp>
          <p:nvSpPr>
            <p:cNvPr id="21" name="Прямоугольник 20"/>
            <p:cNvSpPr/>
            <p:nvPr/>
          </p:nvSpPr>
          <p:spPr>
            <a:xfrm>
              <a:off x="6516216" y="1700808"/>
              <a:ext cx="1296144"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uz-Cyrl-UZ" b="1" dirty="0" smtClean="0">
                  <a:solidFill>
                    <a:srgbClr val="002060"/>
                  </a:solidFill>
                </a:rPr>
                <a:t>Ҳа !!!</a:t>
              </a:r>
              <a:endParaRPr lang="ru-RU" b="1" dirty="0">
                <a:solidFill>
                  <a:srgbClr val="002060"/>
                </a:solidFill>
              </a:endParaRPr>
            </a:p>
          </p:txBody>
        </p:sp>
        <p:pic>
          <p:nvPicPr>
            <p:cNvPr id="22" name="Picture 16" descr="http://otkrytkabest.ru/_ph/229/2/790672427.gif"/>
            <p:cNvPicPr>
              <a:picLocks noChangeAspect="1" noChangeArrowheads="1" noCrop="1"/>
            </p:cNvPicPr>
            <p:nvPr/>
          </p:nvPicPr>
          <p:blipFill>
            <a:blip r:embed="rId2" cstate="print"/>
            <a:srcRect/>
            <a:stretch>
              <a:fillRect/>
            </a:stretch>
          </p:blipFill>
          <p:spPr bwMode="auto">
            <a:xfrm>
              <a:off x="7150618" y="1702476"/>
              <a:ext cx="660073" cy="618819"/>
            </a:xfrm>
            <a:prstGeom prst="rect">
              <a:avLst/>
            </a:prstGeom>
            <a:noFill/>
          </p:spPr>
        </p:pic>
      </p:grpSp>
      <p:grpSp>
        <p:nvGrpSpPr>
          <p:cNvPr id="43" name="Группа 42"/>
          <p:cNvGrpSpPr/>
          <p:nvPr/>
        </p:nvGrpSpPr>
        <p:grpSpPr>
          <a:xfrm>
            <a:off x="6444208" y="1844824"/>
            <a:ext cx="2232248" cy="604268"/>
            <a:chOff x="5652120" y="1916832"/>
            <a:chExt cx="2232248" cy="604268"/>
          </a:xfrm>
        </p:grpSpPr>
        <p:sp>
          <p:nvSpPr>
            <p:cNvPr id="24" name="Прямоугольник 23"/>
            <p:cNvSpPr/>
            <p:nvPr/>
          </p:nvSpPr>
          <p:spPr>
            <a:xfrm>
              <a:off x="5652120" y="1988840"/>
              <a:ext cx="2232248" cy="5296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uz-Cyrl-UZ" b="1" dirty="0" smtClean="0">
                  <a:solidFill>
                    <a:srgbClr val="002060"/>
                  </a:solidFill>
                </a:rPr>
                <a:t>Йўқ!!!                 5 та</a:t>
              </a:r>
              <a:endParaRPr lang="ru-RU" b="1" dirty="0">
                <a:solidFill>
                  <a:srgbClr val="002060"/>
                </a:solidFill>
              </a:endParaRPr>
            </a:p>
          </p:txBody>
        </p:sp>
        <p:pic>
          <p:nvPicPr>
            <p:cNvPr id="26" name="Picture 12" descr="http://s20.rimg.info/d0eddd5ffce1e01c69796ce08feb9608.gif"/>
            <p:cNvPicPr>
              <a:picLocks noChangeAspect="1" noChangeArrowheads="1"/>
            </p:cNvPicPr>
            <p:nvPr/>
          </p:nvPicPr>
          <p:blipFill>
            <a:blip r:embed="rId3" cstate="print"/>
            <a:srcRect/>
            <a:stretch>
              <a:fillRect/>
            </a:stretch>
          </p:blipFill>
          <p:spPr bwMode="auto">
            <a:xfrm>
              <a:off x="6516216" y="1916832"/>
              <a:ext cx="595756" cy="604268"/>
            </a:xfrm>
            <a:prstGeom prst="rect">
              <a:avLst/>
            </a:prstGeom>
            <a:noFill/>
          </p:spPr>
        </p:pic>
      </p:grpSp>
      <p:grpSp>
        <p:nvGrpSpPr>
          <p:cNvPr id="27" name="Группа 26"/>
          <p:cNvGrpSpPr/>
          <p:nvPr/>
        </p:nvGrpSpPr>
        <p:grpSpPr>
          <a:xfrm>
            <a:off x="5508104" y="2492896"/>
            <a:ext cx="1368152" cy="648072"/>
            <a:chOff x="6516216" y="1700808"/>
            <a:chExt cx="1296144" cy="620487"/>
          </a:xfrm>
        </p:grpSpPr>
        <p:sp>
          <p:nvSpPr>
            <p:cNvPr id="28" name="Прямоугольник 27"/>
            <p:cNvSpPr/>
            <p:nvPr/>
          </p:nvSpPr>
          <p:spPr>
            <a:xfrm>
              <a:off x="6516216" y="1700808"/>
              <a:ext cx="1296144"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uz-Cyrl-UZ" b="1" dirty="0" smtClean="0">
                  <a:solidFill>
                    <a:srgbClr val="002060"/>
                  </a:solidFill>
                </a:rPr>
                <a:t>Ҳа !!!</a:t>
              </a:r>
              <a:endParaRPr lang="ru-RU" b="1" dirty="0">
                <a:solidFill>
                  <a:srgbClr val="002060"/>
                </a:solidFill>
              </a:endParaRPr>
            </a:p>
          </p:txBody>
        </p:sp>
        <p:pic>
          <p:nvPicPr>
            <p:cNvPr id="29" name="Picture 16" descr="http://otkrytkabest.ru/_ph/229/2/790672427.gif"/>
            <p:cNvPicPr>
              <a:picLocks noChangeAspect="1" noChangeArrowheads="1" noCrop="1"/>
            </p:cNvPicPr>
            <p:nvPr/>
          </p:nvPicPr>
          <p:blipFill>
            <a:blip r:embed="rId2" cstate="print"/>
            <a:srcRect/>
            <a:stretch>
              <a:fillRect/>
            </a:stretch>
          </p:blipFill>
          <p:spPr bwMode="auto">
            <a:xfrm>
              <a:off x="7150618" y="1702476"/>
              <a:ext cx="660073" cy="618819"/>
            </a:xfrm>
            <a:prstGeom prst="rect">
              <a:avLst/>
            </a:prstGeom>
            <a:noFill/>
          </p:spPr>
        </p:pic>
      </p:grpSp>
      <p:grpSp>
        <p:nvGrpSpPr>
          <p:cNvPr id="44" name="Группа 43"/>
          <p:cNvGrpSpPr/>
          <p:nvPr/>
        </p:nvGrpSpPr>
        <p:grpSpPr>
          <a:xfrm>
            <a:off x="6839744" y="3068960"/>
            <a:ext cx="2304256" cy="604268"/>
            <a:chOff x="6660232" y="2996952"/>
            <a:chExt cx="2304256" cy="604268"/>
          </a:xfrm>
        </p:grpSpPr>
        <p:sp>
          <p:nvSpPr>
            <p:cNvPr id="30" name="Прямоугольник 29"/>
            <p:cNvSpPr/>
            <p:nvPr/>
          </p:nvSpPr>
          <p:spPr>
            <a:xfrm>
              <a:off x="6660232" y="3068960"/>
              <a:ext cx="2304256" cy="5296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uz-Cyrl-UZ" b="1" dirty="0" smtClean="0">
                  <a:solidFill>
                    <a:srgbClr val="002060"/>
                  </a:solidFill>
                </a:rPr>
                <a:t>Йўқ!!!             </a:t>
              </a:r>
              <a:r>
                <a:rPr lang="uz-Cyrl-UZ" sz="1400" b="1" dirty="0" smtClean="0">
                  <a:solidFill>
                    <a:srgbClr val="002060"/>
                  </a:solidFill>
                  <a:latin typeface="Times New Roman" pitchFamily="18" charset="0"/>
                  <a:cs typeface="Times New Roman" pitchFamily="18" charset="0"/>
                </a:rPr>
                <a:t>Номини                     </a:t>
              </a:r>
            </a:p>
            <a:p>
              <a:r>
                <a:rPr lang="uz-Cyrl-UZ" sz="1400" b="1" dirty="0" smtClean="0">
                  <a:solidFill>
                    <a:srgbClr val="002060"/>
                  </a:solidFill>
                  <a:latin typeface="Times New Roman" pitchFamily="18" charset="0"/>
                  <a:cs typeface="Times New Roman" pitchFamily="18" charset="0"/>
                </a:rPr>
                <a:t>                           билдиради</a:t>
              </a:r>
              <a:endParaRPr lang="ru-RU" b="1" dirty="0">
                <a:solidFill>
                  <a:srgbClr val="002060"/>
                </a:solidFill>
                <a:latin typeface="Times New Roman" pitchFamily="18" charset="0"/>
                <a:cs typeface="Times New Roman" pitchFamily="18" charset="0"/>
              </a:endParaRPr>
            </a:p>
          </p:txBody>
        </p:sp>
        <p:pic>
          <p:nvPicPr>
            <p:cNvPr id="31" name="Picture 12" descr="http://s20.rimg.info/d0eddd5ffce1e01c69796ce08feb9608.gif"/>
            <p:cNvPicPr>
              <a:picLocks noChangeAspect="1" noChangeArrowheads="1"/>
            </p:cNvPicPr>
            <p:nvPr/>
          </p:nvPicPr>
          <p:blipFill>
            <a:blip r:embed="rId3" cstate="print"/>
            <a:srcRect/>
            <a:stretch>
              <a:fillRect/>
            </a:stretch>
          </p:blipFill>
          <p:spPr bwMode="auto">
            <a:xfrm>
              <a:off x="7411784" y="2996952"/>
              <a:ext cx="595756" cy="604268"/>
            </a:xfrm>
            <a:prstGeom prst="rect">
              <a:avLst/>
            </a:prstGeom>
            <a:noFill/>
          </p:spPr>
        </p:pic>
      </p:grpSp>
      <p:grpSp>
        <p:nvGrpSpPr>
          <p:cNvPr id="45" name="Группа 44"/>
          <p:cNvGrpSpPr/>
          <p:nvPr/>
        </p:nvGrpSpPr>
        <p:grpSpPr>
          <a:xfrm>
            <a:off x="3131840" y="3429000"/>
            <a:ext cx="2232248" cy="604268"/>
            <a:chOff x="3131840" y="3429000"/>
            <a:chExt cx="2232248" cy="604268"/>
          </a:xfrm>
        </p:grpSpPr>
        <p:sp>
          <p:nvSpPr>
            <p:cNvPr id="32" name="Прямоугольник 31"/>
            <p:cNvSpPr/>
            <p:nvPr/>
          </p:nvSpPr>
          <p:spPr>
            <a:xfrm>
              <a:off x="3131840" y="3501008"/>
              <a:ext cx="2232248" cy="5296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uz-Cyrl-UZ" b="1" dirty="0" smtClean="0">
                  <a:solidFill>
                    <a:srgbClr val="002060"/>
                  </a:solidFill>
                </a:rPr>
                <a:t>Йўқ!!!                 6 та</a:t>
              </a:r>
              <a:endParaRPr lang="ru-RU" b="1" dirty="0">
                <a:solidFill>
                  <a:srgbClr val="002060"/>
                </a:solidFill>
              </a:endParaRPr>
            </a:p>
          </p:txBody>
        </p:sp>
        <p:pic>
          <p:nvPicPr>
            <p:cNvPr id="33" name="Picture 12" descr="http://s20.rimg.info/d0eddd5ffce1e01c69796ce08feb9608.gif"/>
            <p:cNvPicPr>
              <a:picLocks noChangeAspect="1" noChangeArrowheads="1"/>
            </p:cNvPicPr>
            <p:nvPr/>
          </p:nvPicPr>
          <p:blipFill>
            <a:blip r:embed="rId3" cstate="print"/>
            <a:srcRect/>
            <a:stretch>
              <a:fillRect/>
            </a:stretch>
          </p:blipFill>
          <p:spPr bwMode="auto">
            <a:xfrm>
              <a:off x="3995936" y="3429000"/>
              <a:ext cx="595756" cy="604268"/>
            </a:xfrm>
            <a:prstGeom prst="rect">
              <a:avLst/>
            </a:prstGeom>
            <a:noFill/>
          </p:spPr>
        </p:pic>
      </p:grpSp>
      <p:grpSp>
        <p:nvGrpSpPr>
          <p:cNvPr id="34" name="Группа 33"/>
          <p:cNvGrpSpPr/>
          <p:nvPr/>
        </p:nvGrpSpPr>
        <p:grpSpPr>
          <a:xfrm>
            <a:off x="3995936" y="4149080"/>
            <a:ext cx="1368152" cy="648072"/>
            <a:chOff x="6516216" y="1700808"/>
            <a:chExt cx="1296144" cy="620487"/>
          </a:xfrm>
        </p:grpSpPr>
        <p:sp>
          <p:nvSpPr>
            <p:cNvPr id="35" name="Прямоугольник 34"/>
            <p:cNvSpPr/>
            <p:nvPr/>
          </p:nvSpPr>
          <p:spPr>
            <a:xfrm>
              <a:off x="6516216" y="1700808"/>
              <a:ext cx="1296144"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uz-Cyrl-UZ" b="1" dirty="0" smtClean="0">
                  <a:solidFill>
                    <a:srgbClr val="002060"/>
                  </a:solidFill>
                </a:rPr>
                <a:t>Ҳа !!!</a:t>
              </a:r>
              <a:endParaRPr lang="ru-RU" b="1" dirty="0">
                <a:solidFill>
                  <a:srgbClr val="002060"/>
                </a:solidFill>
              </a:endParaRPr>
            </a:p>
          </p:txBody>
        </p:sp>
        <p:pic>
          <p:nvPicPr>
            <p:cNvPr id="36" name="Picture 16" descr="http://otkrytkabest.ru/_ph/229/2/790672427.gif"/>
            <p:cNvPicPr>
              <a:picLocks noChangeAspect="1" noChangeArrowheads="1" noCrop="1"/>
            </p:cNvPicPr>
            <p:nvPr/>
          </p:nvPicPr>
          <p:blipFill>
            <a:blip r:embed="rId2" cstate="print"/>
            <a:srcRect/>
            <a:stretch>
              <a:fillRect/>
            </a:stretch>
          </p:blipFill>
          <p:spPr bwMode="auto">
            <a:xfrm>
              <a:off x="7150618" y="1702476"/>
              <a:ext cx="660073" cy="618819"/>
            </a:xfrm>
            <a:prstGeom prst="rect">
              <a:avLst/>
            </a:prstGeom>
            <a:noFill/>
          </p:spPr>
        </p:pic>
      </p:grpSp>
      <p:grpSp>
        <p:nvGrpSpPr>
          <p:cNvPr id="46" name="Группа 45"/>
          <p:cNvGrpSpPr/>
          <p:nvPr/>
        </p:nvGrpSpPr>
        <p:grpSpPr>
          <a:xfrm>
            <a:off x="5724128" y="4653136"/>
            <a:ext cx="2664296" cy="604268"/>
            <a:chOff x="5724128" y="4653136"/>
            <a:chExt cx="2664296" cy="604268"/>
          </a:xfrm>
        </p:grpSpPr>
        <p:sp>
          <p:nvSpPr>
            <p:cNvPr id="38" name="Прямоугольник 37"/>
            <p:cNvSpPr/>
            <p:nvPr/>
          </p:nvSpPr>
          <p:spPr>
            <a:xfrm>
              <a:off x="5724128" y="4725144"/>
              <a:ext cx="2664296" cy="5296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uz-Cyrl-UZ" b="1" dirty="0" smtClean="0">
                  <a:solidFill>
                    <a:srgbClr val="002060"/>
                  </a:solidFill>
                </a:rPr>
                <a:t>Йўқ!!!             </a:t>
              </a:r>
              <a:r>
                <a:rPr lang="uz-Cyrl-UZ" sz="1400" b="1" dirty="0" smtClean="0">
                  <a:solidFill>
                    <a:srgbClr val="002060"/>
                  </a:solidFill>
                  <a:latin typeface="Times New Roman" pitchFamily="18" charset="0"/>
                  <a:cs typeface="Times New Roman" pitchFamily="18" charset="0"/>
                </a:rPr>
                <a:t>Келишик </a:t>
              </a:r>
            </a:p>
            <a:p>
              <a:r>
                <a:rPr lang="uz-Cyrl-UZ" sz="1400" b="1" dirty="0" smtClean="0">
                  <a:solidFill>
                    <a:srgbClr val="002060"/>
                  </a:solidFill>
                  <a:latin typeface="Times New Roman" pitchFamily="18" charset="0"/>
                  <a:cs typeface="Times New Roman" pitchFamily="18" charset="0"/>
                </a:rPr>
                <a:t>                            қўшимчалари </a:t>
              </a:r>
              <a:endParaRPr lang="ru-RU" b="1" dirty="0">
                <a:solidFill>
                  <a:srgbClr val="002060"/>
                </a:solidFill>
                <a:latin typeface="Times New Roman" pitchFamily="18" charset="0"/>
                <a:cs typeface="Times New Roman" pitchFamily="18" charset="0"/>
              </a:endParaRPr>
            </a:p>
          </p:txBody>
        </p:sp>
        <p:pic>
          <p:nvPicPr>
            <p:cNvPr id="39" name="Picture 12" descr="http://s20.rimg.info/d0eddd5ffce1e01c69796ce08feb9608.gif"/>
            <p:cNvPicPr>
              <a:picLocks noChangeAspect="1" noChangeArrowheads="1"/>
            </p:cNvPicPr>
            <p:nvPr/>
          </p:nvPicPr>
          <p:blipFill>
            <a:blip r:embed="rId3" cstate="print"/>
            <a:srcRect/>
            <a:stretch>
              <a:fillRect/>
            </a:stretch>
          </p:blipFill>
          <p:spPr bwMode="auto">
            <a:xfrm>
              <a:off x="6475680" y="4653136"/>
              <a:ext cx="595756" cy="604268"/>
            </a:xfrm>
            <a:prstGeom prst="rect">
              <a:avLst/>
            </a:prstGeom>
            <a:noFill/>
          </p:spPr>
        </p:pic>
      </p:grpSp>
      <p:grpSp>
        <p:nvGrpSpPr>
          <p:cNvPr id="40" name="Группа 39"/>
          <p:cNvGrpSpPr/>
          <p:nvPr/>
        </p:nvGrpSpPr>
        <p:grpSpPr>
          <a:xfrm>
            <a:off x="5868144" y="5517232"/>
            <a:ext cx="1368152" cy="648072"/>
            <a:chOff x="6516216" y="1700808"/>
            <a:chExt cx="1296144" cy="620487"/>
          </a:xfrm>
        </p:grpSpPr>
        <p:sp>
          <p:nvSpPr>
            <p:cNvPr id="41" name="Прямоугольник 40"/>
            <p:cNvSpPr/>
            <p:nvPr/>
          </p:nvSpPr>
          <p:spPr>
            <a:xfrm>
              <a:off x="6516216" y="1700808"/>
              <a:ext cx="1296144"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uz-Cyrl-UZ" b="1" dirty="0" smtClean="0">
                  <a:solidFill>
                    <a:srgbClr val="002060"/>
                  </a:solidFill>
                </a:rPr>
                <a:t>Ҳа !!!</a:t>
              </a:r>
              <a:endParaRPr lang="ru-RU" b="1" dirty="0">
                <a:solidFill>
                  <a:srgbClr val="002060"/>
                </a:solidFill>
              </a:endParaRPr>
            </a:p>
          </p:txBody>
        </p:sp>
        <p:pic>
          <p:nvPicPr>
            <p:cNvPr id="42" name="Picture 16" descr="http://otkrytkabest.ru/_ph/229/2/790672427.gif"/>
            <p:cNvPicPr>
              <a:picLocks noChangeAspect="1" noChangeArrowheads="1" noCrop="1"/>
            </p:cNvPicPr>
            <p:nvPr/>
          </p:nvPicPr>
          <p:blipFill>
            <a:blip r:embed="rId2" cstate="print"/>
            <a:srcRect/>
            <a:stretch>
              <a:fillRect/>
            </a:stretch>
          </p:blipFill>
          <p:spPr bwMode="auto">
            <a:xfrm>
              <a:off x="7150618" y="1702476"/>
              <a:ext cx="660073" cy="618819"/>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anim calcmode="lin" valueType="num">
                                      <p:cBhvr>
                                        <p:cTn id="12" dur="2000" fill="hold"/>
                                        <p:tgtEl>
                                          <p:spTgt spid="19"/>
                                        </p:tgtEl>
                                        <p:attrNameLst>
                                          <p:attrName>ppt_w</p:attrName>
                                        </p:attrNameLst>
                                      </p:cBhvr>
                                      <p:tavLst>
                                        <p:tav tm="0" fmla="#ppt_w*sin(2.5*pi*$)">
                                          <p:val>
                                            <p:fltVal val="0"/>
                                          </p:val>
                                        </p:tav>
                                        <p:tav tm="100000">
                                          <p:val>
                                            <p:fltVal val="1"/>
                                          </p:val>
                                        </p:tav>
                                      </p:tavLst>
                                    </p:anim>
                                    <p:anim calcmode="lin" valueType="num">
                                      <p:cBhvr>
                                        <p:cTn id="13"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3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amond(out)">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checkerboard(across)">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8" presetClass="entr" presetSubtype="32"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amond(out)">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1+#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ntr" presetSubtype="5"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blinds(vertical)">
                                      <p:cBhvr>
                                        <p:cTn id="58" dur="5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6"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fill="hold"/>
                                        <p:tgtEl>
                                          <p:spTgt spid="45"/>
                                        </p:tgtEl>
                                        <p:attrNameLst>
                                          <p:attrName>ppt_x</p:attrName>
                                        </p:attrNameLst>
                                      </p:cBhvr>
                                      <p:tavLst>
                                        <p:tav tm="0">
                                          <p:val>
                                            <p:strVal val="#ppt_x"/>
                                          </p:val>
                                        </p:tav>
                                        <p:tav tm="100000">
                                          <p:val>
                                            <p:strVal val="#ppt_x"/>
                                          </p:val>
                                        </p:tav>
                                      </p:tavLst>
                                    </p:anim>
                                    <p:anim calcmode="lin" valueType="num">
                                      <p:cBhvr additive="base">
                                        <p:cTn id="7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3"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1+#ppt_w/2"/>
                                          </p:val>
                                        </p:tav>
                                        <p:tav tm="100000">
                                          <p:val>
                                            <p:strVal val="#ppt_x"/>
                                          </p:val>
                                        </p:tav>
                                      </p:tavLst>
                                    </p:anim>
                                    <p:anim calcmode="lin" valueType="num">
                                      <p:cBhvr additive="base">
                                        <p:cTn id="7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9"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additive="base">
                                        <p:cTn id="88" dur="500" fill="hold"/>
                                        <p:tgtEl>
                                          <p:spTgt spid="12"/>
                                        </p:tgtEl>
                                        <p:attrNameLst>
                                          <p:attrName>ppt_x</p:attrName>
                                        </p:attrNameLst>
                                      </p:cBhvr>
                                      <p:tavLst>
                                        <p:tav tm="0">
                                          <p:val>
                                            <p:strVal val="0-#ppt_w/2"/>
                                          </p:val>
                                        </p:tav>
                                        <p:tav tm="100000">
                                          <p:val>
                                            <p:strVal val="#ppt_x"/>
                                          </p:val>
                                        </p:tav>
                                      </p:tavLst>
                                    </p:anim>
                                    <p:anim calcmode="lin" valueType="num">
                                      <p:cBhvr additive="base">
                                        <p:cTn id="8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 presetClass="entr" presetSubtype="5" fill="hold" nodeType="click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checkerboard(down)">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3">
                                            <p:txEl>
                                              <p:pRg st="0" end="0"/>
                                            </p:txEl>
                                          </p:spTgt>
                                        </p:tgtEl>
                                        <p:attrNameLst>
                                          <p:attrName>style.visibility</p:attrName>
                                        </p:attrNameLst>
                                      </p:cBhvr>
                                      <p:to>
                                        <p:strVal val="visible"/>
                                      </p:to>
                                    </p:set>
                                    <p:anim calcmode="lin" valueType="num">
                                      <p:cBhvr additive="base">
                                        <p:cTn id="9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down)">
                                      <p:cBhvr>
                                        <p:cTn id="105" dur="580">
                                          <p:stCondLst>
                                            <p:cond delay="0"/>
                                          </p:stCondLst>
                                        </p:cTn>
                                        <p:tgtEl>
                                          <p:spTgt spid="40"/>
                                        </p:tgtEl>
                                      </p:cBhvr>
                                    </p:animEffect>
                                    <p:anim calcmode="lin" valueType="num">
                                      <p:cBhvr>
                                        <p:cTn id="10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11" dur="26">
                                          <p:stCondLst>
                                            <p:cond delay="650"/>
                                          </p:stCondLst>
                                        </p:cTn>
                                        <p:tgtEl>
                                          <p:spTgt spid="40"/>
                                        </p:tgtEl>
                                      </p:cBhvr>
                                      <p:to x="100000" y="60000"/>
                                    </p:animScale>
                                    <p:animScale>
                                      <p:cBhvr>
                                        <p:cTn id="112" dur="166" decel="50000">
                                          <p:stCondLst>
                                            <p:cond delay="676"/>
                                          </p:stCondLst>
                                        </p:cTn>
                                        <p:tgtEl>
                                          <p:spTgt spid="40"/>
                                        </p:tgtEl>
                                      </p:cBhvr>
                                      <p:to x="100000" y="100000"/>
                                    </p:animScale>
                                    <p:animScale>
                                      <p:cBhvr>
                                        <p:cTn id="113" dur="26">
                                          <p:stCondLst>
                                            <p:cond delay="1312"/>
                                          </p:stCondLst>
                                        </p:cTn>
                                        <p:tgtEl>
                                          <p:spTgt spid="40"/>
                                        </p:tgtEl>
                                      </p:cBhvr>
                                      <p:to x="100000" y="80000"/>
                                    </p:animScale>
                                    <p:animScale>
                                      <p:cBhvr>
                                        <p:cTn id="114" dur="166" decel="50000">
                                          <p:stCondLst>
                                            <p:cond delay="1338"/>
                                          </p:stCondLst>
                                        </p:cTn>
                                        <p:tgtEl>
                                          <p:spTgt spid="40"/>
                                        </p:tgtEl>
                                      </p:cBhvr>
                                      <p:to x="100000" y="100000"/>
                                    </p:animScale>
                                    <p:animScale>
                                      <p:cBhvr>
                                        <p:cTn id="115" dur="26">
                                          <p:stCondLst>
                                            <p:cond delay="1642"/>
                                          </p:stCondLst>
                                        </p:cTn>
                                        <p:tgtEl>
                                          <p:spTgt spid="40"/>
                                        </p:tgtEl>
                                      </p:cBhvr>
                                      <p:to x="100000" y="90000"/>
                                    </p:animScale>
                                    <p:animScale>
                                      <p:cBhvr>
                                        <p:cTn id="116" dur="166" decel="50000">
                                          <p:stCondLst>
                                            <p:cond delay="1668"/>
                                          </p:stCondLst>
                                        </p:cTn>
                                        <p:tgtEl>
                                          <p:spTgt spid="40"/>
                                        </p:tgtEl>
                                      </p:cBhvr>
                                      <p:to x="100000" y="100000"/>
                                    </p:animScale>
                                    <p:animScale>
                                      <p:cBhvr>
                                        <p:cTn id="117" dur="26">
                                          <p:stCondLst>
                                            <p:cond delay="1808"/>
                                          </p:stCondLst>
                                        </p:cTn>
                                        <p:tgtEl>
                                          <p:spTgt spid="40"/>
                                        </p:tgtEl>
                                      </p:cBhvr>
                                      <p:to x="100000" y="95000"/>
                                    </p:animScale>
                                    <p:animScale>
                                      <p:cBhvr>
                                        <p:cTn id="118" dur="166" decel="50000">
                                          <p:stCondLst>
                                            <p:cond delay="1834"/>
                                          </p:stCondLst>
                                        </p:cTn>
                                        <p:tgtEl>
                                          <p:spTgt spid="40"/>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12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9" y="-29247"/>
            <a:ext cx="9753600" cy="69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156" y="4735594"/>
            <a:ext cx="270892" cy="29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029" y="4618499"/>
            <a:ext cx="277762" cy="30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4735594"/>
            <a:ext cx="357390" cy="29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1200" y="4735594"/>
            <a:ext cx="313199" cy="31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47864" y="404664"/>
            <a:ext cx="3312368" cy="646331"/>
          </a:xfrm>
          <a:prstGeom prst="rect">
            <a:avLst/>
          </a:prstGeom>
          <a:noFill/>
        </p:spPr>
        <p:txBody>
          <a:bodyPr wrap="square" rtlCol="0">
            <a:spAutoFit/>
          </a:bodyPr>
          <a:lstStyle/>
          <a:p>
            <a:r>
              <a:rPr lang="kk-KZ" sz="3600" dirty="0" smtClean="0">
                <a:solidFill>
                  <a:srgbClr val="FF0000"/>
                </a:solidFill>
                <a:latin typeface="Times New Roman" pitchFamily="18" charset="0"/>
                <a:cs typeface="Times New Roman" pitchFamily="18" charset="0"/>
              </a:rPr>
              <a:t>«Хосил» савати</a:t>
            </a:r>
            <a:endParaRPr lang="ru-RU" sz="3600"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55" y="34911"/>
            <a:ext cx="2043113" cy="20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63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additive="base">
                                        <p:cTn id="13" dur="500" fill="hold"/>
                                        <p:tgtEl>
                                          <p:spTgt spid="1032"/>
                                        </p:tgtEl>
                                        <p:attrNameLst>
                                          <p:attrName>ppt_x</p:attrName>
                                        </p:attrNameLst>
                                      </p:cBhvr>
                                      <p:tavLst>
                                        <p:tav tm="0">
                                          <p:val>
                                            <p:strVal val="0-#ppt_w/2"/>
                                          </p:val>
                                        </p:tav>
                                        <p:tav tm="100000">
                                          <p:val>
                                            <p:strVal val="#ppt_x"/>
                                          </p:val>
                                        </p:tav>
                                      </p:tavLst>
                                    </p:anim>
                                    <p:anim calcmode="lin" valueType="num">
                                      <p:cBhvr additive="base">
                                        <p:cTn id="14"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80">
                                          <p:stCondLst>
                                            <p:cond delay="0"/>
                                          </p:stCondLst>
                                        </p:cTn>
                                        <p:tgtEl>
                                          <p:spTgt spid="1026"/>
                                        </p:tgtEl>
                                      </p:cBhvr>
                                    </p:animEffect>
                                    <p:anim calcmode="lin" valueType="num">
                                      <p:cBhvr>
                                        <p:cTn id="2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5" dur="26">
                                          <p:stCondLst>
                                            <p:cond delay="650"/>
                                          </p:stCondLst>
                                        </p:cTn>
                                        <p:tgtEl>
                                          <p:spTgt spid="1026"/>
                                        </p:tgtEl>
                                      </p:cBhvr>
                                      <p:to x="100000" y="60000"/>
                                    </p:animScale>
                                    <p:animScale>
                                      <p:cBhvr>
                                        <p:cTn id="26" dur="166" decel="50000">
                                          <p:stCondLst>
                                            <p:cond delay="676"/>
                                          </p:stCondLst>
                                        </p:cTn>
                                        <p:tgtEl>
                                          <p:spTgt spid="1026"/>
                                        </p:tgtEl>
                                      </p:cBhvr>
                                      <p:to x="100000" y="100000"/>
                                    </p:animScale>
                                    <p:animScale>
                                      <p:cBhvr>
                                        <p:cTn id="27" dur="26">
                                          <p:stCondLst>
                                            <p:cond delay="1312"/>
                                          </p:stCondLst>
                                        </p:cTn>
                                        <p:tgtEl>
                                          <p:spTgt spid="1026"/>
                                        </p:tgtEl>
                                      </p:cBhvr>
                                      <p:to x="100000" y="80000"/>
                                    </p:animScale>
                                    <p:animScale>
                                      <p:cBhvr>
                                        <p:cTn id="28" dur="166" decel="50000">
                                          <p:stCondLst>
                                            <p:cond delay="1338"/>
                                          </p:stCondLst>
                                        </p:cTn>
                                        <p:tgtEl>
                                          <p:spTgt spid="1026"/>
                                        </p:tgtEl>
                                      </p:cBhvr>
                                      <p:to x="100000" y="100000"/>
                                    </p:animScale>
                                    <p:animScale>
                                      <p:cBhvr>
                                        <p:cTn id="29" dur="26">
                                          <p:stCondLst>
                                            <p:cond delay="1642"/>
                                          </p:stCondLst>
                                        </p:cTn>
                                        <p:tgtEl>
                                          <p:spTgt spid="1026"/>
                                        </p:tgtEl>
                                      </p:cBhvr>
                                      <p:to x="100000" y="90000"/>
                                    </p:animScale>
                                    <p:animScale>
                                      <p:cBhvr>
                                        <p:cTn id="30" dur="166" decel="50000">
                                          <p:stCondLst>
                                            <p:cond delay="1668"/>
                                          </p:stCondLst>
                                        </p:cTn>
                                        <p:tgtEl>
                                          <p:spTgt spid="1026"/>
                                        </p:tgtEl>
                                      </p:cBhvr>
                                      <p:to x="100000" y="100000"/>
                                    </p:animScale>
                                    <p:animScale>
                                      <p:cBhvr>
                                        <p:cTn id="31" dur="26">
                                          <p:stCondLst>
                                            <p:cond delay="1808"/>
                                          </p:stCondLst>
                                        </p:cTn>
                                        <p:tgtEl>
                                          <p:spTgt spid="1026"/>
                                        </p:tgtEl>
                                      </p:cBhvr>
                                      <p:to x="100000" y="95000"/>
                                    </p:animScale>
                                    <p:animScale>
                                      <p:cBhvr>
                                        <p:cTn id="32" dur="166" decel="50000">
                                          <p:stCondLst>
                                            <p:cond delay="1834"/>
                                          </p:stCondLst>
                                        </p:cTn>
                                        <p:tgtEl>
                                          <p:spTgt spid="10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wipe(down)">
                                      <p:cBhvr>
                                        <p:cTn id="37" dur="580">
                                          <p:stCondLst>
                                            <p:cond delay="0"/>
                                          </p:stCondLst>
                                        </p:cTn>
                                        <p:tgtEl>
                                          <p:spTgt spid="1034"/>
                                        </p:tgtEl>
                                      </p:cBhvr>
                                    </p:animEffect>
                                    <p:anim calcmode="lin" valueType="num">
                                      <p:cBhvr>
                                        <p:cTn id="38"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43" dur="26">
                                          <p:stCondLst>
                                            <p:cond delay="650"/>
                                          </p:stCondLst>
                                        </p:cTn>
                                        <p:tgtEl>
                                          <p:spTgt spid="1034"/>
                                        </p:tgtEl>
                                      </p:cBhvr>
                                      <p:to x="100000" y="60000"/>
                                    </p:animScale>
                                    <p:animScale>
                                      <p:cBhvr>
                                        <p:cTn id="44" dur="166" decel="50000">
                                          <p:stCondLst>
                                            <p:cond delay="676"/>
                                          </p:stCondLst>
                                        </p:cTn>
                                        <p:tgtEl>
                                          <p:spTgt spid="1034"/>
                                        </p:tgtEl>
                                      </p:cBhvr>
                                      <p:to x="100000" y="100000"/>
                                    </p:animScale>
                                    <p:animScale>
                                      <p:cBhvr>
                                        <p:cTn id="45" dur="26">
                                          <p:stCondLst>
                                            <p:cond delay="1312"/>
                                          </p:stCondLst>
                                        </p:cTn>
                                        <p:tgtEl>
                                          <p:spTgt spid="1034"/>
                                        </p:tgtEl>
                                      </p:cBhvr>
                                      <p:to x="100000" y="80000"/>
                                    </p:animScale>
                                    <p:animScale>
                                      <p:cBhvr>
                                        <p:cTn id="46" dur="166" decel="50000">
                                          <p:stCondLst>
                                            <p:cond delay="1338"/>
                                          </p:stCondLst>
                                        </p:cTn>
                                        <p:tgtEl>
                                          <p:spTgt spid="1034"/>
                                        </p:tgtEl>
                                      </p:cBhvr>
                                      <p:to x="100000" y="100000"/>
                                    </p:animScale>
                                    <p:animScale>
                                      <p:cBhvr>
                                        <p:cTn id="47" dur="26">
                                          <p:stCondLst>
                                            <p:cond delay="1642"/>
                                          </p:stCondLst>
                                        </p:cTn>
                                        <p:tgtEl>
                                          <p:spTgt spid="1034"/>
                                        </p:tgtEl>
                                      </p:cBhvr>
                                      <p:to x="100000" y="90000"/>
                                    </p:animScale>
                                    <p:animScale>
                                      <p:cBhvr>
                                        <p:cTn id="48" dur="166" decel="50000">
                                          <p:stCondLst>
                                            <p:cond delay="1668"/>
                                          </p:stCondLst>
                                        </p:cTn>
                                        <p:tgtEl>
                                          <p:spTgt spid="1034"/>
                                        </p:tgtEl>
                                      </p:cBhvr>
                                      <p:to x="100000" y="100000"/>
                                    </p:animScale>
                                    <p:animScale>
                                      <p:cBhvr>
                                        <p:cTn id="49" dur="26">
                                          <p:stCondLst>
                                            <p:cond delay="1808"/>
                                          </p:stCondLst>
                                        </p:cTn>
                                        <p:tgtEl>
                                          <p:spTgt spid="1034"/>
                                        </p:tgtEl>
                                      </p:cBhvr>
                                      <p:to x="100000" y="95000"/>
                                    </p:animScale>
                                    <p:animScale>
                                      <p:cBhvr>
                                        <p:cTn id="50" dur="166" decel="50000">
                                          <p:stCondLst>
                                            <p:cond delay="1834"/>
                                          </p:stCondLst>
                                        </p:cTn>
                                        <p:tgtEl>
                                          <p:spTgt spid="10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1"/>
          <a:tileRect/>
        </a:gradFill>
        <a:effectLst/>
      </p:bgPr>
    </p:bg>
    <p:spTree>
      <p:nvGrpSpPr>
        <p:cNvPr id="1" name=""/>
        <p:cNvGrpSpPr/>
        <p:nvPr/>
      </p:nvGrpSpPr>
      <p:grpSpPr>
        <a:xfrm>
          <a:off x="0" y="0"/>
          <a:ext cx="0" cy="0"/>
          <a:chOff x="0" y="0"/>
          <a:chExt cx="0" cy="0"/>
        </a:xfrm>
      </p:grpSpPr>
      <p:sp>
        <p:nvSpPr>
          <p:cNvPr id="5" name="Круглая лента лицом вверх 4"/>
          <p:cNvSpPr/>
          <p:nvPr/>
        </p:nvSpPr>
        <p:spPr>
          <a:xfrm>
            <a:off x="1043608" y="692696"/>
            <a:ext cx="7056784" cy="1008112"/>
          </a:xfrm>
          <a:prstGeom prst="ellipseRibbon2">
            <a:avLst>
              <a:gd name="adj1" fmla="val 45502"/>
              <a:gd name="adj2" fmla="val 68602"/>
              <a:gd name="adj3" fmla="val 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uz-Cyrl-UZ" sz="2400" b="1" dirty="0" smtClean="0">
                <a:solidFill>
                  <a:srgbClr val="002060"/>
                </a:solidFill>
                <a:latin typeface="Times New Roman" pitchFamily="18" charset="0"/>
                <a:cs typeface="Times New Roman" pitchFamily="18" charset="0"/>
              </a:rPr>
              <a:t>Мустақил сўз туркумлари</a:t>
            </a:r>
            <a:endParaRPr lang="ru-RU" sz="2400" b="1" dirty="0">
              <a:solidFill>
                <a:srgbClr val="002060"/>
              </a:solidFill>
              <a:latin typeface="Times New Roman" pitchFamily="18" charset="0"/>
              <a:cs typeface="Times New Roman" pitchFamily="18" charset="0"/>
            </a:endParaRPr>
          </a:p>
        </p:txBody>
      </p:sp>
      <p:sp>
        <p:nvSpPr>
          <p:cNvPr id="6" name="Лента лицом вниз 5"/>
          <p:cNvSpPr/>
          <p:nvPr/>
        </p:nvSpPr>
        <p:spPr>
          <a:xfrm>
            <a:off x="323528" y="2276872"/>
            <a:ext cx="1296144" cy="504056"/>
          </a:xfrm>
          <a:prstGeom prst="ribbon">
            <a:avLst>
              <a:gd name="adj1" fmla="val 33333"/>
              <a:gd name="adj2" fmla="val 75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uz-Cyrl-UZ" b="1" dirty="0" smtClean="0">
                <a:solidFill>
                  <a:srgbClr val="002060"/>
                </a:solidFill>
                <a:latin typeface="Times New Roman" pitchFamily="18" charset="0"/>
                <a:cs typeface="Times New Roman" pitchFamily="18" charset="0"/>
              </a:rPr>
              <a:t>От</a:t>
            </a:r>
            <a:r>
              <a:rPr lang="uz-Cyrl-UZ" dirty="0" smtClean="0"/>
              <a:t> </a:t>
            </a:r>
            <a:endParaRPr lang="ru-RU" dirty="0"/>
          </a:p>
        </p:txBody>
      </p:sp>
      <p:sp>
        <p:nvSpPr>
          <p:cNvPr id="7" name="Лента лицом вниз 6"/>
          <p:cNvSpPr/>
          <p:nvPr/>
        </p:nvSpPr>
        <p:spPr>
          <a:xfrm>
            <a:off x="1691680" y="2780928"/>
            <a:ext cx="1296144" cy="504056"/>
          </a:xfrm>
          <a:prstGeom prst="ribbon">
            <a:avLst>
              <a:gd name="adj1" fmla="val 33333"/>
              <a:gd name="adj2" fmla="val 75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z-Cyrl-UZ" b="1" dirty="0" smtClean="0">
                <a:solidFill>
                  <a:srgbClr val="002060"/>
                </a:solidFill>
                <a:latin typeface="Times New Roman" pitchFamily="18" charset="0"/>
                <a:cs typeface="Times New Roman" pitchFamily="18" charset="0"/>
              </a:rPr>
              <a:t>Сифат</a:t>
            </a:r>
            <a:r>
              <a:rPr lang="uz-Cyrl-UZ" dirty="0" smtClean="0"/>
              <a:t> </a:t>
            </a:r>
            <a:endParaRPr lang="ru-RU" dirty="0"/>
          </a:p>
        </p:txBody>
      </p:sp>
      <p:sp>
        <p:nvSpPr>
          <p:cNvPr id="8" name="Лента лицом вниз 7"/>
          <p:cNvSpPr/>
          <p:nvPr/>
        </p:nvSpPr>
        <p:spPr>
          <a:xfrm>
            <a:off x="3275856" y="3068960"/>
            <a:ext cx="1296144" cy="504056"/>
          </a:xfrm>
          <a:prstGeom prst="ribbon">
            <a:avLst>
              <a:gd name="adj1" fmla="val 33333"/>
              <a:gd name="adj2" fmla="val 7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z-Cyrl-UZ" b="1" dirty="0" smtClean="0">
                <a:solidFill>
                  <a:srgbClr val="002060"/>
                </a:solidFill>
                <a:latin typeface="Times New Roman" pitchFamily="18" charset="0"/>
                <a:cs typeface="Times New Roman" pitchFamily="18" charset="0"/>
              </a:rPr>
              <a:t>Сон</a:t>
            </a:r>
            <a:r>
              <a:rPr lang="uz-Cyrl-UZ" dirty="0" smtClean="0"/>
              <a:t> </a:t>
            </a:r>
            <a:endParaRPr lang="ru-RU" dirty="0"/>
          </a:p>
        </p:txBody>
      </p:sp>
      <p:sp>
        <p:nvSpPr>
          <p:cNvPr id="9" name="Лента лицом вниз 8"/>
          <p:cNvSpPr/>
          <p:nvPr/>
        </p:nvSpPr>
        <p:spPr>
          <a:xfrm>
            <a:off x="4860032" y="3068960"/>
            <a:ext cx="1296144" cy="504056"/>
          </a:xfrm>
          <a:prstGeom prst="ribbon">
            <a:avLst>
              <a:gd name="adj1" fmla="val 33333"/>
              <a:gd name="adj2" fmla="val 7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z-Cyrl-UZ" b="1" dirty="0" smtClean="0">
                <a:solidFill>
                  <a:srgbClr val="002060"/>
                </a:solidFill>
                <a:latin typeface="Times New Roman" pitchFamily="18" charset="0"/>
                <a:cs typeface="Times New Roman" pitchFamily="18" charset="0"/>
              </a:rPr>
              <a:t>Олмош </a:t>
            </a:r>
            <a:r>
              <a:rPr lang="uz-Cyrl-UZ" dirty="0" smtClean="0"/>
              <a:t> </a:t>
            </a:r>
            <a:endParaRPr lang="ru-RU" dirty="0"/>
          </a:p>
        </p:txBody>
      </p:sp>
      <p:sp>
        <p:nvSpPr>
          <p:cNvPr id="10" name="Лента лицом вниз 9"/>
          <p:cNvSpPr/>
          <p:nvPr/>
        </p:nvSpPr>
        <p:spPr>
          <a:xfrm>
            <a:off x="6228184" y="2751212"/>
            <a:ext cx="1296144" cy="504056"/>
          </a:xfrm>
          <a:prstGeom prst="ribbon">
            <a:avLst>
              <a:gd name="adj1" fmla="val 33333"/>
              <a:gd name="adj2" fmla="val 75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z-Cyrl-UZ" b="1" dirty="0" smtClean="0">
                <a:solidFill>
                  <a:srgbClr val="002060"/>
                </a:solidFill>
                <a:latin typeface="Times New Roman" pitchFamily="18" charset="0"/>
                <a:cs typeface="Times New Roman" pitchFamily="18" charset="0"/>
              </a:rPr>
              <a:t>Феъл </a:t>
            </a:r>
            <a:r>
              <a:rPr lang="uz-Cyrl-UZ" dirty="0" smtClean="0"/>
              <a:t> </a:t>
            </a:r>
            <a:endParaRPr lang="ru-RU" dirty="0"/>
          </a:p>
        </p:txBody>
      </p:sp>
      <p:sp>
        <p:nvSpPr>
          <p:cNvPr id="11" name="Лента лицом вниз 10"/>
          <p:cNvSpPr/>
          <p:nvPr/>
        </p:nvSpPr>
        <p:spPr>
          <a:xfrm>
            <a:off x="7308304" y="2132856"/>
            <a:ext cx="1440160" cy="504056"/>
          </a:xfrm>
          <a:prstGeom prst="ribbon">
            <a:avLst>
              <a:gd name="adj1" fmla="val 33333"/>
              <a:gd name="adj2" fmla="val 75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uz-Cyrl-UZ" b="1" dirty="0" smtClean="0">
                <a:solidFill>
                  <a:srgbClr val="002060"/>
                </a:solidFill>
                <a:latin typeface="Times New Roman" pitchFamily="18" charset="0"/>
                <a:cs typeface="Times New Roman" pitchFamily="18" charset="0"/>
              </a:rPr>
              <a:t>Равиш </a:t>
            </a:r>
            <a:r>
              <a:rPr lang="uz-Cyrl-UZ" dirty="0" smtClean="0"/>
              <a:t> </a:t>
            </a:r>
            <a:endParaRPr lang="ru-RU" dirty="0"/>
          </a:p>
        </p:txBody>
      </p:sp>
      <p:pic>
        <p:nvPicPr>
          <p:cNvPr id="12" name="Picture 10" descr="http://www.xingzuo123.com/uploads/allimg/150814/1_150814173031_1.gif"/>
          <p:cNvPicPr>
            <a:picLocks noChangeAspect="1" noChangeArrowheads="1" noCrop="1"/>
          </p:cNvPicPr>
          <p:nvPr/>
        </p:nvPicPr>
        <p:blipFill>
          <a:blip r:embed="rId2" cstate="print"/>
          <a:srcRect/>
          <a:stretch>
            <a:fillRect/>
          </a:stretch>
        </p:blipFill>
        <p:spPr bwMode="auto">
          <a:xfrm>
            <a:off x="179512" y="6061531"/>
            <a:ext cx="3168352" cy="652452"/>
          </a:xfrm>
          <a:prstGeom prst="rect">
            <a:avLst/>
          </a:prstGeom>
          <a:noFill/>
        </p:spPr>
      </p:pic>
      <p:pic>
        <p:nvPicPr>
          <p:cNvPr id="13" name="Picture 10" descr="http://www.xingzuo123.com/uploads/allimg/150814/1_150814173031_1.gif"/>
          <p:cNvPicPr>
            <a:picLocks noChangeAspect="1" noChangeArrowheads="1" noCrop="1"/>
          </p:cNvPicPr>
          <p:nvPr/>
        </p:nvPicPr>
        <p:blipFill>
          <a:blip r:embed="rId2" cstate="print"/>
          <a:srcRect/>
          <a:stretch>
            <a:fillRect/>
          </a:stretch>
        </p:blipFill>
        <p:spPr bwMode="auto">
          <a:xfrm>
            <a:off x="5652120" y="6069815"/>
            <a:ext cx="3168352" cy="652452"/>
          </a:xfrm>
          <a:prstGeom prst="rect">
            <a:avLst/>
          </a:prstGeom>
          <a:noFill/>
        </p:spPr>
      </p:pic>
      <p:pic>
        <p:nvPicPr>
          <p:cNvPr id="14" name="Picture 8" descr="http://img-fotki.yandex.ru/get/9816/114607770.b/0_80346_fdad899e_L.gif"/>
          <p:cNvPicPr>
            <a:picLocks noChangeAspect="1" noChangeArrowheads="1" noCrop="1"/>
          </p:cNvPicPr>
          <p:nvPr/>
        </p:nvPicPr>
        <p:blipFill>
          <a:blip r:embed="rId3" cstate="print"/>
          <a:srcRect/>
          <a:stretch>
            <a:fillRect/>
          </a:stretch>
        </p:blipFill>
        <p:spPr bwMode="auto">
          <a:xfrm>
            <a:off x="2987824" y="5301208"/>
            <a:ext cx="3123456" cy="1936302"/>
          </a:xfrm>
          <a:prstGeom prst="rect">
            <a:avLst/>
          </a:prstGeom>
          <a:noFill/>
        </p:spPr>
      </p:pic>
      <p:sp>
        <p:nvSpPr>
          <p:cNvPr id="16" name="8-конечная звезда 15"/>
          <p:cNvSpPr/>
          <p:nvPr/>
        </p:nvSpPr>
        <p:spPr>
          <a:xfrm>
            <a:off x="683568" y="4941168"/>
            <a:ext cx="2952328" cy="504056"/>
          </a:xfrm>
          <a:prstGeom prst="star8">
            <a:avLst>
              <a:gd name="adj" fmla="val 39103"/>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000" b="1" dirty="0" err="1" smtClean="0">
                <a:solidFill>
                  <a:srgbClr val="002060"/>
                </a:solidFill>
              </a:rPr>
              <a:t>Ато</a:t>
            </a:r>
            <a:r>
              <a:rPr lang="uz-Cyrl-UZ" sz="2000" b="1" dirty="0" smtClean="0">
                <a:solidFill>
                  <a:srgbClr val="002060"/>
                </a:solidFill>
              </a:rPr>
              <a:t>қли отлар</a:t>
            </a:r>
            <a:endParaRPr lang="ru-RU" sz="2000" b="1" dirty="0">
              <a:solidFill>
                <a:srgbClr val="002060"/>
              </a:solidFill>
            </a:endParaRPr>
          </a:p>
        </p:txBody>
      </p:sp>
      <p:sp>
        <p:nvSpPr>
          <p:cNvPr id="17" name="8-конечная звезда 16"/>
          <p:cNvSpPr/>
          <p:nvPr/>
        </p:nvSpPr>
        <p:spPr>
          <a:xfrm>
            <a:off x="5122540" y="4932660"/>
            <a:ext cx="2952328" cy="504056"/>
          </a:xfrm>
          <a:prstGeom prst="star8">
            <a:avLst>
              <a:gd name="adj" fmla="val 39103"/>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uz-Cyrl-UZ" sz="2000" b="1" dirty="0" smtClean="0">
                <a:solidFill>
                  <a:srgbClr val="002060"/>
                </a:solidFill>
              </a:rPr>
              <a:t>Турдош отлар</a:t>
            </a:r>
            <a:endParaRPr lang="ru-RU" sz="2000" b="1" dirty="0">
              <a:solidFill>
                <a:srgbClr val="002060"/>
              </a:solidFill>
            </a:endParaRPr>
          </a:p>
        </p:txBody>
      </p:sp>
      <p:cxnSp>
        <p:nvCxnSpPr>
          <p:cNvPr id="19" name="Прямая соединительная линия 18"/>
          <p:cNvCxnSpPr/>
          <p:nvPr/>
        </p:nvCxnSpPr>
        <p:spPr>
          <a:xfrm flipH="1">
            <a:off x="1763688" y="1628800"/>
            <a:ext cx="1368152" cy="648072"/>
          </a:xfrm>
          <a:prstGeom prst="line">
            <a:avLst/>
          </a:prstGeom>
        </p:spPr>
        <p:style>
          <a:lnRef idx="2">
            <a:schemeClr val="accent4"/>
          </a:lnRef>
          <a:fillRef idx="0">
            <a:schemeClr val="accent4"/>
          </a:fillRef>
          <a:effectRef idx="1">
            <a:schemeClr val="accent4"/>
          </a:effectRef>
          <a:fontRef idx="minor">
            <a:schemeClr val="tx1"/>
          </a:fontRef>
        </p:style>
      </p:cxnSp>
      <p:cxnSp>
        <p:nvCxnSpPr>
          <p:cNvPr id="20" name="Прямая соединительная линия 19"/>
          <p:cNvCxnSpPr/>
          <p:nvPr/>
        </p:nvCxnSpPr>
        <p:spPr>
          <a:xfrm flipH="1">
            <a:off x="2483768" y="1772816"/>
            <a:ext cx="792088" cy="936104"/>
          </a:xfrm>
          <a:prstGeom prst="line">
            <a:avLst/>
          </a:prstGeom>
        </p:spPr>
        <p:style>
          <a:lnRef idx="2">
            <a:schemeClr val="accent4"/>
          </a:lnRef>
          <a:fillRef idx="0">
            <a:schemeClr val="accent4"/>
          </a:fillRef>
          <a:effectRef idx="1">
            <a:schemeClr val="accent4"/>
          </a:effectRef>
          <a:fontRef idx="minor">
            <a:schemeClr val="tx1"/>
          </a:fontRef>
        </p:style>
      </p:cxnSp>
      <p:cxnSp>
        <p:nvCxnSpPr>
          <p:cNvPr id="23" name="Прямая соединительная линия 22"/>
          <p:cNvCxnSpPr/>
          <p:nvPr/>
        </p:nvCxnSpPr>
        <p:spPr>
          <a:xfrm flipH="1">
            <a:off x="3995936" y="1412776"/>
            <a:ext cx="144016" cy="1728192"/>
          </a:xfrm>
          <a:prstGeom prst="line">
            <a:avLst/>
          </a:prstGeom>
        </p:spPr>
        <p:style>
          <a:lnRef idx="2">
            <a:schemeClr val="accent4"/>
          </a:lnRef>
          <a:fillRef idx="0">
            <a:schemeClr val="accent4"/>
          </a:fillRef>
          <a:effectRef idx="1">
            <a:schemeClr val="accent4"/>
          </a:effectRef>
          <a:fontRef idx="minor">
            <a:schemeClr val="tx1"/>
          </a:fontRef>
        </p:style>
      </p:cxnSp>
      <p:cxnSp>
        <p:nvCxnSpPr>
          <p:cNvPr id="25" name="Прямая соединительная линия 24"/>
          <p:cNvCxnSpPr/>
          <p:nvPr/>
        </p:nvCxnSpPr>
        <p:spPr>
          <a:xfrm>
            <a:off x="5292080" y="1412776"/>
            <a:ext cx="216024" cy="1728192"/>
          </a:xfrm>
          <a:prstGeom prst="line">
            <a:avLst/>
          </a:prstGeom>
        </p:spPr>
        <p:style>
          <a:lnRef idx="2">
            <a:schemeClr val="accent4"/>
          </a:lnRef>
          <a:fillRef idx="0">
            <a:schemeClr val="accent4"/>
          </a:fillRef>
          <a:effectRef idx="1">
            <a:schemeClr val="accent4"/>
          </a:effectRef>
          <a:fontRef idx="minor">
            <a:schemeClr val="tx1"/>
          </a:fontRef>
        </p:style>
      </p:cxnSp>
      <p:cxnSp>
        <p:nvCxnSpPr>
          <p:cNvPr id="28" name="Прямая соединительная линия 27"/>
          <p:cNvCxnSpPr/>
          <p:nvPr/>
        </p:nvCxnSpPr>
        <p:spPr>
          <a:xfrm>
            <a:off x="5868144" y="1700808"/>
            <a:ext cx="936104" cy="1152128"/>
          </a:xfrm>
          <a:prstGeom prst="line">
            <a:avLst/>
          </a:prstGeom>
        </p:spPr>
        <p:style>
          <a:lnRef idx="2">
            <a:schemeClr val="accent4"/>
          </a:lnRef>
          <a:fillRef idx="0">
            <a:schemeClr val="accent4"/>
          </a:fillRef>
          <a:effectRef idx="1">
            <a:schemeClr val="accent4"/>
          </a:effectRef>
          <a:fontRef idx="minor">
            <a:schemeClr val="tx1"/>
          </a:fontRef>
        </p:style>
      </p:cxnSp>
      <p:cxnSp>
        <p:nvCxnSpPr>
          <p:cNvPr id="30" name="Прямая соединительная линия 29"/>
          <p:cNvCxnSpPr/>
          <p:nvPr/>
        </p:nvCxnSpPr>
        <p:spPr>
          <a:xfrm>
            <a:off x="6156176" y="1628800"/>
            <a:ext cx="1152128" cy="504056"/>
          </a:xfrm>
          <a:prstGeom prst="line">
            <a:avLst/>
          </a:prstGeom>
        </p:spPr>
        <p:style>
          <a:lnRef idx="2">
            <a:schemeClr val="accent4"/>
          </a:lnRef>
          <a:fillRef idx="0">
            <a:schemeClr val="accent4"/>
          </a:fillRef>
          <a:effectRef idx="1">
            <a:schemeClr val="accent4"/>
          </a:effectRef>
          <a:fontRef idx="minor">
            <a:schemeClr val="tx1"/>
          </a:fontRef>
        </p:style>
      </p:cxnSp>
      <p:cxnSp>
        <p:nvCxnSpPr>
          <p:cNvPr id="32" name="Прямая соединительная линия 31"/>
          <p:cNvCxnSpPr/>
          <p:nvPr/>
        </p:nvCxnSpPr>
        <p:spPr>
          <a:xfrm>
            <a:off x="827584" y="2996952"/>
            <a:ext cx="1296144" cy="1872208"/>
          </a:xfrm>
          <a:prstGeom prst="line">
            <a:avLst/>
          </a:prstGeom>
        </p:spPr>
        <p:style>
          <a:lnRef idx="2">
            <a:schemeClr val="accent4"/>
          </a:lnRef>
          <a:fillRef idx="0">
            <a:schemeClr val="accent4"/>
          </a:fillRef>
          <a:effectRef idx="1">
            <a:schemeClr val="accent4"/>
          </a:effectRef>
          <a:fontRef idx="minor">
            <a:schemeClr val="tx1"/>
          </a:fontRef>
        </p:style>
      </p:cxnSp>
      <p:grpSp>
        <p:nvGrpSpPr>
          <p:cNvPr id="44" name="Группа 43"/>
          <p:cNvGrpSpPr/>
          <p:nvPr/>
        </p:nvGrpSpPr>
        <p:grpSpPr>
          <a:xfrm>
            <a:off x="1187624" y="2924944"/>
            <a:ext cx="5112568" cy="1893416"/>
            <a:chOff x="1187624" y="2924944"/>
            <a:chExt cx="5112568" cy="1893416"/>
          </a:xfrm>
        </p:grpSpPr>
        <p:cxnSp>
          <p:nvCxnSpPr>
            <p:cNvPr id="34" name="Прямая соединительная линия 33"/>
            <p:cNvCxnSpPr/>
            <p:nvPr/>
          </p:nvCxnSpPr>
          <p:spPr>
            <a:xfrm>
              <a:off x="1619672" y="3573016"/>
              <a:ext cx="4680520" cy="1245344"/>
            </a:xfrm>
            <a:prstGeom prst="line">
              <a:avLst/>
            </a:prstGeom>
          </p:spPr>
          <p:style>
            <a:lnRef idx="2">
              <a:schemeClr val="accent4"/>
            </a:lnRef>
            <a:fillRef idx="0">
              <a:schemeClr val="accent4"/>
            </a:fillRef>
            <a:effectRef idx="1">
              <a:schemeClr val="accent4"/>
            </a:effectRef>
            <a:fontRef idx="minor">
              <a:schemeClr val="tx1"/>
            </a:fontRef>
          </p:style>
        </p:cxnSp>
        <p:cxnSp>
          <p:nvCxnSpPr>
            <p:cNvPr id="41" name="Прямая соединительная линия 40"/>
            <p:cNvCxnSpPr/>
            <p:nvPr/>
          </p:nvCxnSpPr>
          <p:spPr>
            <a:xfrm>
              <a:off x="1187624" y="2924944"/>
              <a:ext cx="432048" cy="648072"/>
            </a:xfrm>
            <a:prstGeom prst="line">
              <a:avLst/>
            </a:prstGeom>
          </p:spPr>
          <p:style>
            <a:lnRef idx="2">
              <a:schemeClr val="accent4"/>
            </a:lnRef>
            <a:fillRef idx="0">
              <a:schemeClr val="accent4"/>
            </a:fillRef>
            <a:effectRef idx="1">
              <a:schemeClr val="accent4"/>
            </a:effectRef>
            <a:fontRef idx="minor">
              <a:schemeClr val="tx1"/>
            </a:fontRef>
          </p:style>
        </p:cxn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par>
                                <p:cTn id="13" presetID="21"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4)">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4)">
                                      <p:cBhvr>
                                        <p:cTn id="20" dur="2000"/>
                                        <p:tgtEl>
                                          <p:spTgt spid="7"/>
                                        </p:tgtEl>
                                      </p:cBhvr>
                                    </p:animEffect>
                                  </p:childTnLst>
                                </p:cTn>
                              </p:par>
                              <p:par>
                                <p:cTn id="21" presetID="21"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heel(4)">
                                      <p:cBhvr>
                                        <p:cTn id="23" dur="2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4)">
                                      <p:cBhvr>
                                        <p:cTn id="28" dur="2000"/>
                                        <p:tgtEl>
                                          <p:spTgt spid="23"/>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4)">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heel(4)">
                                      <p:cBhvr>
                                        <p:cTn id="36" dur="2000"/>
                                        <p:tgtEl>
                                          <p:spTgt spid="25"/>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4)">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4)">
                                      <p:cBhvr>
                                        <p:cTn id="44" dur="2000"/>
                                        <p:tgtEl>
                                          <p:spTgt spid="10"/>
                                        </p:tgtEl>
                                      </p:cBhvr>
                                    </p:animEffect>
                                  </p:childTnLst>
                                </p:cTn>
                              </p:par>
                              <p:par>
                                <p:cTn id="45" presetID="21"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heel(4)">
                                      <p:cBhvr>
                                        <p:cTn id="47" dur="2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heel(4)">
                                      <p:cBhvr>
                                        <p:cTn id="52" dur="2000"/>
                                        <p:tgtEl>
                                          <p:spTgt spid="11"/>
                                        </p:tgtEl>
                                      </p:cBhvr>
                                    </p:animEffect>
                                  </p:childTnLst>
                                </p:cTn>
                              </p:par>
                              <p:par>
                                <p:cTn id="53" presetID="21"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heel(4)">
                                      <p:cBhvr>
                                        <p:cTn id="55" dur="20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 to="" calcmode="lin" valueType="num">
                                      <p:cBhvr>
                                        <p:cTn id="60" dur="1" fill="hold"/>
                                        <p:tgtEl>
                                          <p:spTgt spid="32"/>
                                        </p:tgtEl>
                                        <p:attrNameLst>
                                          <p:attrName/>
                                        </p:attrNameLst>
                                      </p:cBhvr>
                                    </p:anim>
                                  </p:childTnLst>
                                </p:cTn>
                              </p:par>
                              <p:par>
                                <p:cTn id="61" presetID="24"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 to="" calcmode="lin" valueType="num">
                                      <p:cBhvr>
                                        <p:cTn id="63" dur="1" fill="hold"/>
                                        <p:tgtEl>
                                          <p:spTgt spid="44"/>
                                        </p:tgtEl>
                                        <p:attrNameLst>
                                          <p:attrName/>
                                        </p:attrNameLst>
                                      </p:cBhvr>
                                    </p:anim>
                                  </p:childTnLst>
                                </p:cTn>
                              </p:par>
                              <p:par>
                                <p:cTn id="64" presetID="24"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to="" calcmode="lin" valueType="num">
                                      <p:cBhvr>
                                        <p:cTn id="66" dur="1" fill="hold"/>
                                        <p:tgtEl>
                                          <p:spTgt spid="17"/>
                                        </p:tgtEl>
                                        <p:attrNameLst>
                                          <p:attrName/>
                                        </p:attrNameLst>
                                      </p:cBhvr>
                                    </p:anim>
                                  </p:childTnLst>
                                </p:cTn>
                              </p:par>
                              <p:par>
                                <p:cTn id="67" presetID="24"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to="" calcmode="lin" valueType="num">
                                      <p:cBhvr>
                                        <p:cTn id="69"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7" name="Группа 6"/>
          <p:cNvGrpSpPr/>
          <p:nvPr/>
        </p:nvGrpSpPr>
        <p:grpSpPr>
          <a:xfrm>
            <a:off x="-347694" y="-141623"/>
            <a:ext cx="9480262" cy="7228522"/>
            <a:chOff x="-425482" y="-601693"/>
            <a:chExt cx="9480262" cy="7228522"/>
          </a:xfrm>
        </p:grpSpPr>
        <p:pic>
          <p:nvPicPr>
            <p:cNvPr id="4" name="Picture 8" descr="http://img-fotki.yandex.ru/get/9816/114607770.b/0_80346_fdad899e_L.gif"/>
            <p:cNvPicPr>
              <a:picLocks noChangeAspect="1" noChangeArrowheads="1" noCrop="1"/>
            </p:cNvPicPr>
            <p:nvPr/>
          </p:nvPicPr>
          <p:blipFill>
            <a:blip r:embed="rId3" cstate="print"/>
            <a:srcRect/>
            <a:stretch>
              <a:fillRect/>
            </a:stretch>
          </p:blipFill>
          <p:spPr bwMode="auto">
            <a:xfrm rot="8904485">
              <a:off x="-425482" y="-601693"/>
              <a:ext cx="3337759" cy="2323422"/>
            </a:xfrm>
            <a:prstGeom prst="rect">
              <a:avLst/>
            </a:prstGeom>
            <a:noFill/>
          </p:spPr>
        </p:pic>
        <p:sp>
          <p:nvSpPr>
            <p:cNvPr id="5" name="TextBox 4"/>
            <p:cNvSpPr txBox="1"/>
            <p:nvPr/>
          </p:nvSpPr>
          <p:spPr>
            <a:xfrm>
              <a:off x="245740" y="1816802"/>
              <a:ext cx="8424936" cy="212365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uz-Cyrl-UZ" sz="4400" b="1" i="1" dirty="0" smtClean="0">
                  <a:solidFill>
                    <a:srgbClr val="002060"/>
                  </a:solidFill>
                </a:rPr>
                <a:t> </a:t>
              </a:r>
              <a:r>
                <a:rPr lang="uz-Cyrl-UZ" sz="4400" b="1" i="1" dirty="0" smtClean="0">
                  <a:solidFill>
                    <a:srgbClr val="FF0000"/>
                  </a:solidFill>
                  <a:latin typeface="Times New Roman" pitchFamily="18" charset="0"/>
                  <a:cs typeface="Times New Roman" pitchFamily="18" charset="0"/>
                </a:rPr>
                <a:t>Йигирма тўртинчи ноябрь</a:t>
              </a:r>
            </a:p>
            <a:p>
              <a:pPr algn="ctr"/>
              <a:r>
                <a:rPr lang="uz-Cyrl-UZ" sz="4400" b="1" i="1" dirty="0" smtClean="0">
                  <a:solidFill>
                    <a:srgbClr val="FFFF00"/>
                  </a:solidFill>
                  <a:latin typeface="Times New Roman" pitchFamily="18" charset="0"/>
                  <a:cs typeface="Times New Roman" pitchFamily="18" charset="0"/>
                </a:rPr>
                <a:t> АТОҚЛИ ВА </a:t>
              </a:r>
            </a:p>
            <a:p>
              <a:pPr algn="ctr"/>
              <a:r>
                <a:rPr lang="uz-Cyrl-UZ" sz="4400" b="1" i="1" dirty="0" smtClean="0">
                  <a:solidFill>
                    <a:srgbClr val="FFFF00"/>
                  </a:solidFill>
                  <a:latin typeface="Times New Roman" pitchFamily="18" charset="0"/>
                  <a:cs typeface="Times New Roman" pitchFamily="18" charset="0"/>
                </a:rPr>
                <a:t>ТУРДОШ ОТЛАР</a:t>
              </a:r>
              <a:endParaRPr lang="ru-RU" sz="4400" b="1" i="1" dirty="0">
                <a:solidFill>
                  <a:srgbClr val="FFFF00"/>
                </a:solidFill>
                <a:latin typeface="Times New Roman" pitchFamily="18" charset="0"/>
                <a:cs typeface="Times New Roman" pitchFamily="18" charset="0"/>
              </a:endParaRPr>
            </a:p>
          </p:txBody>
        </p:sp>
        <p:pic>
          <p:nvPicPr>
            <p:cNvPr id="6" name="Picture 8" descr="http://img-fotki.yandex.ru/get/9816/114607770.b/0_80346_fdad899e_L.gif"/>
            <p:cNvPicPr>
              <a:picLocks noChangeAspect="1" noChangeArrowheads="1" noCrop="1"/>
            </p:cNvPicPr>
            <p:nvPr/>
          </p:nvPicPr>
          <p:blipFill>
            <a:blip r:embed="rId3" cstate="print"/>
            <a:srcRect/>
            <a:stretch>
              <a:fillRect/>
            </a:stretch>
          </p:blipFill>
          <p:spPr bwMode="auto">
            <a:xfrm rot="19769466">
              <a:off x="5717021" y="4303407"/>
              <a:ext cx="3337759" cy="2323422"/>
            </a:xfrm>
            <a:prstGeom prst="rect">
              <a:avLst/>
            </a:prstGeom>
            <a:noFill/>
          </p:spPr>
        </p:pic>
      </p:grpSp>
      <p:pic>
        <p:nvPicPr>
          <p:cNvPr id="1026" name="Picture 2" descr="http://i54.beon.ru/30/86/378630/17/15081817/0.gif"/>
          <p:cNvPicPr>
            <a:picLocks noChangeAspect="1" noChangeArrowheads="1" noCrop="1"/>
          </p:cNvPicPr>
          <p:nvPr/>
        </p:nvPicPr>
        <p:blipFill>
          <a:blip r:embed="rId4" cstate="print"/>
          <a:srcRect/>
          <a:stretch>
            <a:fillRect/>
          </a:stretch>
        </p:blipFill>
        <p:spPr bwMode="auto">
          <a:xfrm>
            <a:off x="0" y="5554587"/>
            <a:ext cx="1321186" cy="1303413"/>
          </a:xfrm>
          <a:prstGeom prst="rect">
            <a:avLst/>
          </a:prstGeom>
          <a:noFill/>
        </p:spPr>
      </p:pic>
      <p:pic>
        <p:nvPicPr>
          <p:cNvPr id="9" name="Picture 2" descr="http://i54.beon.ru/30/86/378630/17/15081817/0.gif"/>
          <p:cNvPicPr>
            <a:picLocks noChangeAspect="1" noChangeArrowheads="1" noCrop="1"/>
          </p:cNvPicPr>
          <p:nvPr/>
        </p:nvPicPr>
        <p:blipFill>
          <a:blip r:embed="rId4" cstate="print"/>
          <a:srcRect/>
          <a:stretch>
            <a:fillRect/>
          </a:stretch>
        </p:blipFill>
        <p:spPr bwMode="auto">
          <a:xfrm>
            <a:off x="7822814" y="0"/>
            <a:ext cx="1321186" cy="1303413"/>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991944"/>
          </a:xfrm>
        </p:spPr>
        <p:txBody>
          <a:bodyPr>
            <a:normAutofit/>
          </a:bodyPr>
          <a:lstStyle/>
          <a:p>
            <a:pPr marL="0" indent="0">
              <a:buNone/>
            </a:pPr>
            <a:r>
              <a:rPr lang="uz-Cyrl-UZ" dirty="0" smtClean="0"/>
              <a:t>Бунинг </a:t>
            </a:r>
            <a:r>
              <a:rPr lang="uz-Cyrl-UZ" dirty="0"/>
              <a:t>учун бизга “ Афандининг халтаси ” керак бўлади.</a:t>
            </a:r>
            <a:endParaRPr lang="ru-RU" dirty="0"/>
          </a:p>
          <a:p>
            <a:endParaRPr lang="uz-Cyrl-UZ" dirty="0" smtClean="0"/>
          </a:p>
          <a:p>
            <a:endParaRPr lang="uz-Cyrl-UZ" dirty="0"/>
          </a:p>
          <a:p>
            <a:endParaRPr lang="uz-Cyrl-UZ" dirty="0" smtClean="0"/>
          </a:p>
          <a:p>
            <a:endParaRPr lang="uz-Cyrl-UZ" dirty="0" smtClean="0"/>
          </a:p>
          <a:p>
            <a:endParaRPr lang="uz-Cyrl-UZ" dirty="0"/>
          </a:p>
          <a:p>
            <a:endParaRPr lang="uz-Cyrl-UZ" dirty="0" smtClean="0"/>
          </a:p>
          <a:p>
            <a:r>
              <a:rPr lang="uz-Cyrl-UZ" dirty="0" smtClean="0"/>
              <a:t>Чунки </a:t>
            </a:r>
            <a:r>
              <a:rPr lang="uz-Cyrl-UZ" dirty="0"/>
              <a:t>афандининг халтасида сизларга аталган совғалар бор.Унинг учун сизлар дарс давомидаги топшириқларга тўлиқ қониқарли даражада жавоб беришинглар керак.</a:t>
            </a:r>
            <a:endParaRPr lang="ru-RU" dirty="0"/>
          </a:p>
          <a:p>
            <a:r>
              <a:rPr lang="uz-Cyrl-UZ" dirty="0"/>
              <a:t>Ана энди экрандаги сўзларга назар соламиз.</a:t>
            </a:r>
            <a:endParaRPr lang="ru-RU" dirty="0"/>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980728"/>
            <a:ext cx="3744416" cy="285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66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l="-100000" t="-100000"/>
        </a:gradFill>
        <a:effectLst/>
      </p:bgPr>
    </p:bg>
    <p:spTree>
      <p:nvGrpSpPr>
        <p:cNvPr id="1" name=""/>
        <p:cNvGrpSpPr/>
        <p:nvPr/>
      </p:nvGrpSpPr>
      <p:grpSpPr>
        <a:xfrm>
          <a:off x="0" y="0"/>
          <a:ext cx="0" cy="0"/>
          <a:chOff x="0" y="0"/>
          <a:chExt cx="0" cy="0"/>
        </a:xfrm>
      </p:grpSpPr>
      <p:pic>
        <p:nvPicPr>
          <p:cNvPr id="21506" name="Picture 2" descr="http://valentina-panina.ru/usr/fckeditor/6ae0d8a74f9f.gif"/>
          <p:cNvPicPr>
            <a:picLocks noChangeAspect="1" noChangeArrowheads="1" noCrop="1"/>
          </p:cNvPicPr>
          <p:nvPr/>
        </p:nvPicPr>
        <p:blipFill>
          <a:blip r:embed="rId2" cstate="print"/>
          <a:srcRect/>
          <a:stretch>
            <a:fillRect/>
          </a:stretch>
        </p:blipFill>
        <p:spPr bwMode="auto">
          <a:xfrm>
            <a:off x="179512" y="5877296"/>
            <a:ext cx="2781527" cy="980704"/>
          </a:xfrm>
          <a:prstGeom prst="rect">
            <a:avLst/>
          </a:prstGeom>
          <a:noFill/>
        </p:spPr>
      </p:pic>
      <p:pic>
        <p:nvPicPr>
          <p:cNvPr id="23" name="Picture 2" descr="http://valentina-panina.ru/usr/fckeditor/6ae0d8a74f9f.gif"/>
          <p:cNvPicPr>
            <a:picLocks noChangeAspect="1" noChangeArrowheads="1" noCrop="1"/>
          </p:cNvPicPr>
          <p:nvPr/>
        </p:nvPicPr>
        <p:blipFill>
          <a:blip r:embed="rId2" cstate="print"/>
          <a:srcRect/>
          <a:stretch>
            <a:fillRect/>
          </a:stretch>
        </p:blipFill>
        <p:spPr bwMode="auto">
          <a:xfrm>
            <a:off x="6362473" y="5877296"/>
            <a:ext cx="2781527" cy="980704"/>
          </a:xfrm>
          <a:prstGeom prst="rect">
            <a:avLst/>
          </a:prstGeom>
          <a:noFill/>
        </p:spPr>
      </p:pic>
      <p:pic>
        <p:nvPicPr>
          <p:cNvPr id="30" name="Picture 8" descr="http://img-fotki.yandex.ru/get/9816/114607770.b/0_80346_fdad899e_L.gif"/>
          <p:cNvPicPr>
            <a:picLocks noChangeAspect="1" noChangeArrowheads="1" noCrop="1"/>
          </p:cNvPicPr>
          <p:nvPr/>
        </p:nvPicPr>
        <p:blipFill>
          <a:blip r:embed="rId3" cstate="print"/>
          <a:srcRect/>
          <a:stretch>
            <a:fillRect/>
          </a:stretch>
        </p:blipFill>
        <p:spPr bwMode="auto">
          <a:xfrm>
            <a:off x="3563888" y="5324499"/>
            <a:ext cx="2143206" cy="1533501"/>
          </a:xfrm>
          <a:prstGeom prst="rect">
            <a:avLst/>
          </a:prstGeom>
          <a:noFill/>
        </p:spPr>
      </p:pic>
      <p:sp>
        <p:nvSpPr>
          <p:cNvPr id="68" name="TextBox 67"/>
          <p:cNvSpPr txBox="1"/>
          <p:nvPr/>
        </p:nvSpPr>
        <p:spPr>
          <a:xfrm>
            <a:off x="531035" y="548680"/>
            <a:ext cx="8208912" cy="4401205"/>
          </a:xfrm>
          <a:prstGeom prst="rect">
            <a:avLst/>
          </a:prstGeom>
          <a:noFill/>
        </p:spPr>
        <p:txBody>
          <a:bodyPr wrap="square" rtlCol="0">
            <a:spAutoFit/>
          </a:bodyPr>
          <a:lstStyle/>
          <a:p>
            <a:r>
              <a:rPr lang="uz-Cyrl-UZ" sz="2800" b="1" dirty="0" smtClean="0">
                <a:solidFill>
                  <a:srgbClr val="002060"/>
                </a:solidFill>
                <a:latin typeface="Times New Roman" pitchFamily="18" charset="0"/>
                <a:cs typeface="Times New Roman" pitchFamily="18" charset="0"/>
              </a:rPr>
              <a:t>    </a:t>
            </a:r>
            <a:r>
              <a:rPr lang="uz-Cyrl-UZ" sz="4000" b="1" dirty="0" smtClean="0">
                <a:solidFill>
                  <a:srgbClr val="002060"/>
                </a:solidFill>
                <a:latin typeface="Times New Roman" pitchFamily="18" charset="0"/>
                <a:cs typeface="Times New Roman" pitchFamily="18" charset="0"/>
              </a:rPr>
              <a:t>Астана, Қозоғистон, мушук, кучук, газета, журнал, </a:t>
            </a:r>
          </a:p>
          <a:p>
            <a:r>
              <a:rPr lang="uz-Cyrl-UZ" sz="4000" b="1" dirty="0" smtClean="0">
                <a:solidFill>
                  <a:srgbClr val="002060"/>
                </a:solidFill>
                <a:latin typeface="Times New Roman" pitchFamily="18" charset="0"/>
                <a:cs typeface="Times New Roman" pitchFamily="18" charset="0"/>
              </a:rPr>
              <a:t> Олапар,“Жануб  жарчилари” газетаси,қишлоқ,</a:t>
            </a:r>
          </a:p>
          <a:p>
            <a:r>
              <a:rPr lang="uz-Cyrl-UZ" sz="4000" b="1" dirty="0" smtClean="0">
                <a:solidFill>
                  <a:srgbClr val="002060"/>
                </a:solidFill>
                <a:latin typeface="Times New Roman" pitchFamily="18" charset="0"/>
                <a:cs typeface="Times New Roman" pitchFamily="18" charset="0"/>
              </a:rPr>
              <a:t>  Мустақиллик байрами, Тўнғич </a:t>
            </a:r>
          </a:p>
          <a:p>
            <a:r>
              <a:rPr lang="uz-Cyrl-UZ" sz="4000" b="1" dirty="0" smtClean="0">
                <a:solidFill>
                  <a:srgbClr val="002060"/>
                </a:solidFill>
                <a:latin typeface="Times New Roman" pitchFamily="18" charset="0"/>
                <a:cs typeface="Times New Roman" pitchFamily="18" charset="0"/>
              </a:rPr>
              <a:t>Президент куни,  Қозоқ хонлиги, бобо, яхшилик, дустлик</a:t>
            </a:r>
            <a:endParaRPr lang="ru-RU" sz="4000" b="1" dirty="0">
              <a:solidFill>
                <a:srgbClr val="002060"/>
              </a:solidFill>
              <a:latin typeface="Times New Roman" pitchFamily="18" charset="0"/>
              <a:cs typeface="Times New Roman" pitchFamily="18" charset="0"/>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heel(4)">
                                      <p:cBhvr>
                                        <p:cTn id="7"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063952"/>
          </a:xfrm>
        </p:spPr>
        <p:txBody>
          <a:bodyPr>
            <a:normAutofit/>
          </a:bodyPr>
          <a:lstStyle/>
          <a:p>
            <a:r>
              <a:rPr lang="uz-Cyrl-UZ" sz="3200" b="1" i="1" u="sng" dirty="0">
                <a:solidFill>
                  <a:srgbClr val="7030A0"/>
                </a:solidFill>
                <a:latin typeface="Times New Roman" pitchFamily="18" charset="0"/>
                <a:cs typeface="Times New Roman" pitchFamily="18" charset="0"/>
              </a:rPr>
              <a:t>Қозоқ хонлигининг неча йиллигини нишонладик?</a:t>
            </a:r>
            <a:endParaRPr lang="ru-RU" sz="3200" b="1" dirty="0">
              <a:solidFill>
                <a:srgbClr val="7030A0"/>
              </a:solidFill>
              <a:latin typeface="Times New Roman" pitchFamily="18" charset="0"/>
              <a:cs typeface="Times New Roman" pitchFamily="18" charset="0"/>
            </a:endParaRPr>
          </a:p>
          <a:p>
            <a:pPr lvl="0"/>
            <a:r>
              <a:rPr lang="uz-Cyrl-UZ" sz="3200" b="1" i="1" u="sng" dirty="0" smtClean="0">
                <a:solidFill>
                  <a:srgbClr val="7030A0"/>
                </a:solidFill>
                <a:latin typeface="Times New Roman" pitchFamily="18" charset="0"/>
                <a:cs typeface="Times New Roman" pitchFamily="18" charset="0"/>
              </a:rPr>
              <a:t>Қозоғистон </a:t>
            </a:r>
            <a:r>
              <a:rPr lang="uz-Cyrl-UZ" sz="3200" b="1" i="1" u="sng" dirty="0">
                <a:solidFill>
                  <a:srgbClr val="7030A0"/>
                </a:solidFill>
                <a:latin typeface="Times New Roman" pitchFamily="18" charset="0"/>
                <a:cs typeface="Times New Roman" pitchFamily="18" charset="0"/>
              </a:rPr>
              <a:t>мустақилликка қачон эришди?</a:t>
            </a:r>
            <a:endParaRPr lang="ru-RU" sz="3200" b="1" dirty="0">
              <a:solidFill>
                <a:srgbClr val="7030A0"/>
              </a:solidFill>
              <a:latin typeface="Times New Roman" pitchFamily="18" charset="0"/>
              <a:cs typeface="Times New Roman" pitchFamily="18" charset="0"/>
            </a:endParaRPr>
          </a:p>
          <a:p>
            <a:pPr lvl="0"/>
            <a:r>
              <a:rPr lang="uz-Cyrl-UZ" sz="3200" b="1" i="1" u="sng" dirty="0">
                <a:solidFill>
                  <a:srgbClr val="7030A0"/>
                </a:solidFill>
                <a:latin typeface="Times New Roman" pitchFamily="18" charset="0"/>
                <a:cs typeface="Times New Roman" pitchFamily="18" charset="0"/>
              </a:rPr>
              <a:t>Мустақилликнинг неча йиллиги нишонланади?</a:t>
            </a:r>
            <a:endParaRPr lang="ru-RU" sz="3200" b="1" dirty="0">
              <a:solidFill>
                <a:srgbClr val="7030A0"/>
              </a:solidFill>
              <a:latin typeface="Times New Roman" pitchFamily="18" charset="0"/>
              <a:cs typeface="Times New Roman" pitchFamily="18" charset="0"/>
            </a:endParaRPr>
          </a:p>
          <a:p>
            <a:pPr lvl="0"/>
            <a:r>
              <a:rPr lang="uz-Cyrl-UZ" sz="3200" b="1" i="1" u="sng" dirty="0" smtClean="0">
                <a:solidFill>
                  <a:srgbClr val="7030A0"/>
                </a:solidFill>
                <a:latin typeface="Times New Roman" pitchFamily="18" charset="0"/>
                <a:cs typeface="Times New Roman" pitchFamily="18" charset="0"/>
              </a:rPr>
              <a:t>Тўнғич </a:t>
            </a:r>
            <a:r>
              <a:rPr lang="uz-Cyrl-UZ" sz="3200" b="1" i="1" u="sng" dirty="0">
                <a:solidFill>
                  <a:srgbClr val="7030A0"/>
                </a:solidFill>
                <a:latin typeface="Times New Roman" pitchFamily="18" charset="0"/>
                <a:cs typeface="Times New Roman" pitchFamily="18" charset="0"/>
              </a:rPr>
              <a:t>президент куни қачон нишонланади</a:t>
            </a:r>
            <a:r>
              <a:rPr lang="uz-Cyrl-UZ" sz="3200" b="1" i="1" u="sng" dirty="0" smtClean="0">
                <a:solidFill>
                  <a:srgbClr val="7030A0"/>
                </a:solidFill>
                <a:latin typeface="Times New Roman" pitchFamily="18" charset="0"/>
                <a:cs typeface="Times New Roman" pitchFamily="18" charset="0"/>
              </a:rPr>
              <a:t>?</a:t>
            </a:r>
          </a:p>
          <a:p>
            <a:r>
              <a:rPr lang="uz-Cyrl-UZ" sz="3200" b="1" dirty="0">
                <a:solidFill>
                  <a:srgbClr val="7030A0"/>
                </a:solidFill>
                <a:latin typeface="Times New Roman" pitchFamily="18" charset="0"/>
                <a:cs typeface="Times New Roman" pitchFamily="18" charset="0"/>
              </a:rPr>
              <a:t>Энди экрандаги </a:t>
            </a:r>
            <a:r>
              <a:rPr lang="uz-Cyrl-UZ" sz="3200" b="1" dirty="0">
                <a:solidFill>
                  <a:srgbClr val="C00000"/>
                </a:solidFill>
                <a:latin typeface="Times New Roman" pitchFamily="18" charset="0"/>
                <a:cs typeface="Times New Roman" pitchFamily="18" charset="0"/>
                <a:hlinkClick r:id="rId2" action="ppaction://hlinkfile"/>
              </a:rPr>
              <a:t>видеолавҳани</a:t>
            </a:r>
            <a:r>
              <a:rPr lang="uz-Cyrl-UZ" sz="3200" b="1" dirty="0">
                <a:solidFill>
                  <a:srgbClr val="7030A0"/>
                </a:solidFill>
                <a:latin typeface="Times New Roman" pitchFamily="18" charset="0"/>
                <a:cs typeface="Times New Roman" pitchFamily="18" charset="0"/>
              </a:rPr>
              <a:t> томоша </a:t>
            </a:r>
            <a:r>
              <a:rPr lang="uz-Cyrl-UZ" sz="3200" b="1" dirty="0" smtClean="0">
                <a:solidFill>
                  <a:srgbClr val="7030A0"/>
                </a:solidFill>
                <a:latin typeface="Times New Roman" pitchFamily="18" charset="0"/>
                <a:cs typeface="Times New Roman" pitchFamily="18" charset="0"/>
              </a:rPr>
              <a:t>қиламиз.</a:t>
            </a:r>
            <a:endParaRPr lang="ru-RU" sz="3200" b="1" dirty="0">
              <a:solidFill>
                <a:srgbClr val="7030A0"/>
              </a:solidFill>
              <a:latin typeface="Times New Roman" pitchFamily="18" charset="0"/>
              <a:cs typeface="Times New Roman" pitchFamily="18" charset="0"/>
            </a:endParaRPr>
          </a:p>
          <a:p>
            <a:pPr lvl="0"/>
            <a:endParaRPr lang="ru-RU" dirty="0"/>
          </a:p>
          <a:p>
            <a:endParaRPr lang="ru-RU" dirty="0"/>
          </a:p>
        </p:txBody>
      </p:sp>
    </p:spTree>
    <p:extLst>
      <p:ext uri="{BB962C8B-B14F-4D97-AF65-F5344CB8AC3E}">
        <p14:creationId xmlns:p14="http://schemas.microsoft.com/office/powerpoint/2010/main" val="3535989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uz-Cyrl-UZ" sz="2800" b="1" dirty="0">
                <a:solidFill>
                  <a:srgbClr val="7030A0"/>
                </a:solidFill>
                <a:latin typeface="Times New Roman" pitchFamily="18" charset="0"/>
                <a:cs typeface="Times New Roman" pitchFamily="18" charset="0"/>
              </a:rPr>
              <a:t>Лавҳада нималарни </a:t>
            </a:r>
            <a:r>
              <a:rPr lang="uz-Cyrl-UZ" sz="2800" b="1" dirty="0" smtClean="0">
                <a:solidFill>
                  <a:srgbClr val="7030A0"/>
                </a:solidFill>
                <a:latin typeface="Times New Roman" pitchFamily="18" charset="0"/>
                <a:cs typeface="Times New Roman" pitchFamily="18" charset="0"/>
              </a:rPr>
              <a:t>кўрдингиз </a:t>
            </a:r>
            <a:r>
              <a:rPr lang="uz-Cyrl-UZ" sz="2800" b="1" dirty="0">
                <a:solidFill>
                  <a:srgbClr val="7030A0"/>
                </a:solidFill>
                <a:latin typeface="Times New Roman" pitchFamily="18" charset="0"/>
                <a:cs typeface="Times New Roman" pitchFamily="18" charset="0"/>
              </a:rPr>
              <a:t>шу ҳақида “Хашар” матнини ёзамиз.</a:t>
            </a:r>
          </a:p>
          <a:p>
            <a:r>
              <a:rPr lang="uz-Cyrl-UZ" dirty="0" smtClean="0">
                <a:latin typeface="Times New Roman" pitchFamily="18" charset="0"/>
                <a:cs typeface="Times New Roman" pitchFamily="18" charset="0"/>
              </a:rPr>
              <a:t>Дарсликдан 209- </a:t>
            </a:r>
            <a:r>
              <a:rPr lang="uz-Cyrl-UZ" dirty="0">
                <a:latin typeface="Times New Roman" pitchFamily="18" charset="0"/>
                <a:cs typeface="Times New Roman" pitchFamily="18" charset="0"/>
              </a:rPr>
              <a:t>машқни ёзиш </a:t>
            </a:r>
            <a:endParaRPr lang="uz-Cyrl-UZ" dirty="0" smtClean="0">
              <a:latin typeface="Times New Roman" pitchFamily="18" charset="0"/>
              <a:cs typeface="Times New Roman" pitchFamily="18" charset="0"/>
            </a:endParaRPr>
          </a:p>
          <a:p>
            <a:endParaRPr lang="uz-Cyrl-UZ" dirty="0">
              <a:latin typeface="Times New Roman" pitchFamily="18" charset="0"/>
              <a:cs typeface="Times New Roman" pitchFamily="18" charset="0"/>
            </a:endParaRPr>
          </a:p>
          <a:p>
            <a:r>
              <a:rPr lang="uz-Cyrl-UZ" dirty="0" smtClean="0">
                <a:latin typeface="Times New Roman" pitchFamily="18" charset="0"/>
                <a:cs typeface="Times New Roman" pitchFamily="18" charset="0"/>
              </a:rPr>
              <a:t>Тез айта оласизми?</a:t>
            </a:r>
          </a:p>
          <a:p>
            <a:r>
              <a:rPr lang="uz-Cyrl-UZ" dirty="0" smtClean="0">
                <a:latin typeface="Times New Roman" pitchFamily="18" charset="0"/>
                <a:cs typeface="Times New Roman" pitchFamily="18" charset="0"/>
              </a:rPr>
              <a:t>Соз айта оласизми?</a:t>
            </a:r>
          </a:p>
          <a:p>
            <a:r>
              <a:rPr lang="uz-Cyrl-UZ" dirty="0" smtClean="0">
                <a:latin typeface="Times New Roman" pitchFamily="18" charset="0"/>
                <a:cs typeface="Times New Roman" pitchFamily="18" charset="0"/>
              </a:rPr>
              <a:t>Тез фурсатда болалар,</a:t>
            </a:r>
          </a:p>
          <a:p>
            <a:r>
              <a:rPr lang="uz-Cyrl-UZ" dirty="0" smtClean="0">
                <a:latin typeface="Times New Roman" pitchFamily="18" charset="0"/>
                <a:cs typeface="Times New Roman" pitchFamily="18" charset="0"/>
              </a:rPr>
              <a:t>Ёзиб бера оласизми?</a:t>
            </a:r>
            <a:endParaRPr lang="ru-RU" dirty="0">
              <a:latin typeface="Times New Roman" pitchFamily="18" charset="0"/>
              <a:cs typeface="Times New Roman" pitchFamily="18" charset="0"/>
            </a:endParaRPr>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523504"/>
            <a:ext cx="2243137"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335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800" y="0"/>
            <a:ext cx="367240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uz-Cyrl-UZ" sz="2800" b="1" dirty="0" smtClean="0">
                <a:solidFill>
                  <a:srgbClr val="002060"/>
                </a:solidFill>
                <a:latin typeface="Times New Roman" pitchFamily="18" charset="0"/>
                <a:cs typeface="Times New Roman" pitchFamily="18" charset="0"/>
              </a:rPr>
              <a:t>Кластер</a:t>
            </a:r>
            <a:endParaRPr lang="ru-RU" sz="2800" b="1" dirty="0">
              <a:solidFill>
                <a:srgbClr val="002060"/>
              </a:solidFill>
              <a:latin typeface="Times New Roman" pitchFamily="18" charset="0"/>
              <a:cs typeface="Times New Roman" pitchFamily="18" charset="0"/>
            </a:endParaRPr>
          </a:p>
        </p:txBody>
      </p:sp>
      <p:sp>
        <p:nvSpPr>
          <p:cNvPr id="13" name="Овал 12"/>
          <p:cNvSpPr/>
          <p:nvPr/>
        </p:nvSpPr>
        <p:spPr>
          <a:xfrm>
            <a:off x="2483768" y="3234432"/>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9" name="Трапеция 18"/>
          <p:cNvSpPr/>
          <p:nvPr/>
        </p:nvSpPr>
        <p:spPr>
          <a:xfrm flipV="1">
            <a:off x="3017912" y="2513980"/>
            <a:ext cx="144016" cy="792088"/>
          </a:xfrm>
          <a:prstGeom prst="trapezoi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0" name="Пятно 1 19"/>
          <p:cNvSpPr/>
          <p:nvPr/>
        </p:nvSpPr>
        <p:spPr>
          <a:xfrm rot="19676158">
            <a:off x="3390759" y="1470840"/>
            <a:ext cx="2822731" cy="2057858"/>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dirty="0" smtClean="0">
                <a:latin typeface="Times New Roman" pitchFamily="18" charset="0"/>
                <a:cs typeface="Times New Roman" pitchFamily="18" charset="0"/>
              </a:rPr>
              <a:t>Атоқли от </a:t>
            </a:r>
            <a:endParaRPr lang="ru-RU" sz="2400" dirty="0">
              <a:latin typeface="Times New Roman" pitchFamily="18" charset="0"/>
              <a:cs typeface="Times New Roman" pitchFamily="18" charset="0"/>
            </a:endParaRPr>
          </a:p>
        </p:txBody>
      </p:sp>
      <p:sp>
        <p:nvSpPr>
          <p:cNvPr id="21" name="Овал 20"/>
          <p:cNvSpPr/>
          <p:nvPr/>
        </p:nvSpPr>
        <p:spPr>
          <a:xfrm>
            <a:off x="2915816" y="3234432"/>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2" name="Овал 21"/>
          <p:cNvSpPr/>
          <p:nvPr/>
        </p:nvSpPr>
        <p:spPr>
          <a:xfrm>
            <a:off x="3419872" y="3378448"/>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3" name="Овал 22"/>
          <p:cNvSpPr/>
          <p:nvPr/>
        </p:nvSpPr>
        <p:spPr>
          <a:xfrm>
            <a:off x="3059832" y="3738488"/>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4" name="Овал 23"/>
          <p:cNvSpPr/>
          <p:nvPr/>
        </p:nvSpPr>
        <p:spPr>
          <a:xfrm>
            <a:off x="2627784" y="3810496"/>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5" name="Овал 24"/>
          <p:cNvSpPr/>
          <p:nvPr/>
        </p:nvSpPr>
        <p:spPr>
          <a:xfrm>
            <a:off x="2195736" y="3738488"/>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6" name="Овал 25"/>
          <p:cNvSpPr/>
          <p:nvPr/>
        </p:nvSpPr>
        <p:spPr>
          <a:xfrm>
            <a:off x="2339752" y="4314552"/>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7" name="Овал 26"/>
          <p:cNvSpPr/>
          <p:nvPr/>
        </p:nvSpPr>
        <p:spPr>
          <a:xfrm>
            <a:off x="2915816" y="4314552"/>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8" name="Овал 27"/>
          <p:cNvSpPr/>
          <p:nvPr/>
        </p:nvSpPr>
        <p:spPr>
          <a:xfrm>
            <a:off x="3347864" y="4242544"/>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29" name="Овал 28"/>
          <p:cNvSpPr/>
          <p:nvPr/>
        </p:nvSpPr>
        <p:spPr>
          <a:xfrm>
            <a:off x="3131840" y="4818608"/>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0" name="Овал 29"/>
          <p:cNvSpPr/>
          <p:nvPr/>
        </p:nvSpPr>
        <p:spPr>
          <a:xfrm>
            <a:off x="2627784" y="4818608"/>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1" name="Овал 30"/>
          <p:cNvSpPr/>
          <p:nvPr/>
        </p:nvSpPr>
        <p:spPr>
          <a:xfrm>
            <a:off x="2915816" y="5322664"/>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2" name="Овал 31"/>
          <p:cNvSpPr/>
          <p:nvPr/>
        </p:nvSpPr>
        <p:spPr>
          <a:xfrm>
            <a:off x="3635896" y="3810496"/>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33" name="Овал 32"/>
          <p:cNvSpPr/>
          <p:nvPr/>
        </p:nvSpPr>
        <p:spPr>
          <a:xfrm>
            <a:off x="3347864" y="5322664"/>
            <a:ext cx="576064" cy="57606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pic>
        <p:nvPicPr>
          <p:cNvPr id="22530" name="Picture 2" descr="http://i94.beon.ru/40/12/421240/1/12566701/2793_b1.gif"/>
          <p:cNvPicPr>
            <a:picLocks noChangeAspect="1" noChangeArrowheads="1" noCrop="1"/>
          </p:cNvPicPr>
          <p:nvPr/>
        </p:nvPicPr>
        <p:blipFill>
          <a:blip r:embed="rId2" cstate="print"/>
          <a:srcRect/>
          <a:stretch>
            <a:fillRect/>
          </a:stretch>
        </p:blipFill>
        <p:spPr bwMode="auto">
          <a:xfrm flipH="1">
            <a:off x="0" y="0"/>
            <a:ext cx="2028137" cy="2592288"/>
          </a:xfrm>
          <a:prstGeom prst="rect">
            <a:avLst/>
          </a:prstGeom>
          <a:noFill/>
        </p:spPr>
      </p:pic>
      <p:pic>
        <p:nvPicPr>
          <p:cNvPr id="22532" name="Picture 4" descr="http://animaciatop.ru/pictures/jivotnie/thumb/jivotnoe-108.gif"/>
          <p:cNvPicPr>
            <a:picLocks noChangeAspect="1" noChangeArrowheads="1" noCrop="1"/>
          </p:cNvPicPr>
          <p:nvPr/>
        </p:nvPicPr>
        <p:blipFill>
          <a:blip r:embed="rId3" cstate="print"/>
          <a:srcRect/>
          <a:stretch>
            <a:fillRect/>
          </a:stretch>
        </p:blipFill>
        <p:spPr bwMode="auto">
          <a:xfrm>
            <a:off x="6156176" y="4293096"/>
            <a:ext cx="1714500" cy="1714500"/>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500"/>
                                        <p:tgtEl>
                                          <p:spTgt spid="2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dissolve">
                                      <p:cBhvr>
                                        <p:cTn id="47" dur="500"/>
                                        <p:tgtEl>
                                          <p:spTgt spid="2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dissolv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dissolve">
                                      <p:cBhvr>
                                        <p:cTn id="55" dur="500"/>
                                        <p:tgtEl>
                                          <p:spTgt spid="3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dissolve">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013576" cy="5775920"/>
          </a:xfrm>
        </p:spPr>
        <p:txBody>
          <a:bodyPr>
            <a:normAutofit fontScale="62500" lnSpcReduction="20000"/>
          </a:bodyPr>
          <a:lstStyle/>
          <a:p>
            <a:r>
              <a:rPr lang="ru-RU" sz="2800" dirty="0" smtClean="0">
                <a:solidFill>
                  <a:srgbClr val="000000"/>
                </a:solidFill>
                <a:latin typeface="Times New Roman" pitchFamily="18" charset="0"/>
                <a:cs typeface="Times New Roman" pitchFamily="18" charset="0"/>
              </a:rPr>
              <a:t>      </a:t>
            </a:r>
          </a:p>
          <a:p>
            <a:r>
              <a:rPr lang="ru-RU" sz="2800" dirty="0">
                <a:solidFill>
                  <a:srgbClr val="000000"/>
                </a:solidFill>
                <a:latin typeface="Times New Roman" pitchFamily="18" charset="0"/>
                <a:cs typeface="Times New Roman" pitchFamily="18" charset="0"/>
              </a:rPr>
              <a:t> </a:t>
            </a:r>
            <a:r>
              <a:rPr lang="ru-RU" sz="2800" dirty="0" smtClean="0">
                <a:solidFill>
                  <a:srgbClr val="000000"/>
                </a:solidFill>
                <a:latin typeface="Times New Roman" pitchFamily="18" charset="0"/>
                <a:cs typeface="Times New Roman" pitchFamily="18" charset="0"/>
              </a:rPr>
              <a:t>     </a:t>
            </a:r>
            <a:r>
              <a:rPr lang="ru-RU" sz="3200" dirty="0" err="1" smtClean="0">
                <a:solidFill>
                  <a:srgbClr val="C00000"/>
                </a:solidFill>
                <a:latin typeface="Times New Roman" pitchFamily="18" charset="0"/>
                <a:cs typeface="Times New Roman" pitchFamily="18" charset="0"/>
              </a:rPr>
              <a:t>Дарс</a:t>
            </a:r>
            <a:r>
              <a:rPr lang="ru-RU" sz="3200" dirty="0" smtClean="0">
                <a:solidFill>
                  <a:srgbClr val="C00000"/>
                </a:solidFill>
                <a:latin typeface="Times New Roman" pitchFamily="18" charset="0"/>
                <a:cs typeface="Times New Roman" pitchFamily="18" charset="0"/>
              </a:rPr>
              <a:t> </a:t>
            </a:r>
            <a:r>
              <a:rPr lang="ru-RU" sz="3200" dirty="0" err="1">
                <a:solidFill>
                  <a:srgbClr val="C00000"/>
                </a:solidFill>
                <a:latin typeface="Times New Roman" pitchFamily="18" charset="0"/>
                <a:cs typeface="Times New Roman" pitchFamily="18" charset="0"/>
              </a:rPr>
              <a:t>жиҳози</a:t>
            </a:r>
            <a:r>
              <a:rPr lang="ru-RU" sz="3200" dirty="0">
                <a:solidFill>
                  <a:srgbClr val="C00000"/>
                </a:solidFill>
                <a:latin typeface="Times New Roman" pitchFamily="18" charset="0"/>
                <a:cs typeface="Times New Roman" pitchFamily="18" charset="0"/>
              </a:rPr>
              <a:t>: </a:t>
            </a:r>
            <a:r>
              <a:rPr lang="ru-RU" sz="3200" dirty="0" err="1">
                <a:solidFill>
                  <a:srgbClr val="C00000"/>
                </a:solidFill>
                <a:latin typeface="Times New Roman" pitchFamily="18" charset="0"/>
                <a:cs typeface="Times New Roman" pitchFamily="18" charset="0"/>
              </a:rPr>
              <a:t>дарслик</a:t>
            </a:r>
            <a:r>
              <a:rPr lang="ru-RU" sz="3200" dirty="0">
                <a:solidFill>
                  <a:srgbClr val="C00000"/>
                </a:solidFill>
                <a:latin typeface="Times New Roman" pitchFamily="18" charset="0"/>
                <a:cs typeface="Times New Roman" pitchFamily="18" charset="0"/>
              </a:rPr>
              <a:t>, </a:t>
            </a:r>
            <a:r>
              <a:rPr lang="ru-RU" sz="3200" dirty="0" err="1">
                <a:solidFill>
                  <a:srgbClr val="C00000"/>
                </a:solidFill>
                <a:latin typeface="Times New Roman" pitchFamily="18" charset="0"/>
                <a:cs typeface="Times New Roman" pitchFamily="18" charset="0"/>
              </a:rPr>
              <a:t>мавзуга</a:t>
            </a:r>
            <a:r>
              <a:rPr lang="ru-RU" sz="3200" dirty="0">
                <a:solidFill>
                  <a:srgbClr val="C00000"/>
                </a:solidFill>
                <a:latin typeface="Times New Roman" pitchFamily="18" charset="0"/>
                <a:cs typeface="Times New Roman" pitchFamily="18" charset="0"/>
              </a:rPr>
              <a:t> </a:t>
            </a:r>
            <a:r>
              <a:rPr lang="ru-RU" sz="3200" dirty="0" err="1">
                <a:solidFill>
                  <a:srgbClr val="C00000"/>
                </a:solidFill>
                <a:latin typeface="Times New Roman" pitchFamily="18" charset="0"/>
                <a:cs typeface="Times New Roman" pitchFamily="18" charset="0"/>
              </a:rPr>
              <a:t>оид</a:t>
            </a:r>
            <a:r>
              <a:rPr lang="ru-RU" sz="3200" dirty="0">
                <a:solidFill>
                  <a:srgbClr val="C00000"/>
                </a:solidFill>
                <a:latin typeface="Times New Roman" pitchFamily="18" charset="0"/>
                <a:cs typeface="Times New Roman" pitchFamily="18" charset="0"/>
              </a:rPr>
              <a:t> </a:t>
            </a:r>
            <a:r>
              <a:rPr lang="ru-RU" sz="3200" dirty="0" err="1">
                <a:solidFill>
                  <a:srgbClr val="C00000"/>
                </a:solidFill>
                <a:latin typeface="Times New Roman" pitchFamily="18" charset="0"/>
                <a:cs typeface="Times New Roman" pitchFamily="18" charset="0"/>
              </a:rPr>
              <a:t>ишланган</a:t>
            </a:r>
            <a:r>
              <a:rPr lang="ru-RU" sz="3200" dirty="0">
                <a:solidFill>
                  <a:srgbClr val="C00000"/>
                </a:solidFill>
                <a:latin typeface="Times New Roman" pitchFamily="18" charset="0"/>
                <a:cs typeface="Times New Roman" pitchFamily="18" charset="0"/>
              </a:rPr>
              <a:t> слайд, </a:t>
            </a:r>
            <a:r>
              <a:rPr lang="ru-RU" sz="3200" dirty="0" err="1">
                <a:solidFill>
                  <a:srgbClr val="C00000"/>
                </a:solidFill>
                <a:latin typeface="Times New Roman" pitchFamily="18" charset="0"/>
                <a:cs typeface="Times New Roman" pitchFamily="18" charset="0"/>
              </a:rPr>
              <a:t>рангли</a:t>
            </a:r>
            <a:r>
              <a:rPr lang="ru-RU" sz="3200" dirty="0">
                <a:solidFill>
                  <a:srgbClr val="C00000"/>
                </a:solidFill>
                <a:latin typeface="Times New Roman" pitchFamily="18" charset="0"/>
                <a:cs typeface="Times New Roman" pitchFamily="18" charset="0"/>
              </a:rPr>
              <a:t> </a:t>
            </a:r>
            <a:r>
              <a:rPr lang="ru-RU" sz="3200" dirty="0" err="1">
                <a:solidFill>
                  <a:srgbClr val="C00000"/>
                </a:solidFill>
                <a:latin typeface="Times New Roman" pitchFamily="18" charset="0"/>
                <a:cs typeface="Times New Roman" pitchFamily="18" charset="0"/>
              </a:rPr>
              <a:t>қоғоз</a:t>
            </a:r>
            <a:r>
              <a:rPr lang="ru-RU" sz="3200" dirty="0">
                <a:solidFill>
                  <a:srgbClr val="C00000"/>
                </a:solidFill>
                <a:latin typeface="Times New Roman" pitchFamily="18" charset="0"/>
                <a:cs typeface="Times New Roman" pitchFamily="18" charset="0"/>
              </a:rPr>
              <a:t>, фломастер, ватман </a:t>
            </a:r>
            <a:r>
              <a:rPr lang="ru-RU" sz="3200" dirty="0" err="1">
                <a:solidFill>
                  <a:srgbClr val="C00000"/>
                </a:solidFill>
                <a:latin typeface="Times New Roman" pitchFamily="18" charset="0"/>
                <a:cs typeface="Times New Roman" pitchFamily="18" charset="0"/>
              </a:rPr>
              <a:t>қоғози</a:t>
            </a:r>
            <a:r>
              <a:rPr lang="ru-RU" sz="3200" dirty="0">
                <a:solidFill>
                  <a:srgbClr val="C00000"/>
                </a:solidFill>
                <a:latin typeface="Times New Roman" pitchFamily="18" charset="0"/>
                <a:cs typeface="Times New Roman" pitchFamily="18" charset="0"/>
              </a:rPr>
              <a:t>, </a:t>
            </a:r>
            <a:r>
              <a:rPr lang="uz-Cyrl-UZ" sz="3200" dirty="0">
                <a:solidFill>
                  <a:srgbClr val="C00000"/>
                </a:solidFill>
                <a:latin typeface="Times New Roman" pitchFamily="18" charset="0"/>
                <a:cs typeface="Times New Roman" pitchFamily="18" charset="0"/>
              </a:rPr>
              <a:t>юлдузчалар,клей,стикер</a:t>
            </a:r>
            <a:r>
              <a:rPr lang="kk-KZ" sz="3200" dirty="0">
                <a:solidFill>
                  <a:srgbClr val="C00000"/>
                </a:solidFill>
                <a:latin typeface="Times New Roman" pitchFamily="18" charset="0"/>
                <a:cs typeface="Times New Roman" pitchFamily="18" charset="0"/>
              </a:rPr>
              <a:t>,видео лав</a:t>
            </a:r>
            <a:r>
              <a:rPr lang="uz-Cyrl-UZ" sz="3200" dirty="0" smtClean="0">
                <a:solidFill>
                  <a:srgbClr val="C00000"/>
                </a:solidFill>
                <a:latin typeface="Times New Roman" pitchFamily="18" charset="0"/>
                <a:cs typeface="Times New Roman" pitchFamily="18" charset="0"/>
              </a:rPr>
              <a:t>ҳа,</a:t>
            </a:r>
          </a:p>
          <a:p>
            <a:r>
              <a:rPr lang="uz-Cyrl-UZ" sz="3200" dirty="0" smtClean="0">
                <a:solidFill>
                  <a:srgbClr val="C00000"/>
                </a:solidFill>
                <a:latin typeface="Times New Roman" pitchFamily="18" charset="0"/>
                <a:cs typeface="Times New Roman" pitchFamily="18" charset="0"/>
              </a:rPr>
              <a:t>сават</a:t>
            </a:r>
            <a:r>
              <a:rPr lang="kk-KZ" sz="3200" dirty="0" smtClean="0">
                <a:solidFill>
                  <a:srgbClr val="C00000"/>
                </a:solidFill>
                <a:latin typeface="Times New Roman" pitchFamily="18" charset="0"/>
                <a:cs typeface="Times New Roman" pitchFamily="18" charset="0"/>
              </a:rPr>
              <a:t>,мунчоқ, дарахт</a:t>
            </a:r>
            <a:endParaRPr lang="ru-RU" sz="3200" dirty="0">
              <a:solidFill>
                <a:srgbClr val="C00000"/>
              </a:solidFill>
              <a:latin typeface="Times New Roman" pitchFamily="18" charset="0"/>
              <a:cs typeface="Times New Roman" pitchFamily="18" charset="0"/>
            </a:endParaRPr>
          </a:p>
          <a:p>
            <a:r>
              <a:rPr lang="uz-Cyrl-UZ" sz="3200" dirty="0">
                <a:solidFill>
                  <a:srgbClr val="C00000"/>
                </a:solidFill>
                <a:latin typeface="Times New Roman" pitchFamily="18" charset="0"/>
                <a:cs typeface="Times New Roman" pitchFamily="18" charset="0"/>
              </a:rPr>
              <a:t>Дарс тури</a:t>
            </a:r>
            <a:r>
              <a:rPr lang="kk-KZ" sz="3200" dirty="0">
                <a:solidFill>
                  <a:srgbClr val="C00000"/>
                </a:solidFill>
                <a:latin typeface="Times New Roman" pitchFamily="18" charset="0"/>
                <a:cs typeface="Times New Roman" pitchFamily="18" charset="0"/>
              </a:rPr>
              <a:t>: </a:t>
            </a:r>
            <a:r>
              <a:rPr lang="uz-Cyrl-UZ" sz="3200" dirty="0">
                <a:solidFill>
                  <a:srgbClr val="C00000"/>
                </a:solidFill>
                <a:latin typeface="Times New Roman" pitchFamily="18" charset="0"/>
                <a:cs typeface="Times New Roman" pitchFamily="18" charset="0"/>
              </a:rPr>
              <a:t>аралаш</a:t>
            </a:r>
            <a:endParaRPr lang="ru-RU" sz="3200" dirty="0">
              <a:solidFill>
                <a:srgbClr val="C00000"/>
              </a:solidFill>
              <a:latin typeface="Times New Roman" pitchFamily="18" charset="0"/>
              <a:cs typeface="Times New Roman" pitchFamily="18" charset="0"/>
            </a:endParaRPr>
          </a:p>
          <a:p>
            <a:r>
              <a:rPr lang="uz-Cyrl-UZ" sz="3200" dirty="0" smtClean="0">
                <a:solidFill>
                  <a:srgbClr val="C00000"/>
                </a:solidFill>
                <a:latin typeface="Times New Roman" pitchFamily="18" charset="0"/>
                <a:cs typeface="Times New Roman" pitchFamily="18" charset="0"/>
              </a:rPr>
              <a:t>Фанлараро боғланиш: математика,адабиёт,</a:t>
            </a:r>
          </a:p>
          <a:p>
            <a:pPr marL="0" indent="0">
              <a:buNone/>
            </a:pPr>
            <a:r>
              <a:rPr lang="uz-Cyrl-UZ" sz="3200" dirty="0" smtClean="0">
                <a:solidFill>
                  <a:srgbClr val="C00000"/>
                </a:solidFill>
                <a:latin typeface="Times New Roman" pitchFamily="18" charset="0"/>
                <a:cs typeface="Times New Roman" pitchFamily="18" charset="0"/>
              </a:rPr>
              <a:t>тарих,меҳнат</a:t>
            </a:r>
            <a:endParaRPr lang="ru-RU" sz="3200" dirty="0">
              <a:solidFill>
                <a:srgbClr val="C00000"/>
              </a:solidFill>
              <a:latin typeface="Times New Roman" pitchFamily="18" charset="0"/>
              <a:cs typeface="Times New Roman" pitchFamily="18" charset="0"/>
            </a:endParaRPr>
          </a:p>
          <a:p>
            <a:r>
              <a:rPr lang="uz-Cyrl-UZ" sz="3200" dirty="0">
                <a:solidFill>
                  <a:srgbClr val="C00000"/>
                </a:solidFill>
                <a:latin typeface="Times New Roman" pitchFamily="18" charset="0"/>
                <a:cs typeface="Times New Roman" pitchFamily="18" charset="0"/>
              </a:rPr>
              <a:t>Дарсда қўлланадиган усуллар:”Ҳа”,”Йўқ”тести, кластер, гит тести, ҳосил </a:t>
            </a:r>
            <a:r>
              <a:rPr lang="uz-Cyrl-UZ" sz="3200" dirty="0" smtClean="0">
                <a:solidFill>
                  <a:srgbClr val="C00000"/>
                </a:solidFill>
                <a:latin typeface="Times New Roman" pitchFamily="18" charset="0"/>
                <a:cs typeface="Times New Roman" pitchFamily="18" charset="0"/>
              </a:rPr>
              <a:t>савати,мунчоқ,сирли дарахт</a:t>
            </a:r>
            <a:endParaRPr lang="ru-RU" sz="3200" dirty="0">
              <a:solidFill>
                <a:srgbClr val="C00000"/>
              </a:solidFill>
              <a:latin typeface="Times New Roman" pitchFamily="18" charset="0"/>
              <a:cs typeface="Times New Roman" pitchFamily="18" charset="0"/>
            </a:endParaRPr>
          </a:p>
          <a:p>
            <a:pPr lvl="0"/>
            <a:r>
              <a:rPr lang="uz-Cyrl-UZ" sz="3200" dirty="0">
                <a:solidFill>
                  <a:srgbClr val="C00000"/>
                </a:solidFill>
                <a:latin typeface="Times New Roman" pitchFamily="18" charset="0"/>
                <a:cs typeface="Times New Roman" pitchFamily="18" charset="0"/>
              </a:rPr>
              <a:t>Дарснинг бориши: Ташкилий қисм</a:t>
            </a:r>
            <a:endParaRPr lang="ru-RU" sz="3200" dirty="0">
              <a:solidFill>
                <a:srgbClr val="C00000"/>
              </a:solidFill>
              <a:latin typeface="Times New Roman" pitchFamily="18" charset="0"/>
              <a:cs typeface="Times New Roman" pitchFamily="18" charset="0"/>
            </a:endParaRPr>
          </a:p>
          <a:p>
            <a:r>
              <a:rPr lang="uz-Cyrl-UZ" sz="3200" dirty="0">
                <a:solidFill>
                  <a:srgbClr val="C00000"/>
                </a:solidFill>
                <a:latin typeface="Times New Roman" pitchFamily="18" charset="0"/>
                <a:cs typeface="Times New Roman" pitchFamily="18" charset="0"/>
              </a:rPr>
              <a:t>-саломлашиш</a:t>
            </a:r>
            <a:endParaRPr lang="ru-RU" sz="3200" dirty="0">
              <a:solidFill>
                <a:srgbClr val="C00000"/>
              </a:solidFill>
              <a:latin typeface="Times New Roman" pitchFamily="18" charset="0"/>
              <a:cs typeface="Times New Roman" pitchFamily="18" charset="0"/>
            </a:endParaRPr>
          </a:p>
          <a:p>
            <a:r>
              <a:rPr lang="uz-Cyrl-UZ" sz="3200" dirty="0">
                <a:solidFill>
                  <a:srgbClr val="C00000"/>
                </a:solidFill>
                <a:latin typeface="Times New Roman" pitchFamily="18" charset="0"/>
                <a:cs typeface="Times New Roman" pitchFamily="18" charset="0"/>
              </a:rPr>
              <a:t>-гуруҳларга  геометрик фигуралар орқали бўлиш ва гуруҳ сардорини сайлаш</a:t>
            </a:r>
            <a:endParaRPr lang="ru-RU" sz="3200" dirty="0">
              <a:solidFill>
                <a:srgbClr val="C00000"/>
              </a:solidFill>
              <a:latin typeface="Times New Roman" pitchFamily="18" charset="0"/>
              <a:cs typeface="Times New Roman" pitchFamily="18" charset="0"/>
            </a:endParaRPr>
          </a:p>
          <a:p>
            <a:r>
              <a:rPr lang="uz-Cyrl-UZ" sz="3200" dirty="0">
                <a:solidFill>
                  <a:srgbClr val="C00000"/>
                </a:solidFill>
                <a:latin typeface="Times New Roman" pitchFamily="18" charset="0"/>
                <a:cs typeface="Times New Roman" pitchFamily="18" charset="0"/>
              </a:rPr>
              <a:t>Учбурчакни танлаганлар ўз мақсадига қўл етказувчилар</a:t>
            </a:r>
            <a:endParaRPr lang="ru-RU" sz="3200" dirty="0">
              <a:solidFill>
                <a:srgbClr val="C00000"/>
              </a:solidFill>
              <a:latin typeface="Times New Roman" pitchFamily="18" charset="0"/>
              <a:cs typeface="Times New Roman" pitchFamily="18" charset="0"/>
            </a:endParaRPr>
          </a:p>
          <a:p>
            <a:r>
              <a:rPr lang="uz-Cyrl-UZ" sz="3200" dirty="0">
                <a:solidFill>
                  <a:srgbClr val="C00000"/>
                </a:solidFill>
                <a:latin typeface="Times New Roman" pitchFamily="18" charset="0"/>
                <a:cs typeface="Times New Roman" pitchFamily="18" charset="0"/>
              </a:rPr>
              <a:t>Квадратни танлаганлар-сабрли,меҳнатсевар  инсонлардир.</a:t>
            </a:r>
            <a:endParaRPr lang="ru-RU" sz="3200" dirty="0">
              <a:solidFill>
                <a:srgbClr val="C00000"/>
              </a:solidFill>
              <a:latin typeface="Times New Roman" pitchFamily="18" charset="0"/>
              <a:cs typeface="Times New Roman" pitchFamily="18" charset="0"/>
            </a:endParaRPr>
          </a:p>
          <a:p>
            <a:r>
              <a:rPr lang="uz-Cyrl-UZ" sz="3200" dirty="0">
                <a:solidFill>
                  <a:srgbClr val="C00000"/>
                </a:solidFill>
                <a:latin typeface="Times New Roman" pitchFamily="18" charset="0"/>
                <a:cs typeface="Times New Roman" pitchFamily="18" charset="0"/>
              </a:rPr>
              <a:t>-давоматни аниқлаш</a:t>
            </a:r>
            <a:endParaRPr lang="ru-RU" sz="3200" dirty="0">
              <a:solidFill>
                <a:srgbClr val="C00000"/>
              </a:solidFill>
              <a:latin typeface="Times New Roman" pitchFamily="18" charset="0"/>
              <a:cs typeface="Times New Roman" pitchFamily="18" charset="0"/>
            </a:endParaRPr>
          </a:p>
          <a:p>
            <a:r>
              <a:rPr lang="uz-Cyrl-UZ" sz="3200" dirty="0">
                <a:solidFill>
                  <a:srgbClr val="C00000"/>
                </a:solidFill>
                <a:latin typeface="Times New Roman" pitchFamily="18" charset="0"/>
                <a:cs typeface="Times New Roman" pitchFamily="18" charset="0"/>
              </a:rPr>
              <a:t>-баҳолаш меъёри билан таништириш</a:t>
            </a:r>
            <a:endParaRPr lang="ru-RU" sz="3200" dirty="0">
              <a:solidFill>
                <a:srgbClr val="C00000"/>
              </a:solidFill>
              <a:latin typeface="Times New Roman" pitchFamily="18" charset="0"/>
              <a:cs typeface="Times New Roman" pitchFamily="18" charset="0"/>
            </a:endParaRPr>
          </a:p>
          <a:p>
            <a:r>
              <a:rPr lang="uz-Cyrl-UZ" sz="3200" dirty="0">
                <a:solidFill>
                  <a:srgbClr val="C00000"/>
                </a:solidFill>
                <a:latin typeface="Times New Roman" pitchFamily="18" charset="0"/>
                <a:cs typeface="Times New Roman" pitchFamily="18" charset="0"/>
              </a:rPr>
              <a:t>-дарс қоидаларини эслатиб ўтиш.</a:t>
            </a:r>
            <a:endParaRPr lang="ru-RU" sz="3200" dirty="0">
              <a:solidFill>
                <a:srgbClr val="C0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020272" y="5182699"/>
            <a:ext cx="1774825"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6" y="0"/>
            <a:ext cx="1685699"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373216"/>
            <a:ext cx="4687887"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3226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26"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80">
                                          <p:stCondLst>
                                            <p:cond delay="0"/>
                                          </p:stCondLst>
                                        </p:cTn>
                                        <p:tgtEl>
                                          <p:spTgt spid="3">
                                            <p:txEl>
                                              <p:pRg st="2" end="2"/>
                                            </p:txEl>
                                          </p:spTgt>
                                        </p:tgtEl>
                                      </p:cBhvr>
                                    </p:animEffect>
                                    <p:anim calcmode="lin" valueType="num">
                                      <p:cBhvr>
                                        <p:cTn id="2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2" end="2"/>
                                            </p:txEl>
                                          </p:spTgt>
                                        </p:tgtEl>
                                      </p:cBhvr>
                                      <p:to x="100000" y="60000"/>
                                    </p:animScale>
                                    <p:animScale>
                                      <p:cBhvr>
                                        <p:cTn id="35" dur="166" decel="50000">
                                          <p:stCondLst>
                                            <p:cond delay="676"/>
                                          </p:stCondLst>
                                        </p:cTn>
                                        <p:tgtEl>
                                          <p:spTgt spid="3">
                                            <p:txEl>
                                              <p:pRg st="2" end="2"/>
                                            </p:txEl>
                                          </p:spTgt>
                                        </p:tgtEl>
                                      </p:cBhvr>
                                      <p:to x="100000" y="100000"/>
                                    </p:animScale>
                                    <p:animScale>
                                      <p:cBhvr>
                                        <p:cTn id="36" dur="26">
                                          <p:stCondLst>
                                            <p:cond delay="1312"/>
                                          </p:stCondLst>
                                        </p:cTn>
                                        <p:tgtEl>
                                          <p:spTgt spid="3">
                                            <p:txEl>
                                              <p:pRg st="2" end="2"/>
                                            </p:txEl>
                                          </p:spTgt>
                                        </p:tgtEl>
                                      </p:cBhvr>
                                      <p:to x="100000" y="80000"/>
                                    </p:animScale>
                                    <p:animScale>
                                      <p:cBhvr>
                                        <p:cTn id="37" dur="166" decel="50000">
                                          <p:stCondLst>
                                            <p:cond delay="1338"/>
                                          </p:stCondLst>
                                        </p:cTn>
                                        <p:tgtEl>
                                          <p:spTgt spid="3">
                                            <p:txEl>
                                              <p:pRg st="2" end="2"/>
                                            </p:txEl>
                                          </p:spTgt>
                                        </p:tgtEl>
                                      </p:cBhvr>
                                      <p:to x="100000" y="100000"/>
                                    </p:animScale>
                                    <p:animScale>
                                      <p:cBhvr>
                                        <p:cTn id="38" dur="26">
                                          <p:stCondLst>
                                            <p:cond delay="1642"/>
                                          </p:stCondLst>
                                        </p:cTn>
                                        <p:tgtEl>
                                          <p:spTgt spid="3">
                                            <p:txEl>
                                              <p:pRg st="2" end="2"/>
                                            </p:txEl>
                                          </p:spTgt>
                                        </p:tgtEl>
                                      </p:cBhvr>
                                      <p:to x="100000" y="90000"/>
                                    </p:animScale>
                                    <p:animScale>
                                      <p:cBhvr>
                                        <p:cTn id="39" dur="166" decel="50000">
                                          <p:stCondLst>
                                            <p:cond delay="1668"/>
                                          </p:stCondLst>
                                        </p:cTn>
                                        <p:tgtEl>
                                          <p:spTgt spid="3">
                                            <p:txEl>
                                              <p:pRg st="2" end="2"/>
                                            </p:txEl>
                                          </p:spTgt>
                                        </p:tgtEl>
                                      </p:cBhvr>
                                      <p:to x="100000" y="100000"/>
                                    </p:animScale>
                                    <p:animScale>
                                      <p:cBhvr>
                                        <p:cTn id="40" dur="26">
                                          <p:stCondLst>
                                            <p:cond delay="1808"/>
                                          </p:stCondLst>
                                        </p:cTn>
                                        <p:tgtEl>
                                          <p:spTgt spid="3">
                                            <p:txEl>
                                              <p:pRg st="2" end="2"/>
                                            </p:txEl>
                                          </p:spTgt>
                                        </p:tgtEl>
                                      </p:cBhvr>
                                      <p:to x="100000" y="95000"/>
                                    </p:animScale>
                                    <p:animScale>
                                      <p:cBhvr>
                                        <p:cTn id="41" dur="166" decel="50000">
                                          <p:stCondLst>
                                            <p:cond delay="1834"/>
                                          </p:stCondLst>
                                        </p:cTn>
                                        <p:tgtEl>
                                          <p:spTgt spid="3">
                                            <p:txEl>
                                              <p:pRg st="2" end="2"/>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80">
                                          <p:stCondLst>
                                            <p:cond delay="0"/>
                                          </p:stCondLst>
                                        </p:cTn>
                                        <p:tgtEl>
                                          <p:spTgt spid="3">
                                            <p:txEl>
                                              <p:pRg st="3" end="3"/>
                                            </p:txEl>
                                          </p:spTgt>
                                        </p:tgtEl>
                                      </p:cBhvr>
                                    </p:animEffect>
                                    <p:anim calcmode="lin" valueType="num">
                                      <p:cBhvr>
                                        <p:cTn id="4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3" end="3"/>
                                            </p:txEl>
                                          </p:spTgt>
                                        </p:tgtEl>
                                      </p:cBhvr>
                                      <p:to x="100000" y="60000"/>
                                    </p:animScale>
                                    <p:animScale>
                                      <p:cBhvr>
                                        <p:cTn id="51" dur="166" decel="50000">
                                          <p:stCondLst>
                                            <p:cond delay="676"/>
                                          </p:stCondLst>
                                        </p:cTn>
                                        <p:tgtEl>
                                          <p:spTgt spid="3">
                                            <p:txEl>
                                              <p:pRg st="3" end="3"/>
                                            </p:txEl>
                                          </p:spTgt>
                                        </p:tgtEl>
                                      </p:cBhvr>
                                      <p:to x="100000" y="100000"/>
                                    </p:animScale>
                                    <p:animScale>
                                      <p:cBhvr>
                                        <p:cTn id="52" dur="26">
                                          <p:stCondLst>
                                            <p:cond delay="1312"/>
                                          </p:stCondLst>
                                        </p:cTn>
                                        <p:tgtEl>
                                          <p:spTgt spid="3">
                                            <p:txEl>
                                              <p:pRg st="3" end="3"/>
                                            </p:txEl>
                                          </p:spTgt>
                                        </p:tgtEl>
                                      </p:cBhvr>
                                      <p:to x="100000" y="80000"/>
                                    </p:animScale>
                                    <p:animScale>
                                      <p:cBhvr>
                                        <p:cTn id="53" dur="166" decel="50000">
                                          <p:stCondLst>
                                            <p:cond delay="1338"/>
                                          </p:stCondLst>
                                        </p:cTn>
                                        <p:tgtEl>
                                          <p:spTgt spid="3">
                                            <p:txEl>
                                              <p:pRg st="3" end="3"/>
                                            </p:txEl>
                                          </p:spTgt>
                                        </p:tgtEl>
                                      </p:cBhvr>
                                      <p:to x="100000" y="100000"/>
                                    </p:animScale>
                                    <p:animScale>
                                      <p:cBhvr>
                                        <p:cTn id="54" dur="26">
                                          <p:stCondLst>
                                            <p:cond delay="1642"/>
                                          </p:stCondLst>
                                        </p:cTn>
                                        <p:tgtEl>
                                          <p:spTgt spid="3">
                                            <p:txEl>
                                              <p:pRg st="3" end="3"/>
                                            </p:txEl>
                                          </p:spTgt>
                                        </p:tgtEl>
                                      </p:cBhvr>
                                      <p:to x="100000" y="90000"/>
                                    </p:animScale>
                                    <p:animScale>
                                      <p:cBhvr>
                                        <p:cTn id="55" dur="166" decel="50000">
                                          <p:stCondLst>
                                            <p:cond delay="1668"/>
                                          </p:stCondLst>
                                        </p:cTn>
                                        <p:tgtEl>
                                          <p:spTgt spid="3">
                                            <p:txEl>
                                              <p:pRg st="3" end="3"/>
                                            </p:txEl>
                                          </p:spTgt>
                                        </p:tgtEl>
                                      </p:cBhvr>
                                      <p:to x="100000" y="100000"/>
                                    </p:animScale>
                                    <p:animScale>
                                      <p:cBhvr>
                                        <p:cTn id="56" dur="26">
                                          <p:stCondLst>
                                            <p:cond delay="1808"/>
                                          </p:stCondLst>
                                        </p:cTn>
                                        <p:tgtEl>
                                          <p:spTgt spid="3">
                                            <p:txEl>
                                              <p:pRg st="3" end="3"/>
                                            </p:txEl>
                                          </p:spTgt>
                                        </p:tgtEl>
                                      </p:cBhvr>
                                      <p:to x="100000" y="95000"/>
                                    </p:animScale>
                                    <p:animScale>
                                      <p:cBhvr>
                                        <p:cTn id="57" dur="166" decel="50000">
                                          <p:stCondLst>
                                            <p:cond delay="1834"/>
                                          </p:stCondLst>
                                        </p:cTn>
                                        <p:tgtEl>
                                          <p:spTgt spid="3">
                                            <p:txEl>
                                              <p:pRg st="3" end="3"/>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down)">
                                      <p:cBhvr>
                                        <p:cTn id="60" dur="580">
                                          <p:stCondLst>
                                            <p:cond delay="0"/>
                                          </p:stCondLst>
                                        </p:cTn>
                                        <p:tgtEl>
                                          <p:spTgt spid="3">
                                            <p:txEl>
                                              <p:pRg st="4" end="4"/>
                                            </p:txEl>
                                          </p:spTgt>
                                        </p:tgtEl>
                                      </p:cBhvr>
                                    </p:animEffect>
                                    <p:anim calcmode="lin" valueType="num">
                                      <p:cBhvr>
                                        <p:cTn id="6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4" end="4"/>
                                            </p:txEl>
                                          </p:spTgt>
                                        </p:tgtEl>
                                      </p:cBhvr>
                                      <p:to x="100000" y="60000"/>
                                    </p:animScale>
                                    <p:animScale>
                                      <p:cBhvr>
                                        <p:cTn id="67" dur="166" decel="50000">
                                          <p:stCondLst>
                                            <p:cond delay="676"/>
                                          </p:stCondLst>
                                        </p:cTn>
                                        <p:tgtEl>
                                          <p:spTgt spid="3">
                                            <p:txEl>
                                              <p:pRg st="4" end="4"/>
                                            </p:txEl>
                                          </p:spTgt>
                                        </p:tgtEl>
                                      </p:cBhvr>
                                      <p:to x="100000" y="100000"/>
                                    </p:animScale>
                                    <p:animScale>
                                      <p:cBhvr>
                                        <p:cTn id="68" dur="26">
                                          <p:stCondLst>
                                            <p:cond delay="1312"/>
                                          </p:stCondLst>
                                        </p:cTn>
                                        <p:tgtEl>
                                          <p:spTgt spid="3">
                                            <p:txEl>
                                              <p:pRg st="4" end="4"/>
                                            </p:txEl>
                                          </p:spTgt>
                                        </p:tgtEl>
                                      </p:cBhvr>
                                      <p:to x="100000" y="80000"/>
                                    </p:animScale>
                                    <p:animScale>
                                      <p:cBhvr>
                                        <p:cTn id="69" dur="166" decel="50000">
                                          <p:stCondLst>
                                            <p:cond delay="1338"/>
                                          </p:stCondLst>
                                        </p:cTn>
                                        <p:tgtEl>
                                          <p:spTgt spid="3">
                                            <p:txEl>
                                              <p:pRg st="4" end="4"/>
                                            </p:txEl>
                                          </p:spTgt>
                                        </p:tgtEl>
                                      </p:cBhvr>
                                      <p:to x="100000" y="100000"/>
                                    </p:animScale>
                                    <p:animScale>
                                      <p:cBhvr>
                                        <p:cTn id="70" dur="26">
                                          <p:stCondLst>
                                            <p:cond delay="1642"/>
                                          </p:stCondLst>
                                        </p:cTn>
                                        <p:tgtEl>
                                          <p:spTgt spid="3">
                                            <p:txEl>
                                              <p:pRg st="4" end="4"/>
                                            </p:txEl>
                                          </p:spTgt>
                                        </p:tgtEl>
                                      </p:cBhvr>
                                      <p:to x="100000" y="90000"/>
                                    </p:animScale>
                                    <p:animScale>
                                      <p:cBhvr>
                                        <p:cTn id="71" dur="166" decel="50000">
                                          <p:stCondLst>
                                            <p:cond delay="1668"/>
                                          </p:stCondLst>
                                        </p:cTn>
                                        <p:tgtEl>
                                          <p:spTgt spid="3">
                                            <p:txEl>
                                              <p:pRg st="4" end="4"/>
                                            </p:txEl>
                                          </p:spTgt>
                                        </p:tgtEl>
                                      </p:cBhvr>
                                      <p:to x="100000" y="100000"/>
                                    </p:animScale>
                                    <p:animScale>
                                      <p:cBhvr>
                                        <p:cTn id="72" dur="26">
                                          <p:stCondLst>
                                            <p:cond delay="1808"/>
                                          </p:stCondLst>
                                        </p:cTn>
                                        <p:tgtEl>
                                          <p:spTgt spid="3">
                                            <p:txEl>
                                              <p:pRg st="4" end="4"/>
                                            </p:txEl>
                                          </p:spTgt>
                                        </p:tgtEl>
                                      </p:cBhvr>
                                      <p:to x="100000" y="95000"/>
                                    </p:animScale>
                                    <p:animScale>
                                      <p:cBhvr>
                                        <p:cTn id="73" dur="166" decel="50000">
                                          <p:stCondLst>
                                            <p:cond delay="1834"/>
                                          </p:stCondLst>
                                        </p:cTn>
                                        <p:tgtEl>
                                          <p:spTgt spid="3">
                                            <p:txEl>
                                              <p:pRg st="4" end="4"/>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Effect transition="in" filter="wipe(down)">
                                      <p:cBhvr>
                                        <p:cTn id="76" dur="580">
                                          <p:stCondLst>
                                            <p:cond delay="0"/>
                                          </p:stCondLst>
                                        </p:cTn>
                                        <p:tgtEl>
                                          <p:spTgt spid="3">
                                            <p:txEl>
                                              <p:pRg st="5" end="5"/>
                                            </p:txEl>
                                          </p:spTgt>
                                        </p:tgtEl>
                                      </p:cBhvr>
                                    </p:animEffect>
                                    <p:anim calcmode="lin" valueType="num">
                                      <p:cBhvr>
                                        <p:cTn id="7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5" end="5"/>
                                            </p:txEl>
                                          </p:spTgt>
                                        </p:tgtEl>
                                      </p:cBhvr>
                                      <p:to x="100000" y="60000"/>
                                    </p:animScale>
                                    <p:animScale>
                                      <p:cBhvr>
                                        <p:cTn id="83" dur="166" decel="50000">
                                          <p:stCondLst>
                                            <p:cond delay="676"/>
                                          </p:stCondLst>
                                        </p:cTn>
                                        <p:tgtEl>
                                          <p:spTgt spid="3">
                                            <p:txEl>
                                              <p:pRg st="5" end="5"/>
                                            </p:txEl>
                                          </p:spTgt>
                                        </p:tgtEl>
                                      </p:cBhvr>
                                      <p:to x="100000" y="100000"/>
                                    </p:animScale>
                                    <p:animScale>
                                      <p:cBhvr>
                                        <p:cTn id="84" dur="26">
                                          <p:stCondLst>
                                            <p:cond delay="1312"/>
                                          </p:stCondLst>
                                        </p:cTn>
                                        <p:tgtEl>
                                          <p:spTgt spid="3">
                                            <p:txEl>
                                              <p:pRg st="5" end="5"/>
                                            </p:txEl>
                                          </p:spTgt>
                                        </p:tgtEl>
                                      </p:cBhvr>
                                      <p:to x="100000" y="80000"/>
                                    </p:animScale>
                                    <p:animScale>
                                      <p:cBhvr>
                                        <p:cTn id="85" dur="166" decel="50000">
                                          <p:stCondLst>
                                            <p:cond delay="1338"/>
                                          </p:stCondLst>
                                        </p:cTn>
                                        <p:tgtEl>
                                          <p:spTgt spid="3">
                                            <p:txEl>
                                              <p:pRg st="5" end="5"/>
                                            </p:txEl>
                                          </p:spTgt>
                                        </p:tgtEl>
                                      </p:cBhvr>
                                      <p:to x="100000" y="100000"/>
                                    </p:animScale>
                                    <p:animScale>
                                      <p:cBhvr>
                                        <p:cTn id="86" dur="26">
                                          <p:stCondLst>
                                            <p:cond delay="1642"/>
                                          </p:stCondLst>
                                        </p:cTn>
                                        <p:tgtEl>
                                          <p:spTgt spid="3">
                                            <p:txEl>
                                              <p:pRg st="5" end="5"/>
                                            </p:txEl>
                                          </p:spTgt>
                                        </p:tgtEl>
                                      </p:cBhvr>
                                      <p:to x="100000" y="90000"/>
                                    </p:animScale>
                                    <p:animScale>
                                      <p:cBhvr>
                                        <p:cTn id="87" dur="166" decel="50000">
                                          <p:stCondLst>
                                            <p:cond delay="1668"/>
                                          </p:stCondLst>
                                        </p:cTn>
                                        <p:tgtEl>
                                          <p:spTgt spid="3">
                                            <p:txEl>
                                              <p:pRg st="5" end="5"/>
                                            </p:txEl>
                                          </p:spTgt>
                                        </p:tgtEl>
                                      </p:cBhvr>
                                      <p:to x="100000" y="100000"/>
                                    </p:animScale>
                                    <p:animScale>
                                      <p:cBhvr>
                                        <p:cTn id="88" dur="26">
                                          <p:stCondLst>
                                            <p:cond delay="1808"/>
                                          </p:stCondLst>
                                        </p:cTn>
                                        <p:tgtEl>
                                          <p:spTgt spid="3">
                                            <p:txEl>
                                              <p:pRg st="5" end="5"/>
                                            </p:txEl>
                                          </p:spTgt>
                                        </p:tgtEl>
                                      </p:cBhvr>
                                      <p:to x="100000" y="95000"/>
                                    </p:animScale>
                                    <p:animScale>
                                      <p:cBhvr>
                                        <p:cTn id="89" dur="166" decel="50000">
                                          <p:stCondLst>
                                            <p:cond delay="1834"/>
                                          </p:stCondLst>
                                        </p:cTn>
                                        <p:tgtEl>
                                          <p:spTgt spid="3">
                                            <p:txEl>
                                              <p:pRg st="5" end="5"/>
                                            </p:txEl>
                                          </p:spTgt>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Effect transition="in" filter="wipe(down)">
                                      <p:cBhvr>
                                        <p:cTn id="92" dur="580">
                                          <p:stCondLst>
                                            <p:cond delay="0"/>
                                          </p:stCondLst>
                                        </p:cTn>
                                        <p:tgtEl>
                                          <p:spTgt spid="3">
                                            <p:txEl>
                                              <p:pRg st="6" end="6"/>
                                            </p:txEl>
                                          </p:spTgt>
                                        </p:tgtEl>
                                      </p:cBhvr>
                                    </p:animEffect>
                                    <p:anim calcmode="lin" valueType="num">
                                      <p:cBhvr>
                                        <p:cTn id="9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6" end="6"/>
                                            </p:txEl>
                                          </p:spTgt>
                                        </p:tgtEl>
                                      </p:cBhvr>
                                      <p:to x="100000" y="60000"/>
                                    </p:animScale>
                                    <p:animScale>
                                      <p:cBhvr>
                                        <p:cTn id="99" dur="166" decel="50000">
                                          <p:stCondLst>
                                            <p:cond delay="676"/>
                                          </p:stCondLst>
                                        </p:cTn>
                                        <p:tgtEl>
                                          <p:spTgt spid="3">
                                            <p:txEl>
                                              <p:pRg st="6" end="6"/>
                                            </p:txEl>
                                          </p:spTgt>
                                        </p:tgtEl>
                                      </p:cBhvr>
                                      <p:to x="100000" y="100000"/>
                                    </p:animScale>
                                    <p:animScale>
                                      <p:cBhvr>
                                        <p:cTn id="100" dur="26">
                                          <p:stCondLst>
                                            <p:cond delay="1312"/>
                                          </p:stCondLst>
                                        </p:cTn>
                                        <p:tgtEl>
                                          <p:spTgt spid="3">
                                            <p:txEl>
                                              <p:pRg st="6" end="6"/>
                                            </p:txEl>
                                          </p:spTgt>
                                        </p:tgtEl>
                                      </p:cBhvr>
                                      <p:to x="100000" y="80000"/>
                                    </p:animScale>
                                    <p:animScale>
                                      <p:cBhvr>
                                        <p:cTn id="101" dur="166" decel="50000">
                                          <p:stCondLst>
                                            <p:cond delay="1338"/>
                                          </p:stCondLst>
                                        </p:cTn>
                                        <p:tgtEl>
                                          <p:spTgt spid="3">
                                            <p:txEl>
                                              <p:pRg st="6" end="6"/>
                                            </p:txEl>
                                          </p:spTgt>
                                        </p:tgtEl>
                                      </p:cBhvr>
                                      <p:to x="100000" y="100000"/>
                                    </p:animScale>
                                    <p:animScale>
                                      <p:cBhvr>
                                        <p:cTn id="102" dur="26">
                                          <p:stCondLst>
                                            <p:cond delay="1642"/>
                                          </p:stCondLst>
                                        </p:cTn>
                                        <p:tgtEl>
                                          <p:spTgt spid="3">
                                            <p:txEl>
                                              <p:pRg st="6" end="6"/>
                                            </p:txEl>
                                          </p:spTgt>
                                        </p:tgtEl>
                                      </p:cBhvr>
                                      <p:to x="100000" y="90000"/>
                                    </p:animScale>
                                    <p:animScale>
                                      <p:cBhvr>
                                        <p:cTn id="103" dur="166" decel="50000">
                                          <p:stCondLst>
                                            <p:cond delay="1668"/>
                                          </p:stCondLst>
                                        </p:cTn>
                                        <p:tgtEl>
                                          <p:spTgt spid="3">
                                            <p:txEl>
                                              <p:pRg st="6" end="6"/>
                                            </p:txEl>
                                          </p:spTgt>
                                        </p:tgtEl>
                                      </p:cBhvr>
                                      <p:to x="100000" y="100000"/>
                                    </p:animScale>
                                    <p:animScale>
                                      <p:cBhvr>
                                        <p:cTn id="104" dur="26">
                                          <p:stCondLst>
                                            <p:cond delay="1808"/>
                                          </p:stCondLst>
                                        </p:cTn>
                                        <p:tgtEl>
                                          <p:spTgt spid="3">
                                            <p:txEl>
                                              <p:pRg st="6" end="6"/>
                                            </p:txEl>
                                          </p:spTgt>
                                        </p:tgtEl>
                                      </p:cBhvr>
                                      <p:to x="100000" y="95000"/>
                                    </p:animScale>
                                    <p:animScale>
                                      <p:cBhvr>
                                        <p:cTn id="105" dur="166" decel="50000">
                                          <p:stCondLst>
                                            <p:cond delay="1834"/>
                                          </p:stCondLst>
                                        </p:cTn>
                                        <p:tgtEl>
                                          <p:spTgt spid="3">
                                            <p:txEl>
                                              <p:pRg st="6" end="6"/>
                                            </p:txEl>
                                          </p:spTgt>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3">
                                            <p:txEl>
                                              <p:pRg st="7" end="7"/>
                                            </p:txEl>
                                          </p:spTgt>
                                        </p:tgtEl>
                                        <p:attrNameLst>
                                          <p:attrName>style.visibility</p:attrName>
                                        </p:attrNameLst>
                                      </p:cBhvr>
                                      <p:to>
                                        <p:strVal val="visible"/>
                                      </p:to>
                                    </p:set>
                                    <p:animEffect transition="in" filter="wipe(down)">
                                      <p:cBhvr>
                                        <p:cTn id="108" dur="580">
                                          <p:stCondLst>
                                            <p:cond delay="0"/>
                                          </p:stCondLst>
                                        </p:cTn>
                                        <p:tgtEl>
                                          <p:spTgt spid="3">
                                            <p:txEl>
                                              <p:pRg st="7" end="7"/>
                                            </p:txEl>
                                          </p:spTgt>
                                        </p:tgtEl>
                                      </p:cBhvr>
                                    </p:animEffect>
                                    <p:anim calcmode="lin" valueType="num">
                                      <p:cBhvr>
                                        <p:cTn id="109"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3">
                                            <p:txEl>
                                              <p:pRg st="7" end="7"/>
                                            </p:txEl>
                                          </p:spTgt>
                                        </p:tgtEl>
                                      </p:cBhvr>
                                      <p:to x="100000" y="60000"/>
                                    </p:animScale>
                                    <p:animScale>
                                      <p:cBhvr>
                                        <p:cTn id="115" dur="166" decel="50000">
                                          <p:stCondLst>
                                            <p:cond delay="676"/>
                                          </p:stCondLst>
                                        </p:cTn>
                                        <p:tgtEl>
                                          <p:spTgt spid="3">
                                            <p:txEl>
                                              <p:pRg st="7" end="7"/>
                                            </p:txEl>
                                          </p:spTgt>
                                        </p:tgtEl>
                                      </p:cBhvr>
                                      <p:to x="100000" y="100000"/>
                                    </p:animScale>
                                    <p:animScale>
                                      <p:cBhvr>
                                        <p:cTn id="116" dur="26">
                                          <p:stCondLst>
                                            <p:cond delay="1312"/>
                                          </p:stCondLst>
                                        </p:cTn>
                                        <p:tgtEl>
                                          <p:spTgt spid="3">
                                            <p:txEl>
                                              <p:pRg st="7" end="7"/>
                                            </p:txEl>
                                          </p:spTgt>
                                        </p:tgtEl>
                                      </p:cBhvr>
                                      <p:to x="100000" y="80000"/>
                                    </p:animScale>
                                    <p:animScale>
                                      <p:cBhvr>
                                        <p:cTn id="117" dur="166" decel="50000">
                                          <p:stCondLst>
                                            <p:cond delay="1338"/>
                                          </p:stCondLst>
                                        </p:cTn>
                                        <p:tgtEl>
                                          <p:spTgt spid="3">
                                            <p:txEl>
                                              <p:pRg st="7" end="7"/>
                                            </p:txEl>
                                          </p:spTgt>
                                        </p:tgtEl>
                                      </p:cBhvr>
                                      <p:to x="100000" y="100000"/>
                                    </p:animScale>
                                    <p:animScale>
                                      <p:cBhvr>
                                        <p:cTn id="118" dur="26">
                                          <p:stCondLst>
                                            <p:cond delay="1642"/>
                                          </p:stCondLst>
                                        </p:cTn>
                                        <p:tgtEl>
                                          <p:spTgt spid="3">
                                            <p:txEl>
                                              <p:pRg st="7" end="7"/>
                                            </p:txEl>
                                          </p:spTgt>
                                        </p:tgtEl>
                                      </p:cBhvr>
                                      <p:to x="100000" y="90000"/>
                                    </p:animScale>
                                    <p:animScale>
                                      <p:cBhvr>
                                        <p:cTn id="119" dur="166" decel="50000">
                                          <p:stCondLst>
                                            <p:cond delay="1668"/>
                                          </p:stCondLst>
                                        </p:cTn>
                                        <p:tgtEl>
                                          <p:spTgt spid="3">
                                            <p:txEl>
                                              <p:pRg st="7" end="7"/>
                                            </p:txEl>
                                          </p:spTgt>
                                        </p:tgtEl>
                                      </p:cBhvr>
                                      <p:to x="100000" y="100000"/>
                                    </p:animScale>
                                    <p:animScale>
                                      <p:cBhvr>
                                        <p:cTn id="120" dur="26">
                                          <p:stCondLst>
                                            <p:cond delay="1808"/>
                                          </p:stCondLst>
                                        </p:cTn>
                                        <p:tgtEl>
                                          <p:spTgt spid="3">
                                            <p:txEl>
                                              <p:pRg st="7" end="7"/>
                                            </p:txEl>
                                          </p:spTgt>
                                        </p:tgtEl>
                                      </p:cBhvr>
                                      <p:to x="100000" y="95000"/>
                                    </p:animScale>
                                    <p:animScale>
                                      <p:cBhvr>
                                        <p:cTn id="121" dur="166" decel="50000">
                                          <p:stCondLst>
                                            <p:cond delay="1834"/>
                                          </p:stCondLst>
                                        </p:cTn>
                                        <p:tgtEl>
                                          <p:spTgt spid="3">
                                            <p:txEl>
                                              <p:pRg st="7" end="7"/>
                                            </p:txEl>
                                          </p:spTgt>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3">
                                            <p:txEl>
                                              <p:pRg st="8" end="8"/>
                                            </p:txEl>
                                          </p:spTgt>
                                        </p:tgtEl>
                                        <p:attrNameLst>
                                          <p:attrName>style.visibility</p:attrName>
                                        </p:attrNameLst>
                                      </p:cBhvr>
                                      <p:to>
                                        <p:strVal val="visible"/>
                                      </p:to>
                                    </p:set>
                                    <p:animEffect transition="in" filter="wipe(down)">
                                      <p:cBhvr>
                                        <p:cTn id="124" dur="580">
                                          <p:stCondLst>
                                            <p:cond delay="0"/>
                                          </p:stCondLst>
                                        </p:cTn>
                                        <p:tgtEl>
                                          <p:spTgt spid="3">
                                            <p:txEl>
                                              <p:pRg st="8" end="8"/>
                                            </p:txEl>
                                          </p:spTgt>
                                        </p:tgtEl>
                                      </p:cBhvr>
                                    </p:animEffect>
                                    <p:anim calcmode="lin" valueType="num">
                                      <p:cBhvr>
                                        <p:cTn id="125"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30" dur="26">
                                          <p:stCondLst>
                                            <p:cond delay="650"/>
                                          </p:stCondLst>
                                        </p:cTn>
                                        <p:tgtEl>
                                          <p:spTgt spid="3">
                                            <p:txEl>
                                              <p:pRg st="8" end="8"/>
                                            </p:txEl>
                                          </p:spTgt>
                                        </p:tgtEl>
                                      </p:cBhvr>
                                      <p:to x="100000" y="60000"/>
                                    </p:animScale>
                                    <p:animScale>
                                      <p:cBhvr>
                                        <p:cTn id="131" dur="166" decel="50000">
                                          <p:stCondLst>
                                            <p:cond delay="676"/>
                                          </p:stCondLst>
                                        </p:cTn>
                                        <p:tgtEl>
                                          <p:spTgt spid="3">
                                            <p:txEl>
                                              <p:pRg st="8" end="8"/>
                                            </p:txEl>
                                          </p:spTgt>
                                        </p:tgtEl>
                                      </p:cBhvr>
                                      <p:to x="100000" y="100000"/>
                                    </p:animScale>
                                    <p:animScale>
                                      <p:cBhvr>
                                        <p:cTn id="132" dur="26">
                                          <p:stCondLst>
                                            <p:cond delay="1312"/>
                                          </p:stCondLst>
                                        </p:cTn>
                                        <p:tgtEl>
                                          <p:spTgt spid="3">
                                            <p:txEl>
                                              <p:pRg st="8" end="8"/>
                                            </p:txEl>
                                          </p:spTgt>
                                        </p:tgtEl>
                                      </p:cBhvr>
                                      <p:to x="100000" y="80000"/>
                                    </p:animScale>
                                    <p:animScale>
                                      <p:cBhvr>
                                        <p:cTn id="133" dur="166" decel="50000">
                                          <p:stCondLst>
                                            <p:cond delay="1338"/>
                                          </p:stCondLst>
                                        </p:cTn>
                                        <p:tgtEl>
                                          <p:spTgt spid="3">
                                            <p:txEl>
                                              <p:pRg st="8" end="8"/>
                                            </p:txEl>
                                          </p:spTgt>
                                        </p:tgtEl>
                                      </p:cBhvr>
                                      <p:to x="100000" y="100000"/>
                                    </p:animScale>
                                    <p:animScale>
                                      <p:cBhvr>
                                        <p:cTn id="134" dur="26">
                                          <p:stCondLst>
                                            <p:cond delay="1642"/>
                                          </p:stCondLst>
                                        </p:cTn>
                                        <p:tgtEl>
                                          <p:spTgt spid="3">
                                            <p:txEl>
                                              <p:pRg st="8" end="8"/>
                                            </p:txEl>
                                          </p:spTgt>
                                        </p:tgtEl>
                                      </p:cBhvr>
                                      <p:to x="100000" y="90000"/>
                                    </p:animScale>
                                    <p:animScale>
                                      <p:cBhvr>
                                        <p:cTn id="135" dur="166" decel="50000">
                                          <p:stCondLst>
                                            <p:cond delay="1668"/>
                                          </p:stCondLst>
                                        </p:cTn>
                                        <p:tgtEl>
                                          <p:spTgt spid="3">
                                            <p:txEl>
                                              <p:pRg st="8" end="8"/>
                                            </p:txEl>
                                          </p:spTgt>
                                        </p:tgtEl>
                                      </p:cBhvr>
                                      <p:to x="100000" y="100000"/>
                                    </p:animScale>
                                    <p:animScale>
                                      <p:cBhvr>
                                        <p:cTn id="136" dur="26">
                                          <p:stCondLst>
                                            <p:cond delay="1808"/>
                                          </p:stCondLst>
                                        </p:cTn>
                                        <p:tgtEl>
                                          <p:spTgt spid="3">
                                            <p:txEl>
                                              <p:pRg st="8" end="8"/>
                                            </p:txEl>
                                          </p:spTgt>
                                        </p:tgtEl>
                                      </p:cBhvr>
                                      <p:to x="100000" y="95000"/>
                                    </p:animScale>
                                    <p:animScale>
                                      <p:cBhvr>
                                        <p:cTn id="137" dur="166" decel="50000">
                                          <p:stCondLst>
                                            <p:cond delay="1834"/>
                                          </p:stCondLst>
                                        </p:cTn>
                                        <p:tgtEl>
                                          <p:spTgt spid="3">
                                            <p:txEl>
                                              <p:pRg st="8" end="8"/>
                                            </p:txEl>
                                          </p:spTgt>
                                        </p:tgtEl>
                                      </p:cBhvr>
                                      <p:to x="100000" y="100000"/>
                                    </p:animScale>
                                  </p:childTnLst>
                                </p:cTn>
                              </p:par>
                              <p:par>
                                <p:cTn id="138" presetID="26" presetClass="entr" presetSubtype="0" fill="hold" nodeType="withEffect">
                                  <p:stCondLst>
                                    <p:cond delay="0"/>
                                  </p:stCondLst>
                                  <p:childTnLst>
                                    <p:set>
                                      <p:cBhvr>
                                        <p:cTn id="139" dur="1" fill="hold">
                                          <p:stCondLst>
                                            <p:cond delay="0"/>
                                          </p:stCondLst>
                                        </p:cTn>
                                        <p:tgtEl>
                                          <p:spTgt spid="3">
                                            <p:txEl>
                                              <p:pRg st="9" end="9"/>
                                            </p:txEl>
                                          </p:spTgt>
                                        </p:tgtEl>
                                        <p:attrNameLst>
                                          <p:attrName>style.visibility</p:attrName>
                                        </p:attrNameLst>
                                      </p:cBhvr>
                                      <p:to>
                                        <p:strVal val="visible"/>
                                      </p:to>
                                    </p:set>
                                    <p:animEffect transition="in" filter="wipe(down)">
                                      <p:cBhvr>
                                        <p:cTn id="140" dur="580">
                                          <p:stCondLst>
                                            <p:cond delay="0"/>
                                          </p:stCondLst>
                                        </p:cTn>
                                        <p:tgtEl>
                                          <p:spTgt spid="3">
                                            <p:txEl>
                                              <p:pRg st="9" end="9"/>
                                            </p:txEl>
                                          </p:spTgt>
                                        </p:tgtEl>
                                      </p:cBhvr>
                                    </p:animEffect>
                                    <p:anim calcmode="lin" valueType="num">
                                      <p:cBhvr>
                                        <p:cTn id="141"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3">
                                            <p:txEl>
                                              <p:pRg st="9" end="9"/>
                                            </p:txEl>
                                          </p:spTgt>
                                        </p:tgtEl>
                                      </p:cBhvr>
                                      <p:to x="100000" y="60000"/>
                                    </p:animScale>
                                    <p:animScale>
                                      <p:cBhvr>
                                        <p:cTn id="147" dur="166" decel="50000">
                                          <p:stCondLst>
                                            <p:cond delay="676"/>
                                          </p:stCondLst>
                                        </p:cTn>
                                        <p:tgtEl>
                                          <p:spTgt spid="3">
                                            <p:txEl>
                                              <p:pRg st="9" end="9"/>
                                            </p:txEl>
                                          </p:spTgt>
                                        </p:tgtEl>
                                      </p:cBhvr>
                                      <p:to x="100000" y="100000"/>
                                    </p:animScale>
                                    <p:animScale>
                                      <p:cBhvr>
                                        <p:cTn id="148" dur="26">
                                          <p:stCondLst>
                                            <p:cond delay="1312"/>
                                          </p:stCondLst>
                                        </p:cTn>
                                        <p:tgtEl>
                                          <p:spTgt spid="3">
                                            <p:txEl>
                                              <p:pRg st="9" end="9"/>
                                            </p:txEl>
                                          </p:spTgt>
                                        </p:tgtEl>
                                      </p:cBhvr>
                                      <p:to x="100000" y="80000"/>
                                    </p:animScale>
                                    <p:animScale>
                                      <p:cBhvr>
                                        <p:cTn id="149" dur="166" decel="50000">
                                          <p:stCondLst>
                                            <p:cond delay="1338"/>
                                          </p:stCondLst>
                                        </p:cTn>
                                        <p:tgtEl>
                                          <p:spTgt spid="3">
                                            <p:txEl>
                                              <p:pRg st="9" end="9"/>
                                            </p:txEl>
                                          </p:spTgt>
                                        </p:tgtEl>
                                      </p:cBhvr>
                                      <p:to x="100000" y="100000"/>
                                    </p:animScale>
                                    <p:animScale>
                                      <p:cBhvr>
                                        <p:cTn id="150" dur="26">
                                          <p:stCondLst>
                                            <p:cond delay="1642"/>
                                          </p:stCondLst>
                                        </p:cTn>
                                        <p:tgtEl>
                                          <p:spTgt spid="3">
                                            <p:txEl>
                                              <p:pRg st="9" end="9"/>
                                            </p:txEl>
                                          </p:spTgt>
                                        </p:tgtEl>
                                      </p:cBhvr>
                                      <p:to x="100000" y="90000"/>
                                    </p:animScale>
                                    <p:animScale>
                                      <p:cBhvr>
                                        <p:cTn id="151" dur="166" decel="50000">
                                          <p:stCondLst>
                                            <p:cond delay="1668"/>
                                          </p:stCondLst>
                                        </p:cTn>
                                        <p:tgtEl>
                                          <p:spTgt spid="3">
                                            <p:txEl>
                                              <p:pRg st="9" end="9"/>
                                            </p:txEl>
                                          </p:spTgt>
                                        </p:tgtEl>
                                      </p:cBhvr>
                                      <p:to x="100000" y="100000"/>
                                    </p:animScale>
                                    <p:animScale>
                                      <p:cBhvr>
                                        <p:cTn id="152" dur="26">
                                          <p:stCondLst>
                                            <p:cond delay="1808"/>
                                          </p:stCondLst>
                                        </p:cTn>
                                        <p:tgtEl>
                                          <p:spTgt spid="3">
                                            <p:txEl>
                                              <p:pRg st="9" end="9"/>
                                            </p:txEl>
                                          </p:spTgt>
                                        </p:tgtEl>
                                      </p:cBhvr>
                                      <p:to x="100000" y="95000"/>
                                    </p:animScale>
                                    <p:animScale>
                                      <p:cBhvr>
                                        <p:cTn id="153" dur="166" decel="50000">
                                          <p:stCondLst>
                                            <p:cond delay="1834"/>
                                          </p:stCondLst>
                                        </p:cTn>
                                        <p:tgtEl>
                                          <p:spTgt spid="3">
                                            <p:txEl>
                                              <p:pRg st="9" end="9"/>
                                            </p:txEl>
                                          </p:spTgt>
                                        </p:tgtEl>
                                      </p:cBhvr>
                                      <p:to x="100000" y="100000"/>
                                    </p:animScale>
                                  </p:childTnLst>
                                </p:cTn>
                              </p:par>
                              <p:par>
                                <p:cTn id="154" presetID="26" presetClass="entr" presetSubtype="0" fill="hold" nodeType="withEffect">
                                  <p:stCondLst>
                                    <p:cond delay="0"/>
                                  </p:stCondLst>
                                  <p:childTnLst>
                                    <p:set>
                                      <p:cBhvr>
                                        <p:cTn id="155" dur="1" fill="hold">
                                          <p:stCondLst>
                                            <p:cond delay="0"/>
                                          </p:stCondLst>
                                        </p:cTn>
                                        <p:tgtEl>
                                          <p:spTgt spid="3">
                                            <p:txEl>
                                              <p:pRg st="10" end="10"/>
                                            </p:txEl>
                                          </p:spTgt>
                                        </p:tgtEl>
                                        <p:attrNameLst>
                                          <p:attrName>style.visibility</p:attrName>
                                        </p:attrNameLst>
                                      </p:cBhvr>
                                      <p:to>
                                        <p:strVal val="visible"/>
                                      </p:to>
                                    </p:set>
                                    <p:animEffect transition="in" filter="wipe(down)">
                                      <p:cBhvr>
                                        <p:cTn id="156" dur="580">
                                          <p:stCondLst>
                                            <p:cond delay="0"/>
                                          </p:stCondLst>
                                        </p:cTn>
                                        <p:tgtEl>
                                          <p:spTgt spid="3">
                                            <p:txEl>
                                              <p:pRg st="10" end="10"/>
                                            </p:txEl>
                                          </p:spTgt>
                                        </p:tgtEl>
                                      </p:cBhvr>
                                    </p:animEffect>
                                    <p:anim calcmode="lin" valueType="num">
                                      <p:cBhvr>
                                        <p:cTn id="157"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62" dur="26">
                                          <p:stCondLst>
                                            <p:cond delay="650"/>
                                          </p:stCondLst>
                                        </p:cTn>
                                        <p:tgtEl>
                                          <p:spTgt spid="3">
                                            <p:txEl>
                                              <p:pRg st="10" end="10"/>
                                            </p:txEl>
                                          </p:spTgt>
                                        </p:tgtEl>
                                      </p:cBhvr>
                                      <p:to x="100000" y="60000"/>
                                    </p:animScale>
                                    <p:animScale>
                                      <p:cBhvr>
                                        <p:cTn id="163" dur="166" decel="50000">
                                          <p:stCondLst>
                                            <p:cond delay="676"/>
                                          </p:stCondLst>
                                        </p:cTn>
                                        <p:tgtEl>
                                          <p:spTgt spid="3">
                                            <p:txEl>
                                              <p:pRg st="10" end="10"/>
                                            </p:txEl>
                                          </p:spTgt>
                                        </p:tgtEl>
                                      </p:cBhvr>
                                      <p:to x="100000" y="100000"/>
                                    </p:animScale>
                                    <p:animScale>
                                      <p:cBhvr>
                                        <p:cTn id="164" dur="26">
                                          <p:stCondLst>
                                            <p:cond delay="1312"/>
                                          </p:stCondLst>
                                        </p:cTn>
                                        <p:tgtEl>
                                          <p:spTgt spid="3">
                                            <p:txEl>
                                              <p:pRg st="10" end="10"/>
                                            </p:txEl>
                                          </p:spTgt>
                                        </p:tgtEl>
                                      </p:cBhvr>
                                      <p:to x="100000" y="80000"/>
                                    </p:animScale>
                                    <p:animScale>
                                      <p:cBhvr>
                                        <p:cTn id="165" dur="166" decel="50000">
                                          <p:stCondLst>
                                            <p:cond delay="1338"/>
                                          </p:stCondLst>
                                        </p:cTn>
                                        <p:tgtEl>
                                          <p:spTgt spid="3">
                                            <p:txEl>
                                              <p:pRg st="10" end="10"/>
                                            </p:txEl>
                                          </p:spTgt>
                                        </p:tgtEl>
                                      </p:cBhvr>
                                      <p:to x="100000" y="100000"/>
                                    </p:animScale>
                                    <p:animScale>
                                      <p:cBhvr>
                                        <p:cTn id="166" dur="26">
                                          <p:stCondLst>
                                            <p:cond delay="1642"/>
                                          </p:stCondLst>
                                        </p:cTn>
                                        <p:tgtEl>
                                          <p:spTgt spid="3">
                                            <p:txEl>
                                              <p:pRg st="10" end="10"/>
                                            </p:txEl>
                                          </p:spTgt>
                                        </p:tgtEl>
                                      </p:cBhvr>
                                      <p:to x="100000" y="90000"/>
                                    </p:animScale>
                                    <p:animScale>
                                      <p:cBhvr>
                                        <p:cTn id="167" dur="166" decel="50000">
                                          <p:stCondLst>
                                            <p:cond delay="1668"/>
                                          </p:stCondLst>
                                        </p:cTn>
                                        <p:tgtEl>
                                          <p:spTgt spid="3">
                                            <p:txEl>
                                              <p:pRg st="10" end="10"/>
                                            </p:txEl>
                                          </p:spTgt>
                                        </p:tgtEl>
                                      </p:cBhvr>
                                      <p:to x="100000" y="100000"/>
                                    </p:animScale>
                                    <p:animScale>
                                      <p:cBhvr>
                                        <p:cTn id="168" dur="26">
                                          <p:stCondLst>
                                            <p:cond delay="1808"/>
                                          </p:stCondLst>
                                        </p:cTn>
                                        <p:tgtEl>
                                          <p:spTgt spid="3">
                                            <p:txEl>
                                              <p:pRg st="10" end="10"/>
                                            </p:txEl>
                                          </p:spTgt>
                                        </p:tgtEl>
                                      </p:cBhvr>
                                      <p:to x="100000" y="95000"/>
                                    </p:animScale>
                                    <p:animScale>
                                      <p:cBhvr>
                                        <p:cTn id="169" dur="166" decel="50000">
                                          <p:stCondLst>
                                            <p:cond delay="1834"/>
                                          </p:stCondLst>
                                        </p:cTn>
                                        <p:tgtEl>
                                          <p:spTgt spid="3">
                                            <p:txEl>
                                              <p:pRg st="10" end="10"/>
                                            </p:txEl>
                                          </p:spTgt>
                                        </p:tgtEl>
                                      </p:cBhvr>
                                      <p:to x="100000" y="100000"/>
                                    </p:animScale>
                                  </p:childTnLst>
                                </p:cTn>
                              </p:par>
                              <p:par>
                                <p:cTn id="170" presetID="26" presetClass="entr" presetSubtype="0" fill="hold" nodeType="withEffect">
                                  <p:stCondLst>
                                    <p:cond delay="0"/>
                                  </p:stCondLst>
                                  <p:childTnLst>
                                    <p:set>
                                      <p:cBhvr>
                                        <p:cTn id="171" dur="1" fill="hold">
                                          <p:stCondLst>
                                            <p:cond delay="0"/>
                                          </p:stCondLst>
                                        </p:cTn>
                                        <p:tgtEl>
                                          <p:spTgt spid="3">
                                            <p:txEl>
                                              <p:pRg st="11" end="11"/>
                                            </p:txEl>
                                          </p:spTgt>
                                        </p:tgtEl>
                                        <p:attrNameLst>
                                          <p:attrName>style.visibility</p:attrName>
                                        </p:attrNameLst>
                                      </p:cBhvr>
                                      <p:to>
                                        <p:strVal val="visible"/>
                                      </p:to>
                                    </p:set>
                                    <p:animEffect transition="in" filter="wipe(down)">
                                      <p:cBhvr>
                                        <p:cTn id="172" dur="580">
                                          <p:stCondLst>
                                            <p:cond delay="0"/>
                                          </p:stCondLst>
                                        </p:cTn>
                                        <p:tgtEl>
                                          <p:spTgt spid="3">
                                            <p:txEl>
                                              <p:pRg st="11" end="11"/>
                                            </p:txEl>
                                          </p:spTgt>
                                        </p:tgtEl>
                                      </p:cBhvr>
                                    </p:animEffect>
                                    <p:anim calcmode="lin" valueType="num">
                                      <p:cBhvr>
                                        <p:cTn id="173"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78" dur="26">
                                          <p:stCondLst>
                                            <p:cond delay="650"/>
                                          </p:stCondLst>
                                        </p:cTn>
                                        <p:tgtEl>
                                          <p:spTgt spid="3">
                                            <p:txEl>
                                              <p:pRg st="11" end="11"/>
                                            </p:txEl>
                                          </p:spTgt>
                                        </p:tgtEl>
                                      </p:cBhvr>
                                      <p:to x="100000" y="60000"/>
                                    </p:animScale>
                                    <p:animScale>
                                      <p:cBhvr>
                                        <p:cTn id="179" dur="166" decel="50000">
                                          <p:stCondLst>
                                            <p:cond delay="676"/>
                                          </p:stCondLst>
                                        </p:cTn>
                                        <p:tgtEl>
                                          <p:spTgt spid="3">
                                            <p:txEl>
                                              <p:pRg st="11" end="11"/>
                                            </p:txEl>
                                          </p:spTgt>
                                        </p:tgtEl>
                                      </p:cBhvr>
                                      <p:to x="100000" y="100000"/>
                                    </p:animScale>
                                    <p:animScale>
                                      <p:cBhvr>
                                        <p:cTn id="180" dur="26">
                                          <p:stCondLst>
                                            <p:cond delay="1312"/>
                                          </p:stCondLst>
                                        </p:cTn>
                                        <p:tgtEl>
                                          <p:spTgt spid="3">
                                            <p:txEl>
                                              <p:pRg st="11" end="11"/>
                                            </p:txEl>
                                          </p:spTgt>
                                        </p:tgtEl>
                                      </p:cBhvr>
                                      <p:to x="100000" y="80000"/>
                                    </p:animScale>
                                    <p:animScale>
                                      <p:cBhvr>
                                        <p:cTn id="181" dur="166" decel="50000">
                                          <p:stCondLst>
                                            <p:cond delay="1338"/>
                                          </p:stCondLst>
                                        </p:cTn>
                                        <p:tgtEl>
                                          <p:spTgt spid="3">
                                            <p:txEl>
                                              <p:pRg st="11" end="11"/>
                                            </p:txEl>
                                          </p:spTgt>
                                        </p:tgtEl>
                                      </p:cBhvr>
                                      <p:to x="100000" y="100000"/>
                                    </p:animScale>
                                    <p:animScale>
                                      <p:cBhvr>
                                        <p:cTn id="182" dur="26">
                                          <p:stCondLst>
                                            <p:cond delay="1642"/>
                                          </p:stCondLst>
                                        </p:cTn>
                                        <p:tgtEl>
                                          <p:spTgt spid="3">
                                            <p:txEl>
                                              <p:pRg st="11" end="11"/>
                                            </p:txEl>
                                          </p:spTgt>
                                        </p:tgtEl>
                                      </p:cBhvr>
                                      <p:to x="100000" y="90000"/>
                                    </p:animScale>
                                    <p:animScale>
                                      <p:cBhvr>
                                        <p:cTn id="183" dur="166" decel="50000">
                                          <p:stCondLst>
                                            <p:cond delay="1668"/>
                                          </p:stCondLst>
                                        </p:cTn>
                                        <p:tgtEl>
                                          <p:spTgt spid="3">
                                            <p:txEl>
                                              <p:pRg st="11" end="11"/>
                                            </p:txEl>
                                          </p:spTgt>
                                        </p:tgtEl>
                                      </p:cBhvr>
                                      <p:to x="100000" y="100000"/>
                                    </p:animScale>
                                    <p:animScale>
                                      <p:cBhvr>
                                        <p:cTn id="184" dur="26">
                                          <p:stCondLst>
                                            <p:cond delay="1808"/>
                                          </p:stCondLst>
                                        </p:cTn>
                                        <p:tgtEl>
                                          <p:spTgt spid="3">
                                            <p:txEl>
                                              <p:pRg st="11" end="11"/>
                                            </p:txEl>
                                          </p:spTgt>
                                        </p:tgtEl>
                                      </p:cBhvr>
                                      <p:to x="100000" y="95000"/>
                                    </p:animScale>
                                    <p:animScale>
                                      <p:cBhvr>
                                        <p:cTn id="185" dur="166" decel="50000">
                                          <p:stCondLst>
                                            <p:cond delay="1834"/>
                                          </p:stCondLst>
                                        </p:cTn>
                                        <p:tgtEl>
                                          <p:spTgt spid="3">
                                            <p:txEl>
                                              <p:pRg st="11" end="11"/>
                                            </p:txEl>
                                          </p:spTgt>
                                        </p:tgtEl>
                                      </p:cBhvr>
                                      <p:to x="100000" y="100000"/>
                                    </p:animScale>
                                  </p:childTnLst>
                                </p:cTn>
                              </p:par>
                              <p:par>
                                <p:cTn id="186" presetID="26" presetClass="entr" presetSubtype="0" fill="hold" nodeType="withEffect">
                                  <p:stCondLst>
                                    <p:cond delay="0"/>
                                  </p:stCondLst>
                                  <p:childTnLst>
                                    <p:set>
                                      <p:cBhvr>
                                        <p:cTn id="187" dur="1" fill="hold">
                                          <p:stCondLst>
                                            <p:cond delay="0"/>
                                          </p:stCondLst>
                                        </p:cTn>
                                        <p:tgtEl>
                                          <p:spTgt spid="3">
                                            <p:txEl>
                                              <p:pRg st="12" end="12"/>
                                            </p:txEl>
                                          </p:spTgt>
                                        </p:tgtEl>
                                        <p:attrNameLst>
                                          <p:attrName>style.visibility</p:attrName>
                                        </p:attrNameLst>
                                      </p:cBhvr>
                                      <p:to>
                                        <p:strVal val="visible"/>
                                      </p:to>
                                    </p:set>
                                    <p:animEffect transition="in" filter="wipe(down)">
                                      <p:cBhvr>
                                        <p:cTn id="188" dur="580">
                                          <p:stCondLst>
                                            <p:cond delay="0"/>
                                          </p:stCondLst>
                                        </p:cTn>
                                        <p:tgtEl>
                                          <p:spTgt spid="3">
                                            <p:txEl>
                                              <p:pRg st="12" end="12"/>
                                            </p:txEl>
                                          </p:spTgt>
                                        </p:tgtEl>
                                      </p:cBhvr>
                                    </p:animEffect>
                                    <p:anim calcmode="lin" valueType="num">
                                      <p:cBhvr>
                                        <p:cTn id="189"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94" dur="26">
                                          <p:stCondLst>
                                            <p:cond delay="650"/>
                                          </p:stCondLst>
                                        </p:cTn>
                                        <p:tgtEl>
                                          <p:spTgt spid="3">
                                            <p:txEl>
                                              <p:pRg st="12" end="12"/>
                                            </p:txEl>
                                          </p:spTgt>
                                        </p:tgtEl>
                                      </p:cBhvr>
                                      <p:to x="100000" y="60000"/>
                                    </p:animScale>
                                    <p:animScale>
                                      <p:cBhvr>
                                        <p:cTn id="195" dur="166" decel="50000">
                                          <p:stCondLst>
                                            <p:cond delay="676"/>
                                          </p:stCondLst>
                                        </p:cTn>
                                        <p:tgtEl>
                                          <p:spTgt spid="3">
                                            <p:txEl>
                                              <p:pRg st="12" end="12"/>
                                            </p:txEl>
                                          </p:spTgt>
                                        </p:tgtEl>
                                      </p:cBhvr>
                                      <p:to x="100000" y="100000"/>
                                    </p:animScale>
                                    <p:animScale>
                                      <p:cBhvr>
                                        <p:cTn id="196" dur="26">
                                          <p:stCondLst>
                                            <p:cond delay="1312"/>
                                          </p:stCondLst>
                                        </p:cTn>
                                        <p:tgtEl>
                                          <p:spTgt spid="3">
                                            <p:txEl>
                                              <p:pRg st="12" end="12"/>
                                            </p:txEl>
                                          </p:spTgt>
                                        </p:tgtEl>
                                      </p:cBhvr>
                                      <p:to x="100000" y="80000"/>
                                    </p:animScale>
                                    <p:animScale>
                                      <p:cBhvr>
                                        <p:cTn id="197" dur="166" decel="50000">
                                          <p:stCondLst>
                                            <p:cond delay="1338"/>
                                          </p:stCondLst>
                                        </p:cTn>
                                        <p:tgtEl>
                                          <p:spTgt spid="3">
                                            <p:txEl>
                                              <p:pRg st="12" end="12"/>
                                            </p:txEl>
                                          </p:spTgt>
                                        </p:tgtEl>
                                      </p:cBhvr>
                                      <p:to x="100000" y="100000"/>
                                    </p:animScale>
                                    <p:animScale>
                                      <p:cBhvr>
                                        <p:cTn id="198" dur="26">
                                          <p:stCondLst>
                                            <p:cond delay="1642"/>
                                          </p:stCondLst>
                                        </p:cTn>
                                        <p:tgtEl>
                                          <p:spTgt spid="3">
                                            <p:txEl>
                                              <p:pRg st="12" end="12"/>
                                            </p:txEl>
                                          </p:spTgt>
                                        </p:tgtEl>
                                      </p:cBhvr>
                                      <p:to x="100000" y="90000"/>
                                    </p:animScale>
                                    <p:animScale>
                                      <p:cBhvr>
                                        <p:cTn id="199" dur="166" decel="50000">
                                          <p:stCondLst>
                                            <p:cond delay="1668"/>
                                          </p:stCondLst>
                                        </p:cTn>
                                        <p:tgtEl>
                                          <p:spTgt spid="3">
                                            <p:txEl>
                                              <p:pRg st="12" end="12"/>
                                            </p:txEl>
                                          </p:spTgt>
                                        </p:tgtEl>
                                      </p:cBhvr>
                                      <p:to x="100000" y="100000"/>
                                    </p:animScale>
                                    <p:animScale>
                                      <p:cBhvr>
                                        <p:cTn id="200" dur="26">
                                          <p:stCondLst>
                                            <p:cond delay="1808"/>
                                          </p:stCondLst>
                                        </p:cTn>
                                        <p:tgtEl>
                                          <p:spTgt spid="3">
                                            <p:txEl>
                                              <p:pRg st="12" end="12"/>
                                            </p:txEl>
                                          </p:spTgt>
                                        </p:tgtEl>
                                      </p:cBhvr>
                                      <p:to x="100000" y="95000"/>
                                    </p:animScale>
                                    <p:animScale>
                                      <p:cBhvr>
                                        <p:cTn id="201" dur="166" decel="50000">
                                          <p:stCondLst>
                                            <p:cond delay="1834"/>
                                          </p:stCondLst>
                                        </p:cTn>
                                        <p:tgtEl>
                                          <p:spTgt spid="3">
                                            <p:txEl>
                                              <p:pRg st="12" end="12"/>
                                            </p:txEl>
                                          </p:spTgt>
                                        </p:tgtEl>
                                      </p:cBhvr>
                                      <p:to x="100000" y="100000"/>
                                    </p:animScale>
                                  </p:childTnLst>
                                </p:cTn>
                              </p:par>
                              <p:par>
                                <p:cTn id="202" presetID="26" presetClass="entr" presetSubtype="0" fill="hold" nodeType="withEffect">
                                  <p:stCondLst>
                                    <p:cond delay="0"/>
                                  </p:stCondLst>
                                  <p:childTnLst>
                                    <p:set>
                                      <p:cBhvr>
                                        <p:cTn id="203" dur="1" fill="hold">
                                          <p:stCondLst>
                                            <p:cond delay="0"/>
                                          </p:stCondLst>
                                        </p:cTn>
                                        <p:tgtEl>
                                          <p:spTgt spid="3">
                                            <p:txEl>
                                              <p:pRg st="13" end="13"/>
                                            </p:txEl>
                                          </p:spTgt>
                                        </p:tgtEl>
                                        <p:attrNameLst>
                                          <p:attrName>style.visibility</p:attrName>
                                        </p:attrNameLst>
                                      </p:cBhvr>
                                      <p:to>
                                        <p:strVal val="visible"/>
                                      </p:to>
                                    </p:set>
                                    <p:animEffect transition="in" filter="wipe(down)">
                                      <p:cBhvr>
                                        <p:cTn id="204" dur="580">
                                          <p:stCondLst>
                                            <p:cond delay="0"/>
                                          </p:stCondLst>
                                        </p:cTn>
                                        <p:tgtEl>
                                          <p:spTgt spid="3">
                                            <p:txEl>
                                              <p:pRg st="13" end="13"/>
                                            </p:txEl>
                                          </p:spTgt>
                                        </p:tgtEl>
                                      </p:cBhvr>
                                    </p:animEffect>
                                    <p:anim calcmode="lin" valueType="num">
                                      <p:cBhvr>
                                        <p:cTn id="205"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06"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07"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08"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09"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10" dur="26">
                                          <p:stCondLst>
                                            <p:cond delay="650"/>
                                          </p:stCondLst>
                                        </p:cTn>
                                        <p:tgtEl>
                                          <p:spTgt spid="3">
                                            <p:txEl>
                                              <p:pRg st="13" end="13"/>
                                            </p:txEl>
                                          </p:spTgt>
                                        </p:tgtEl>
                                      </p:cBhvr>
                                      <p:to x="100000" y="60000"/>
                                    </p:animScale>
                                    <p:animScale>
                                      <p:cBhvr>
                                        <p:cTn id="211" dur="166" decel="50000">
                                          <p:stCondLst>
                                            <p:cond delay="676"/>
                                          </p:stCondLst>
                                        </p:cTn>
                                        <p:tgtEl>
                                          <p:spTgt spid="3">
                                            <p:txEl>
                                              <p:pRg st="13" end="13"/>
                                            </p:txEl>
                                          </p:spTgt>
                                        </p:tgtEl>
                                      </p:cBhvr>
                                      <p:to x="100000" y="100000"/>
                                    </p:animScale>
                                    <p:animScale>
                                      <p:cBhvr>
                                        <p:cTn id="212" dur="26">
                                          <p:stCondLst>
                                            <p:cond delay="1312"/>
                                          </p:stCondLst>
                                        </p:cTn>
                                        <p:tgtEl>
                                          <p:spTgt spid="3">
                                            <p:txEl>
                                              <p:pRg st="13" end="13"/>
                                            </p:txEl>
                                          </p:spTgt>
                                        </p:tgtEl>
                                      </p:cBhvr>
                                      <p:to x="100000" y="80000"/>
                                    </p:animScale>
                                    <p:animScale>
                                      <p:cBhvr>
                                        <p:cTn id="213" dur="166" decel="50000">
                                          <p:stCondLst>
                                            <p:cond delay="1338"/>
                                          </p:stCondLst>
                                        </p:cTn>
                                        <p:tgtEl>
                                          <p:spTgt spid="3">
                                            <p:txEl>
                                              <p:pRg st="13" end="13"/>
                                            </p:txEl>
                                          </p:spTgt>
                                        </p:tgtEl>
                                      </p:cBhvr>
                                      <p:to x="100000" y="100000"/>
                                    </p:animScale>
                                    <p:animScale>
                                      <p:cBhvr>
                                        <p:cTn id="214" dur="26">
                                          <p:stCondLst>
                                            <p:cond delay="1642"/>
                                          </p:stCondLst>
                                        </p:cTn>
                                        <p:tgtEl>
                                          <p:spTgt spid="3">
                                            <p:txEl>
                                              <p:pRg st="13" end="13"/>
                                            </p:txEl>
                                          </p:spTgt>
                                        </p:tgtEl>
                                      </p:cBhvr>
                                      <p:to x="100000" y="90000"/>
                                    </p:animScale>
                                    <p:animScale>
                                      <p:cBhvr>
                                        <p:cTn id="215" dur="166" decel="50000">
                                          <p:stCondLst>
                                            <p:cond delay="1668"/>
                                          </p:stCondLst>
                                        </p:cTn>
                                        <p:tgtEl>
                                          <p:spTgt spid="3">
                                            <p:txEl>
                                              <p:pRg st="13" end="13"/>
                                            </p:txEl>
                                          </p:spTgt>
                                        </p:tgtEl>
                                      </p:cBhvr>
                                      <p:to x="100000" y="100000"/>
                                    </p:animScale>
                                    <p:animScale>
                                      <p:cBhvr>
                                        <p:cTn id="216" dur="26">
                                          <p:stCondLst>
                                            <p:cond delay="1808"/>
                                          </p:stCondLst>
                                        </p:cTn>
                                        <p:tgtEl>
                                          <p:spTgt spid="3">
                                            <p:txEl>
                                              <p:pRg st="13" end="13"/>
                                            </p:txEl>
                                          </p:spTgt>
                                        </p:tgtEl>
                                      </p:cBhvr>
                                      <p:to x="100000" y="95000"/>
                                    </p:animScale>
                                    <p:animScale>
                                      <p:cBhvr>
                                        <p:cTn id="217" dur="166" decel="50000">
                                          <p:stCondLst>
                                            <p:cond delay="1834"/>
                                          </p:stCondLst>
                                        </p:cTn>
                                        <p:tgtEl>
                                          <p:spTgt spid="3">
                                            <p:txEl>
                                              <p:pRg st="13" end="13"/>
                                            </p:txEl>
                                          </p:spTgt>
                                        </p:tgtEl>
                                      </p:cBhvr>
                                      <p:to x="100000" y="100000"/>
                                    </p:animScale>
                                  </p:childTnLst>
                                </p:cTn>
                              </p:par>
                              <p:par>
                                <p:cTn id="218" presetID="26" presetClass="entr" presetSubtype="0" fill="hold" nodeType="withEffect">
                                  <p:stCondLst>
                                    <p:cond delay="0"/>
                                  </p:stCondLst>
                                  <p:childTnLst>
                                    <p:set>
                                      <p:cBhvr>
                                        <p:cTn id="219" dur="1" fill="hold">
                                          <p:stCondLst>
                                            <p:cond delay="0"/>
                                          </p:stCondLst>
                                        </p:cTn>
                                        <p:tgtEl>
                                          <p:spTgt spid="3">
                                            <p:txEl>
                                              <p:pRg st="14" end="14"/>
                                            </p:txEl>
                                          </p:spTgt>
                                        </p:tgtEl>
                                        <p:attrNameLst>
                                          <p:attrName>style.visibility</p:attrName>
                                        </p:attrNameLst>
                                      </p:cBhvr>
                                      <p:to>
                                        <p:strVal val="visible"/>
                                      </p:to>
                                    </p:set>
                                    <p:animEffect transition="in" filter="wipe(down)">
                                      <p:cBhvr>
                                        <p:cTn id="220" dur="580">
                                          <p:stCondLst>
                                            <p:cond delay="0"/>
                                          </p:stCondLst>
                                        </p:cTn>
                                        <p:tgtEl>
                                          <p:spTgt spid="3">
                                            <p:txEl>
                                              <p:pRg st="14" end="14"/>
                                            </p:txEl>
                                          </p:spTgt>
                                        </p:tgtEl>
                                      </p:cBhvr>
                                    </p:animEffect>
                                    <p:anim calcmode="lin" valueType="num">
                                      <p:cBhvr>
                                        <p:cTn id="221"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22"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23"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24"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25"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26" dur="26">
                                          <p:stCondLst>
                                            <p:cond delay="650"/>
                                          </p:stCondLst>
                                        </p:cTn>
                                        <p:tgtEl>
                                          <p:spTgt spid="3">
                                            <p:txEl>
                                              <p:pRg st="14" end="14"/>
                                            </p:txEl>
                                          </p:spTgt>
                                        </p:tgtEl>
                                      </p:cBhvr>
                                      <p:to x="100000" y="60000"/>
                                    </p:animScale>
                                    <p:animScale>
                                      <p:cBhvr>
                                        <p:cTn id="227" dur="166" decel="50000">
                                          <p:stCondLst>
                                            <p:cond delay="676"/>
                                          </p:stCondLst>
                                        </p:cTn>
                                        <p:tgtEl>
                                          <p:spTgt spid="3">
                                            <p:txEl>
                                              <p:pRg st="14" end="14"/>
                                            </p:txEl>
                                          </p:spTgt>
                                        </p:tgtEl>
                                      </p:cBhvr>
                                      <p:to x="100000" y="100000"/>
                                    </p:animScale>
                                    <p:animScale>
                                      <p:cBhvr>
                                        <p:cTn id="228" dur="26">
                                          <p:stCondLst>
                                            <p:cond delay="1312"/>
                                          </p:stCondLst>
                                        </p:cTn>
                                        <p:tgtEl>
                                          <p:spTgt spid="3">
                                            <p:txEl>
                                              <p:pRg st="14" end="14"/>
                                            </p:txEl>
                                          </p:spTgt>
                                        </p:tgtEl>
                                      </p:cBhvr>
                                      <p:to x="100000" y="80000"/>
                                    </p:animScale>
                                    <p:animScale>
                                      <p:cBhvr>
                                        <p:cTn id="229" dur="166" decel="50000">
                                          <p:stCondLst>
                                            <p:cond delay="1338"/>
                                          </p:stCondLst>
                                        </p:cTn>
                                        <p:tgtEl>
                                          <p:spTgt spid="3">
                                            <p:txEl>
                                              <p:pRg st="14" end="14"/>
                                            </p:txEl>
                                          </p:spTgt>
                                        </p:tgtEl>
                                      </p:cBhvr>
                                      <p:to x="100000" y="100000"/>
                                    </p:animScale>
                                    <p:animScale>
                                      <p:cBhvr>
                                        <p:cTn id="230" dur="26">
                                          <p:stCondLst>
                                            <p:cond delay="1642"/>
                                          </p:stCondLst>
                                        </p:cTn>
                                        <p:tgtEl>
                                          <p:spTgt spid="3">
                                            <p:txEl>
                                              <p:pRg st="14" end="14"/>
                                            </p:txEl>
                                          </p:spTgt>
                                        </p:tgtEl>
                                      </p:cBhvr>
                                      <p:to x="100000" y="90000"/>
                                    </p:animScale>
                                    <p:animScale>
                                      <p:cBhvr>
                                        <p:cTn id="231" dur="166" decel="50000">
                                          <p:stCondLst>
                                            <p:cond delay="1668"/>
                                          </p:stCondLst>
                                        </p:cTn>
                                        <p:tgtEl>
                                          <p:spTgt spid="3">
                                            <p:txEl>
                                              <p:pRg st="14" end="14"/>
                                            </p:txEl>
                                          </p:spTgt>
                                        </p:tgtEl>
                                      </p:cBhvr>
                                      <p:to x="100000" y="100000"/>
                                    </p:animScale>
                                    <p:animScale>
                                      <p:cBhvr>
                                        <p:cTn id="232" dur="26">
                                          <p:stCondLst>
                                            <p:cond delay="1808"/>
                                          </p:stCondLst>
                                        </p:cTn>
                                        <p:tgtEl>
                                          <p:spTgt spid="3">
                                            <p:txEl>
                                              <p:pRg st="14" end="14"/>
                                            </p:txEl>
                                          </p:spTgt>
                                        </p:tgtEl>
                                      </p:cBhvr>
                                      <p:to x="100000" y="95000"/>
                                    </p:animScale>
                                    <p:animScale>
                                      <p:cBhvr>
                                        <p:cTn id="233" dur="166" decel="50000">
                                          <p:stCondLst>
                                            <p:cond delay="1834"/>
                                          </p:stCondLst>
                                        </p:cTn>
                                        <p:tgtEl>
                                          <p:spTgt spid="3">
                                            <p:txEl>
                                              <p:pRg st="14" end="1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32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0"/>
            <a:ext cx="213052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uz-Cyrl-UZ" sz="2800" b="1" i="1" dirty="0" smtClean="0">
                <a:solidFill>
                  <a:srgbClr val="002060"/>
                </a:solidFill>
                <a:latin typeface="Times New Roman" pitchFamily="18" charset="0"/>
                <a:cs typeface="Times New Roman" pitchFamily="18" charset="0"/>
              </a:rPr>
              <a:t>Гит тести</a:t>
            </a:r>
            <a:endParaRPr lang="ru-RU" sz="2800" b="1" i="1" dirty="0">
              <a:solidFill>
                <a:srgbClr val="002060"/>
              </a:solidFill>
              <a:latin typeface="Times New Roman" pitchFamily="18" charset="0"/>
              <a:cs typeface="Times New Roman" pitchFamily="18" charset="0"/>
            </a:endParaRPr>
          </a:p>
        </p:txBody>
      </p:sp>
      <p:pic>
        <p:nvPicPr>
          <p:cNvPr id="16" name="Picture 4" descr="http://liubavyshka.ru/_ph/32/2/465365324.gif"/>
          <p:cNvPicPr>
            <a:picLocks noChangeAspect="1" noChangeArrowheads="1" noCrop="1"/>
          </p:cNvPicPr>
          <p:nvPr/>
        </p:nvPicPr>
        <p:blipFill>
          <a:blip r:embed="rId2" cstate="print"/>
          <a:srcRect/>
          <a:stretch>
            <a:fillRect/>
          </a:stretch>
        </p:blipFill>
        <p:spPr bwMode="auto">
          <a:xfrm>
            <a:off x="7308304" y="0"/>
            <a:ext cx="1488739" cy="1916832"/>
          </a:xfrm>
          <a:prstGeom prst="rect">
            <a:avLst/>
          </a:prstGeom>
          <a:noFill/>
        </p:spPr>
      </p:pic>
      <p:sp>
        <p:nvSpPr>
          <p:cNvPr id="20" name="TextBox 19"/>
          <p:cNvSpPr txBox="1"/>
          <p:nvPr/>
        </p:nvSpPr>
        <p:spPr>
          <a:xfrm>
            <a:off x="971600" y="2276872"/>
            <a:ext cx="7944226" cy="1938992"/>
          </a:xfrm>
          <a:prstGeom prst="rect">
            <a:avLst/>
          </a:prstGeom>
          <a:noFill/>
        </p:spPr>
        <p:txBody>
          <a:bodyPr wrap="none" rtlCol="0">
            <a:spAutoFit/>
          </a:bodyPr>
          <a:lstStyle/>
          <a:p>
            <a:r>
              <a:rPr lang="uz-Cyrl-UZ" sz="2400" b="1" dirty="0" smtClean="0">
                <a:solidFill>
                  <a:srgbClr val="002060"/>
                </a:solidFill>
                <a:latin typeface="Times New Roman" pitchFamily="18" charset="0"/>
                <a:cs typeface="Times New Roman" pitchFamily="18" charset="0"/>
              </a:rPr>
              <a:t>. . .   арслондир қафасда ётган. Осмон   . . . .   каби тиниқ</a:t>
            </a:r>
          </a:p>
          <a:p>
            <a:r>
              <a:rPr lang="uz-Cyrl-UZ" sz="2400" b="1" dirty="0" smtClean="0">
                <a:solidFill>
                  <a:srgbClr val="002060"/>
                </a:solidFill>
                <a:latin typeface="Times New Roman" pitchFamily="18" charset="0"/>
                <a:cs typeface="Times New Roman" pitchFamily="18" charset="0"/>
              </a:rPr>
              <a:t> . . . . . . . . . . .    – машаққатли, лекин фахрли касб. </a:t>
            </a:r>
          </a:p>
          <a:p>
            <a:r>
              <a:rPr lang="uz-Cyrl-UZ" sz="2400" b="1" dirty="0" smtClean="0">
                <a:solidFill>
                  <a:srgbClr val="002060"/>
                </a:solidFill>
                <a:latin typeface="Times New Roman" pitchFamily="18" charset="0"/>
                <a:cs typeface="Times New Roman" pitchFamily="18" charset="0"/>
              </a:rPr>
              <a:t>Қалбдан чиққан сўз   . . . . . .  йўл олади.    . . . . . . . . . </a:t>
            </a:r>
          </a:p>
          <a:p>
            <a:r>
              <a:rPr lang="uz-Cyrl-UZ" sz="2400" b="1" dirty="0" smtClean="0">
                <a:solidFill>
                  <a:srgbClr val="002060"/>
                </a:solidFill>
                <a:latin typeface="Times New Roman" pitchFamily="18" charset="0"/>
                <a:cs typeface="Times New Roman" pitchFamily="18" charset="0"/>
              </a:rPr>
              <a:t>йўлиққанингда  эгилиб, очиқ чехра билан кўришишни </a:t>
            </a:r>
          </a:p>
          <a:p>
            <a:r>
              <a:rPr lang="uz-Cyrl-UZ" sz="2400" b="1" dirty="0" smtClean="0">
                <a:solidFill>
                  <a:srgbClr val="002060"/>
                </a:solidFill>
                <a:latin typeface="Times New Roman" pitchFamily="18" charset="0"/>
                <a:cs typeface="Times New Roman" pitchFamily="18" charset="0"/>
              </a:rPr>
              <a:t>унутманг. </a:t>
            </a:r>
            <a:endParaRPr lang="ru-RU" sz="2400" b="1" dirty="0">
              <a:solidFill>
                <a:srgbClr val="002060"/>
              </a:solidFill>
              <a:latin typeface="Times New Roman" pitchFamily="18" charset="0"/>
              <a:cs typeface="Times New Roman" pitchFamily="18" charset="0"/>
            </a:endParaRPr>
          </a:p>
        </p:txBody>
      </p:sp>
      <p:sp>
        <p:nvSpPr>
          <p:cNvPr id="21" name="TextBox 20"/>
          <p:cNvSpPr txBox="1"/>
          <p:nvPr/>
        </p:nvSpPr>
        <p:spPr>
          <a:xfrm>
            <a:off x="912292" y="2272556"/>
            <a:ext cx="746743" cy="461665"/>
          </a:xfrm>
          <a:prstGeom prst="rect">
            <a:avLst/>
          </a:prstGeom>
          <a:noFill/>
        </p:spPr>
        <p:txBody>
          <a:bodyPr wrap="none" rtlCol="0">
            <a:spAutoFit/>
          </a:bodyPr>
          <a:lstStyle/>
          <a:p>
            <a:r>
              <a:rPr lang="uz-Cyrl-UZ" sz="2400" b="1" dirty="0" smtClean="0">
                <a:solidFill>
                  <a:srgbClr val="C00000"/>
                </a:solidFill>
                <a:latin typeface="Times New Roman" pitchFamily="18" charset="0"/>
                <a:cs typeface="Times New Roman" pitchFamily="18" charset="0"/>
              </a:rPr>
              <a:t>Тил</a:t>
            </a:r>
            <a:endParaRPr lang="ru-RU" sz="2400" b="1" dirty="0">
              <a:solidFill>
                <a:srgbClr val="C00000"/>
              </a:solidFill>
              <a:latin typeface="Times New Roman" pitchFamily="18" charset="0"/>
              <a:cs typeface="Times New Roman" pitchFamily="18" charset="0"/>
            </a:endParaRPr>
          </a:p>
        </p:txBody>
      </p:sp>
      <p:sp>
        <p:nvSpPr>
          <p:cNvPr id="22" name="TextBox 21"/>
          <p:cNvSpPr txBox="1"/>
          <p:nvPr/>
        </p:nvSpPr>
        <p:spPr>
          <a:xfrm>
            <a:off x="6236568" y="2281064"/>
            <a:ext cx="1035861" cy="461665"/>
          </a:xfrm>
          <a:prstGeom prst="rect">
            <a:avLst/>
          </a:prstGeom>
          <a:noFill/>
        </p:spPr>
        <p:txBody>
          <a:bodyPr wrap="none" rtlCol="0">
            <a:spAutoFit/>
          </a:bodyPr>
          <a:lstStyle/>
          <a:p>
            <a:r>
              <a:rPr lang="uz-Cyrl-UZ" sz="2400" b="1" dirty="0" smtClean="0">
                <a:solidFill>
                  <a:srgbClr val="C00000"/>
                </a:solidFill>
                <a:latin typeface="Times New Roman" pitchFamily="18" charset="0"/>
                <a:cs typeface="Times New Roman" pitchFamily="18" charset="0"/>
              </a:rPr>
              <a:t>шиша</a:t>
            </a:r>
            <a:endParaRPr lang="ru-RU" sz="2400" b="1" dirty="0">
              <a:solidFill>
                <a:srgbClr val="C00000"/>
              </a:solidFill>
              <a:latin typeface="Times New Roman" pitchFamily="18" charset="0"/>
              <a:cs typeface="Times New Roman" pitchFamily="18" charset="0"/>
            </a:endParaRPr>
          </a:p>
        </p:txBody>
      </p:sp>
      <p:sp>
        <p:nvSpPr>
          <p:cNvPr id="23" name="TextBox 22"/>
          <p:cNvSpPr txBox="1"/>
          <p:nvPr/>
        </p:nvSpPr>
        <p:spPr>
          <a:xfrm>
            <a:off x="1018208" y="2641104"/>
            <a:ext cx="2102114" cy="461665"/>
          </a:xfrm>
          <a:prstGeom prst="rect">
            <a:avLst/>
          </a:prstGeom>
          <a:noFill/>
        </p:spPr>
        <p:txBody>
          <a:bodyPr wrap="none" rtlCol="0">
            <a:spAutoFit/>
          </a:bodyPr>
          <a:lstStyle/>
          <a:p>
            <a:r>
              <a:rPr lang="uz-Cyrl-UZ" sz="2400" b="1" dirty="0" smtClean="0">
                <a:solidFill>
                  <a:srgbClr val="C00000"/>
                </a:solidFill>
                <a:latin typeface="Times New Roman" pitchFamily="18" charset="0"/>
                <a:cs typeface="Times New Roman" pitchFamily="18" charset="0"/>
              </a:rPr>
              <a:t>Ўқитувчилик</a:t>
            </a:r>
            <a:endParaRPr lang="ru-RU" sz="2400" b="1" dirty="0">
              <a:solidFill>
                <a:srgbClr val="C00000"/>
              </a:solidFill>
              <a:latin typeface="Times New Roman" pitchFamily="18" charset="0"/>
              <a:cs typeface="Times New Roman" pitchFamily="18" charset="0"/>
            </a:endParaRPr>
          </a:p>
        </p:txBody>
      </p:sp>
      <p:sp>
        <p:nvSpPr>
          <p:cNvPr id="24" name="TextBox 23"/>
          <p:cNvSpPr txBox="1"/>
          <p:nvPr/>
        </p:nvSpPr>
        <p:spPr>
          <a:xfrm>
            <a:off x="3864620" y="3009652"/>
            <a:ext cx="1139543" cy="461665"/>
          </a:xfrm>
          <a:prstGeom prst="rect">
            <a:avLst/>
          </a:prstGeom>
          <a:noFill/>
        </p:spPr>
        <p:txBody>
          <a:bodyPr wrap="none" rtlCol="0">
            <a:spAutoFit/>
          </a:bodyPr>
          <a:lstStyle/>
          <a:p>
            <a:r>
              <a:rPr lang="uz-Cyrl-UZ" sz="2400" b="1" dirty="0" smtClean="0">
                <a:solidFill>
                  <a:srgbClr val="C00000"/>
                </a:solidFill>
                <a:latin typeface="Times New Roman" pitchFamily="18" charset="0"/>
                <a:cs typeface="Times New Roman" pitchFamily="18" charset="0"/>
              </a:rPr>
              <a:t>қалбга</a:t>
            </a:r>
            <a:endParaRPr lang="ru-RU" sz="2400" b="1" dirty="0">
              <a:solidFill>
                <a:srgbClr val="C00000"/>
              </a:solidFill>
              <a:latin typeface="Times New Roman" pitchFamily="18" charset="0"/>
              <a:cs typeface="Times New Roman" pitchFamily="18" charset="0"/>
            </a:endParaRPr>
          </a:p>
        </p:txBody>
      </p:sp>
      <p:sp>
        <p:nvSpPr>
          <p:cNvPr id="25" name="TextBox 24"/>
          <p:cNvSpPr txBox="1"/>
          <p:nvPr/>
        </p:nvSpPr>
        <p:spPr>
          <a:xfrm>
            <a:off x="6715348" y="3001144"/>
            <a:ext cx="1625766" cy="461665"/>
          </a:xfrm>
          <a:prstGeom prst="rect">
            <a:avLst/>
          </a:prstGeom>
          <a:noFill/>
        </p:spPr>
        <p:txBody>
          <a:bodyPr wrap="none" rtlCol="0">
            <a:spAutoFit/>
          </a:bodyPr>
          <a:lstStyle/>
          <a:p>
            <a:r>
              <a:rPr lang="uz-Cyrl-UZ" sz="2400" b="1" dirty="0" smtClean="0">
                <a:solidFill>
                  <a:srgbClr val="C00000"/>
                </a:solidFill>
                <a:latin typeface="Times New Roman" pitchFamily="18" charset="0"/>
                <a:cs typeface="Times New Roman" pitchFamily="18" charset="0"/>
              </a:rPr>
              <a:t>Дўстингга</a:t>
            </a:r>
            <a:endParaRPr lang="ru-RU" sz="2400" b="1" dirty="0">
              <a:solidFill>
                <a:srgbClr val="C00000"/>
              </a:solidFill>
              <a:latin typeface="Times New Roman" pitchFamily="18" charset="0"/>
              <a:cs typeface="Times New Roman" pitchFamily="18" charset="0"/>
            </a:endParaRPr>
          </a:p>
        </p:txBody>
      </p:sp>
      <p:grpSp>
        <p:nvGrpSpPr>
          <p:cNvPr id="26" name="Группа 25"/>
          <p:cNvGrpSpPr/>
          <p:nvPr/>
        </p:nvGrpSpPr>
        <p:grpSpPr>
          <a:xfrm>
            <a:off x="467544" y="5301208"/>
            <a:ext cx="8208912" cy="1322835"/>
            <a:chOff x="467544" y="5157192"/>
            <a:chExt cx="8208912" cy="1466851"/>
          </a:xfrm>
        </p:grpSpPr>
        <p:pic>
          <p:nvPicPr>
            <p:cNvPr id="27" name="Picture 6" descr="http://img0.liveinternet.ru/images/attach/c/8/105/116/105116644_0_8494e_578b6eba_XL.png"/>
            <p:cNvPicPr>
              <a:picLocks noChangeAspect="1" noChangeArrowheads="1"/>
            </p:cNvPicPr>
            <p:nvPr/>
          </p:nvPicPr>
          <p:blipFill>
            <a:blip r:embed="rId3" cstate="print"/>
            <a:srcRect/>
            <a:stretch>
              <a:fillRect/>
            </a:stretch>
          </p:blipFill>
          <p:spPr bwMode="auto">
            <a:xfrm>
              <a:off x="467544" y="5301208"/>
              <a:ext cx="2736304" cy="1276350"/>
            </a:xfrm>
            <a:prstGeom prst="rect">
              <a:avLst/>
            </a:prstGeom>
            <a:noFill/>
          </p:spPr>
        </p:pic>
        <p:pic>
          <p:nvPicPr>
            <p:cNvPr id="28" name="Picture 8" descr="http://img-fotki.yandex.ru/get/9228/39663434.393/0_89e51_4a3bc767_L.png"/>
            <p:cNvPicPr>
              <a:picLocks noChangeAspect="1" noChangeArrowheads="1"/>
            </p:cNvPicPr>
            <p:nvPr/>
          </p:nvPicPr>
          <p:blipFill>
            <a:blip r:embed="rId4" cstate="print"/>
            <a:srcRect/>
            <a:stretch>
              <a:fillRect/>
            </a:stretch>
          </p:blipFill>
          <p:spPr bwMode="auto">
            <a:xfrm>
              <a:off x="3131840" y="5157192"/>
              <a:ext cx="2808312" cy="1466851"/>
            </a:xfrm>
            <a:prstGeom prst="rect">
              <a:avLst/>
            </a:prstGeom>
            <a:noFill/>
          </p:spPr>
        </p:pic>
        <p:pic>
          <p:nvPicPr>
            <p:cNvPr id="29" name="Picture 6" descr="http://img0.liveinternet.ru/images/attach/c/8/105/116/105116644_0_8494e_578b6eba_XL.png"/>
            <p:cNvPicPr>
              <a:picLocks noChangeAspect="1" noChangeArrowheads="1"/>
            </p:cNvPicPr>
            <p:nvPr/>
          </p:nvPicPr>
          <p:blipFill>
            <a:blip r:embed="rId3" cstate="print"/>
            <a:srcRect/>
            <a:stretch>
              <a:fillRect/>
            </a:stretch>
          </p:blipFill>
          <p:spPr bwMode="auto">
            <a:xfrm>
              <a:off x="5940152" y="5301208"/>
              <a:ext cx="2736304" cy="1276350"/>
            </a:xfrm>
            <a:prstGeom prst="rect">
              <a:avLst/>
            </a:prstGeom>
            <a:noFill/>
          </p:spPr>
        </p:pic>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to="" calcmode="lin" valueType="num">
                                      <p:cBhvr>
                                        <p:cTn id="7" dur="1" fill="hold"/>
                                        <p:tgtEl>
                                          <p:spTgt spid="2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z-Cyrl-UZ" dirty="0" smtClean="0"/>
              <a:t>“Мунчоқ”ўйини </a:t>
            </a:r>
            <a:br>
              <a:rPr lang="uz-Cyrl-UZ" dirty="0" smtClean="0"/>
            </a:br>
            <a:endParaRPr lang="ru-RU" dirty="0"/>
          </a:p>
        </p:txBody>
      </p:sp>
      <p:sp>
        <p:nvSpPr>
          <p:cNvPr id="3" name="Объект 2"/>
          <p:cNvSpPr>
            <a:spLocks noGrp="1"/>
          </p:cNvSpPr>
          <p:nvPr>
            <p:ph idx="1"/>
          </p:nvPr>
        </p:nvSpPr>
        <p:spPr/>
        <p:txBody>
          <a:bodyPr>
            <a:normAutofit/>
          </a:bodyPr>
          <a:lstStyle/>
          <a:p>
            <a:pPr algn="ctr"/>
            <a:endParaRPr lang="uz-Cyrl-UZ" sz="4000" dirty="0" smtClean="0">
              <a:latin typeface="Times New Roman" pitchFamily="18" charset="0"/>
              <a:cs typeface="Times New Roman" pitchFamily="18" charset="0"/>
            </a:endParaRPr>
          </a:p>
          <a:p>
            <a:pPr algn="ctr"/>
            <a:r>
              <a:rPr lang="uz-Cyrl-UZ" sz="4000" dirty="0" smtClean="0">
                <a:latin typeface="Times New Roman" pitchFamily="18" charset="0"/>
                <a:cs typeface="Times New Roman" pitchFamily="18" charset="0"/>
              </a:rPr>
              <a:t>“Сирли дарахт” ўйини</a:t>
            </a:r>
            <a:endParaRPr lang="ru-RU" sz="4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886" y="4005064"/>
            <a:ext cx="2704298" cy="264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196752"/>
            <a:ext cx="24384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124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7938"/>
            <a:ext cx="9169400" cy="688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img0.liveinternet.ru/images/attach/c/7/94/425/94425176_razdelitel_20.gif"/>
          <p:cNvPicPr>
            <a:picLocks noChangeAspect="1" noChangeArrowheads="1" noCrop="1"/>
          </p:cNvPicPr>
          <p:nvPr/>
        </p:nvPicPr>
        <p:blipFill>
          <a:blip r:embed="rId3" cstate="print"/>
          <a:srcRect/>
          <a:stretch>
            <a:fillRect/>
          </a:stretch>
        </p:blipFill>
        <p:spPr bwMode="auto">
          <a:xfrm>
            <a:off x="3114576" y="5474568"/>
            <a:ext cx="2746276" cy="1373138"/>
          </a:xfrm>
          <a:prstGeom prst="rect">
            <a:avLst/>
          </a:prstGeom>
          <a:noFill/>
        </p:spPr>
      </p:pic>
      <p:pic>
        <p:nvPicPr>
          <p:cNvPr id="1032" name="Picture 8" descr="http://img-fotki.yandex.ru/get/9816/114607770.b/0_80346_fdad899e_L.gif"/>
          <p:cNvPicPr>
            <a:picLocks noChangeAspect="1" noChangeArrowheads="1" noCrop="1"/>
          </p:cNvPicPr>
          <p:nvPr/>
        </p:nvPicPr>
        <p:blipFill>
          <a:blip r:embed="rId4" cstate="print"/>
          <a:srcRect/>
          <a:stretch>
            <a:fillRect/>
          </a:stretch>
        </p:blipFill>
        <p:spPr bwMode="auto">
          <a:xfrm>
            <a:off x="1161852" y="5171888"/>
            <a:ext cx="2232248" cy="1597212"/>
          </a:xfrm>
          <a:prstGeom prst="rect">
            <a:avLst/>
          </a:prstGeom>
          <a:noFill/>
        </p:spPr>
      </p:pic>
      <p:pic>
        <p:nvPicPr>
          <p:cNvPr id="8" name="Picture 8" descr="http://img-fotki.yandex.ru/get/9816/114607770.b/0_80346_fdad899e_L.gif"/>
          <p:cNvPicPr>
            <a:picLocks noChangeAspect="1" noChangeArrowheads="1" noCrop="1"/>
          </p:cNvPicPr>
          <p:nvPr/>
        </p:nvPicPr>
        <p:blipFill>
          <a:blip r:embed="rId4" cstate="print"/>
          <a:srcRect/>
          <a:stretch>
            <a:fillRect/>
          </a:stretch>
        </p:blipFill>
        <p:spPr bwMode="auto">
          <a:xfrm>
            <a:off x="5626348" y="5171888"/>
            <a:ext cx="2232248" cy="1597212"/>
          </a:xfrm>
          <a:prstGeom prst="rect">
            <a:avLst/>
          </a:prstGeom>
          <a:noFill/>
        </p:spPr>
      </p:pic>
      <p:sp>
        <p:nvSpPr>
          <p:cNvPr id="9" name="TextBox 8"/>
          <p:cNvSpPr txBox="1"/>
          <p:nvPr/>
        </p:nvSpPr>
        <p:spPr>
          <a:xfrm>
            <a:off x="0" y="0"/>
            <a:ext cx="1907704"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uz-Cyrl-UZ" sz="2000" b="1" dirty="0" smtClean="0">
                <a:solidFill>
                  <a:srgbClr val="002060"/>
                </a:solidFill>
                <a:latin typeface="Times New Roman" pitchFamily="18" charset="0"/>
                <a:cs typeface="Times New Roman" pitchFamily="18" charset="0"/>
              </a:rPr>
              <a:t>Уйга вазифа:</a:t>
            </a:r>
            <a:endParaRPr lang="ru-RU" sz="2000" b="1" dirty="0">
              <a:solidFill>
                <a:srgbClr val="002060"/>
              </a:solidFill>
              <a:latin typeface="Times New Roman" pitchFamily="18" charset="0"/>
              <a:cs typeface="Times New Roman" pitchFamily="18" charset="0"/>
            </a:endParaRPr>
          </a:p>
        </p:txBody>
      </p:sp>
      <p:sp>
        <p:nvSpPr>
          <p:cNvPr id="10" name="Прямоугольник 9"/>
          <p:cNvSpPr/>
          <p:nvPr/>
        </p:nvSpPr>
        <p:spPr>
          <a:xfrm>
            <a:off x="827584" y="2924944"/>
            <a:ext cx="7441589" cy="186204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1500" b="1" cap="none" spc="0" dirty="0" smtClean="0">
                <a:ln w="11430"/>
                <a:solidFill>
                  <a:srgbClr val="002060"/>
                </a:solidFill>
                <a:effectLst>
                  <a:outerShdw blurRad="50800" dist="39000" dir="5460000" algn="tl">
                    <a:srgbClr val="000000">
                      <a:alpha val="38000"/>
                    </a:srgbClr>
                  </a:outerShdw>
                </a:effectLst>
              </a:rPr>
              <a:t>210 - </a:t>
            </a:r>
            <a:r>
              <a:rPr lang="ru-RU" sz="11500" b="1" cap="none" spc="0" dirty="0" err="1" smtClean="0">
                <a:ln w="11430"/>
                <a:solidFill>
                  <a:srgbClr val="002060"/>
                </a:solidFill>
                <a:effectLst>
                  <a:outerShdw blurRad="50800" dist="39000" dir="5460000" algn="tl">
                    <a:srgbClr val="000000">
                      <a:alpha val="38000"/>
                    </a:srgbClr>
                  </a:outerShdw>
                </a:effectLst>
              </a:rPr>
              <a:t>машқ</a:t>
            </a:r>
            <a:endParaRPr lang="ru-RU" sz="11500" b="1" cap="none" spc="0" dirty="0">
              <a:ln w="11430"/>
              <a:solidFill>
                <a:srgbClr val="002060"/>
              </a:solidFill>
              <a:effectLst>
                <a:outerShdw blurRad="50800" dist="39000" dir="5460000" algn="tl">
                  <a:srgbClr val="000000">
                    <a:alpha val="38000"/>
                  </a:srgbClr>
                </a:outerShdw>
              </a:effectLst>
            </a:endParaRPr>
          </a:p>
        </p:txBody>
      </p:sp>
      <p:pic>
        <p:nvPicPr>
          <p:cNvPr id="3076" name="Picture 4" descr="http://gif-kartinki.ru/uzory/decor_72.gif"/>
          <p:cNvPicPr>
            <a:picLocks noChangeAspect="1" noChangeArrowheads="1" noCrop="1"/>
          </p:cNvPicPr>
          <p:nvPr/>
        </p:nvPicPr>
        <p:blipFill>
          <a:blip r:embed="rId5" cstate="print"/>
          <a:srcRect/>
          <a:stretch>
            <a:fillRect/>
          </a:stretch>
        </p:blipFill>
        <p:spPr bwMode="auto">
          <a:xfrm rot="19922270">
            <a:off x="3832374" y="0"/>
            <a:ext cx="2028478" cy="1469230"/>
          </a:xfrm>
          <a:prstGeom prst="rect">
            <a:avLst/>
          </a:prstGeom>
          <a:noFill/>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679450"/>
            <a:ext cx="6894513"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5615" y="1268761"/>
            <a:ext cx="7848873"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8800" b="1" cap="none" spc="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07704" y="2715311"/>
            <a:ext cx="5112568" cy="1938992"/>
          </a:xfrm>
          <a:prstGeom prst="rect">
            <a:avLst/>
          </a:prstGeom>
          <a:noFill/>
        </p:spPr>
        <p:txBody>
          <a:bodyPr wrap="square" rtlCol="0">
            <a:spAutoFit/>
          </a:bodyPr>
          <a:lstStyle/>
          <a:p>
            <a:pPr algn="ctr"/>
            <a:r>
              <a:rPr lang="ru-RU" sz="6000" b="1" dirty="0" err="1" smtClean="0">
                <a:solidFill>
                  <a:srgbClr val="C00000"/>
                </a:solidFill>
                <a:latin typeface="Times New Roman" pitchFamily="18" charset="0"/>
                <a:cs typeface="Times New Roman" pitchFamily="18" charset="0"/>
              </a:rPr>
              <a:t>Эътиборингиз</a:t>
            </a:r>
            <a:r>
              <a:rPr lang="ru-RU" sz="6000" b="1" dirty="0" smtClean="0">
                <a:solidFill>
                  <a:srgbClr val="C00000"/>
                </a:solidFill>
                <a:latin typeface="Times New Roman" pitchFamily="18" charset="0"/>
                <a:cs typeface="Times New Roman" pitchFamily="18" charset="0"/>
              </a:rPr>
              <a:t> </a:t>
            </a:r>
            <a:r>
              <a:rPr lang="ru-RU" sz="6000" b="1" dirty="0" err="1" smtClean="0">
                <a:solidFill>
                  <a:srgbClr val="C00000"/>
                </a:solidFill>
                <a:latin typeface="Times New Roman" pitchFamily="18" charset="0"/>
                <a:cs typeface="Times New Roman" pitchFamily="18" charset="0"/>
              </a:rPr>
              <a:t>учун</a:t>
            </a:r>
            <a:r>
              <a:rPr lang="ru-RU" sz="6000" b="1" dirty="0" smtClean="0">
                <a:solidFill>
                  <a:srgbClr val="C00000"/>
                </a:solidFill>
                <a:latin typeface="Times New Roman" pitchFamily="18" charset="0"/>
                <a:cs typeface="Times New Roman" pitchFamily="18" charset="0"/>
              </a:rPr>
              <a:t> </a:t>
            </a:r>
            <a:r>
              <a:rPr lang="ru-RU" sz="6000" b="1" dirty="0" err="1" smtClean="0">
                <a:solidFill>
                  <a:srgbClr val="C00000"/>
                </a:solidFill>
                <a:latin typeface="Times New Roman" pitchFamily="18" charset="0"/>
                <a:cs typeface="Times New Roman" pitchFamily="18" charset="0"/>
              </a:rPr>
              <a:t>рахмат</a:t>
            </a:r>
            <a:endParaRPr lang="ru-RU" sz="6000" b="1" dirty="0">
              <a:solidFill>
                <a:srgbClr val="C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80">
                                          <p:stCondLst>
                                            <p:cond delay="0"/>
                                          </p:stCondLst>
                                        </p:cTn>
                                        <p:tgtEl>
                                          <p:spTgt spid="7">
                                            <p:txEl>
                                              <p:pRg st="0" end="0"/>
                                            </p:txEl>
                                          </p:spTgt>
                                        </p:tgtEl>
                                      </p:cBhvr>
                                    </p:animEffect>
                                    <p:anim calcmode="lin" valueType="num">
                                      <p:cBhvr>
                                        <p:cTn id="15"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xEl>
                                              <p:pRg st="0" end="0"/>
                                            </p:txEl>
                                          </p:spTgt>
                                        </p:tgtEl>
                                      </p:cBhvr>
                                      <p:to x="100000" y="60000"/>
                                    </p:animScale>
                                    <p:animScale>
                                      <p:cBhvr>
                                        <p:cTn id="21" dur="166" decel="50000">
                                          <p:stCondLst>
                                            <p:cond delay="676"/>
                                          </p:stCondLst>
                                        </p:cTn>
                                        <p:tgtEl>
                                          <p:spTgt spid="7">
                                            <p:txEl>
                                              <p:pRg st="0" end="0"/>
                                            </p:txEl>
                                          </p:spTgt>
                                        </p:tgtEl>
                                      </p:cBhvr>
                                      <p:to x="100000" y="100000"/>
                                    </p:animScale>
                                    <p:animScale>
                                      <p:cBhvr>
                                        <p:cTn id="22" dur="26">
                                          <p:stCondLst>
                                            <p:cond delay="1312"/>
                                          </p:stCondLst>
                                        </p:cTn>
                                        <p:tgtEl>
                                          <p:spTgt spid="7">
                                            <p:txEl>
                                              <p:pRg st="0" end="0"/>
                                            </p:txEl>
                                          </p:spTgt>
                                        </p:tgtEl>
                                      </p:cBhvr>
                                      <p:to x="100000" y="80000"/>
                                    </p:animScale>
                                    <p:animScale>
                                      <p:cBhvr>
                                        <p:cTn id="23" dur="166" decel="50000">
                                          <p:stCondLst>
                                            <p:cond delay="1338"/>
                                          </p:stCondLst>
                                        </p:cTn>
                                        <p:tgtEl>
                                          <p:spTgt spid="7">
                                            <p:txEl>
                                              <p:pRg st="0" end="0"/>
                                            </p:txEl>
                                          </p:spTgt>
                                        </p:tgtEl>
                                      </p:cBhvr>
                                      <p:to x="100000" y="100000"/>
                                    </p:animScale>
                                    <p:animScale>
                                      <p:cBhvr>
                                        <p:cTn id="24" dur="26">
                                          <p:stCondLst>
                                            <p:cond delay="1642"/>
                                          </p:stCondLst>
                                        </p:cTn>
                                        <p:tgtEl>
                                          <p:spTgt spid="7">
                                            <p:txEl>
                                              <p:pRg st="0" end="0"/>
                                            </p:txEl>
                                          </p:spTgt>
                                        </p:tgtEl>
                                      </p:cBhvr>
                                      <p:to x="100000" y="90000"/>
                                    </p:animScale>
                                    <p:animScale>
                                      <p:cBhvr>
                                        <p:cTn id="25" dur="166" decel="50000">
                                          <p:stCondLst>
                                            <p:cond delay="1668"/>
                                          </p:stCondLst>
                                        </p:cTn>
                                        <p:tgtEl>
                                          <p:spTgt spid="7">
                                            <p:txEl>
                                              <p:pRg st="0" end="0"/>
                                            </p:txEl>
                                          </p:spTgt>
                                        </p:tgtEl>
                                      </p:cBhvr>
                                      <p:to x="100000" y="100000"/>
                                    </p:animScale>
                                    <p:animScale>
                                      <p:cBhvr>
                                        <p:cTn id="26" dur="26">
                                          <p:stCondLst>
                                            <p:cond delay="1808"/>
                                          </p:stCondLst>
                                        </p:cTn>
                                        <p:tgtEl>
                                          <p:spTgt spid="7">
                                            <p:txEl>
                                              <p:pRg st="0" end="0"/>
                                            </p:txEl>
                                          </p:spTgt>
                                        </p:tgtEl>
                                      </p:cBhvr>
                                      <p:to x="100000" y="95000"/>
                                    </p:animScale>
                                    <p:animScale>
                                      <p:cBhvr>
                                        <p:cTn id="27"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847928"/>
          </a:xfrm>
        </p:spPr>
        <p:txBody>
          <a:bodyPr>
            <a:normAutofit fontScale="92500" lnSpcReduction="10000"/>
          </a:bodyPr>
          <a:lstStyle/>
          <a:p>
            <a:pPr lvl="0">
              <a:lnSpc>
                <a:spcPct val="150000"/>
              </a:lnSpc>
            </a:pPr>
            <a:endParaRPr lang="uz-Cyrl-UZ" sz="2800" dirty="0" smtClean="0">
              <a:latin typeface="Times New Roman" pitchFamily="18" charset="0"/>
              <a:cs typeface="Times New Roman" pitchFamily="18" charset="0"/>
            </a:endParaRPr>
          </a:p>
          <a:p>
            <a:pPr lvl="0">
              <a:lnSpc>
                <a:spcPct val="150000"/>
              </a:lnSpc>
            </a:pPr>
            <a:endParaRPr lang="uz-Cyrl-UZ" sz="2800" dirty="0">
              <a:latin typeface="Times New Roman" pitchFamily="18" charset="0"/>
              <a:cs typeface="Times New Roman" pitchFamily="18" charset="0"/>
            </a:endParaRPr>
          </a:p>
          <a:p>
            <a:pPr lvl="0">
              <a:lnSpc>
                <a:spcPct val="150000"/>
              </a:lnSpc>
            </a:pPr>
            <a:r>
              <a:rPr lang="uz-Cyrl-UZ" sz="2800" dirty="0" smtClean="0">
                <a:latin typeface="Times New Roman" pitchFamily="18" charset="0"/>
                <a:cs typeface="Times New Roman" pitchFamily="18" charset="0"/>
              </a:rPr>
              <a:t>Сизларни </a:t>
            </a:r>
            <a:r>
              <a:rPr lang="uz-Cyrl-UZ" sz="2800" dirty="0">
                <a:latin typeface="Times New Roman" pitchFamily="18" charset="0"/>
                <a:cs typeface="Times New Roman" pitchFamily="18" charset="0"/>
              </a:rPr>
              <a:t>ҳаётда нима ҳайратга солади ? Ҳайратланарли воқеалар ҳаётда тез-тез учраб туради.Мен эса қуёшга қараб ҳайратланаман.Чунки қуёш ўзининг илиқ меҳри ила бутун борлиқ билан саломлаша олади. Унинг бетакрор,иссиқ, жозибадор нурлари онанинг нозик қўллари каби инсонлар қалбини силайди, ардоқлайди. Юрагимизни илиқлик ва меҳр-муҳаббатга тўлдиради.</a:t>
            </a:r>
            <a:endParaRPr lang="ru-RU" sz="2800" dirty="0">
              <a:latin typeface="Times New Roman" pitchFamily="18" charset="0"/>
              <a:cs typeface="Times New Roman" pitchFamily="18" charset="0"/>
            </a:endParaRPr>
          </a:p>
          <a:p>
            <a:pPr marL="0" indent="0">
              <a:lnSpc>
                <a:spcPct val="150000"/>
              </a:lnSpc>
              <a:buNone/>
            </a:pPr>
            <a:endParaRPr lang="ru-RU" dirty="0">
              <a:latin typeface="Times New Roman" pitchFamily="18" charset="0"/>
              <a:cs typeface="Times New Roman" pitchFamily="18" charset="0"/>
            </a:endParaRPr>
          </a:p>
          <a:p>
            <a:pPr marL="0" indent="0">
              <a:buNone/>
            </a:pP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57026">
            <a:off x="5868144" y="4221088"/>
            <a:ext cx="3389313"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3118" y="-1173"/>
            <a:ext cx="3389313"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306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rgbClr val="FC9FCB">
                <a:alpha val="40000"/>
              </a:srgbClr>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tileRect/>
        </a:gradFill>
        <a:effectLst/>
      </p:bgPr>
    </p:bg>
    <p:spTree>
      <p:nvGrpSpPr>
        <p:cNvPr id="1" name=""/>
        <p:cNvGrpSpPr/>
        <p:nvPr/>
      </p:nvGrpSpPr>
      <p:grpSpPr>
        <a:xfrm>
          <a:off x="0" y="0"/>
          <a:ext cx="0" cy="0"/>
          <a:chOff x="0" y="0"/>
          <a:chExt cx="0" cy="0"/>
        </a:xfrm>
      </p:grpSpPr>
      <p:pic>
        <p:nvPicPr>
          <p:cNvPr id="13" name="Picture 4" descr="http://img0.liveinternet.ru/images/attach/c/7/94/425/94425176_razdelitel_20.gif"/>
          <p:cNvPicPr>
            <a:picLocks noChangeAspect="1" noChangeArrowheads="1" noCrop="1"/>
          </p:cNvPicPr>
          <p:nvPr/>
        </p:nvPicPr>
        <p:blipFill>
          <a:blip r:embed="rId2" cstate="print"/>
          <a:srcRect/>
          <a:stretch>
            <a:fillRect/>
          </a:stretch>
        </p:blipFill>
        <p:spPr bwMode="auto">
          <a:xfrm>
            <a:off x="0" y="5877272"/>
            <a:ext cx="3336305" cy="808553"/>
          </a:xfrm>
          <a:prstGeom prst="rect">
            <a:avLst/>
          </a:prstGeom>
          <a:noFill/>
        </p:spPr>
      </p:pic>
      <p:pic>
        <p:nvPicPr>
          <p:cNvPr id="14" name="Picture 4" descr="http://img0.liveinternet.ru/images/attach/c/7/94/425/94425176_razdelitel_20.gif"/>
          <p:cNvPicPr>
            <a:picLocks noChangeAspect="1" noChangeArrowheads="1" noCrop="1"/>
          </p:cNvPicPr>
          <p:nvPr/>
        </p:nvPicPr>
        <p:blipFill>
          <a:blip r:embed="rId2" cstate="print"/>
          <a:srcRect/>
          <a:stretch>
            <a:fillRect/>
          </a:stretch>
        </p:blipFill>
        <p:spPr bwMode="auto">
          <a:xfrm>
            <a:off x="5807695" y="5805264"/>
            <a:ext cx="3336305" cy="808553"/>
          </a:xfrm>
          <a:prstGeom prst="rect">
            <a:avLst/>
          </a:prstGeom>
          <a:noFill/>
        </p:spPr>
      </p:pic>
      <p:pic>
        <p:nvPicPr>
          <p:cNvPr id="7170" name="Picture 2" descr="http://img0.liveinternet.ru/images/attach/c/2/74/187/74187782_ptichkamashetkruylyami.gif"/>
          <p:cNvPicPr>
            <a:picLocks noChangeAspect="1" noChangeArrowheads="1" noCrop="1"/>
          </p:cNvPicPr>
          <p:nvPr/>
        </p:nvPicPr>
        <p:blipFill>
          <a:blip r:embed="rId3" cstate="print"/>
          <a:srcRect/>
          <a:stretch>
            <a:fillRect/>
          </a:stretch>
        </p:blipFill>
        <p:spPr bwMode="auto">
          <a:xfrm>
            <a:off x="539552" y="3933056"/>
            <a:ext cx="2508384" cy="1905770"/>
          </a:xfrm>
          <a:prstGeom prst="rect">
            <a:avLst/>
          </a:prstGeom>
          <a:noFill/>
        </p:spPr>
      </p:pic>
      <p:pic>
        <p:nvPicPr>
          <p:cNvPr id="11266" name="Picture 2" descr="http://mumuland.m.u.pic.centerblog.net/u2g03mep.gif"/>
          <p:cNvPicPr>
            <a:picLocks noChangeAspect="1" noChangeArrowheads="1" noCrop="1"/>
          </p:cNvPicPr>
          <p:nvPr/>
        </p:nvPicPr>
        <p:blipFill>
          <a:blip r:embed="rId4" cstate="print"/>
          <a:srcRect/>
          <a:stretch>
            <a:fillRect/>
          </a:stretch>
        </p:blipFill>
        <p:spPr bwMode="auto">
          <a:xfrm>
            <a:off x="0" y="-315416"/>
            <a:ext cx="3851920" cy="3816423"/>
          </a:xfrm>
          <a:prstGeom prst="rect">
            <a:avLst/>
          </a:prstGeom>
          <a:noFill/>
        </p:spPr>
      </p:pic>
      <p:pic>
        <p:nvPicPr>
          <p:cNvPr id="11268" name="Picture 4" descr="http://savepic.ru/2405673.gif"/>
          <p:cNvPicPr>
            <a:picLocks noChangeAspect="1" noChangeArrowheads="1" noCrop="1"/>
          </p:cNvPicPr>
          <p:nvPr/>
        </p:nvPicPr>
        <p:blipFill>
          <a:blip r:embed="rId5" cstate="print"/>
          <a:srcRect/>
          <a:stretch>
            <a:fillRect/>
          </a:stretch>
        </p:blipFill>
        <p:spPr bwMode="auto">
          <a:xfrm>
            <a:off x="3419872" y="5805264"/>
            <a:ext cx="2520280" cy="710344"/>
          </a:xfrm>
          <a:prstGeom prst="rect">
            <a:avLst/>
          </a:prstGeom>
          <a:noFill/>
        </p:spPr>
      </p:pic>
      <p:sp>
        <p:nvSpPr>
          <p:cNvPr id="15" name="TextBox 14"/>
          <p:cNvSpPr txBox="1"/>
          <p:nvPr/>
        </p:nvSpPr>
        <p:spPr>
          <a:xfrm>
            <a:off x="3347864" y="2060848"/>
            <a:ext cx="5621347" cy="2246769"/>
          </a:xfrm>
          <a:prstGeom prst="rect">
            <a:avLst/>
          </a:prstGeom>
          <a:noFill/>
        </p:spPr>
        <p:txBody>
          <a:bodyPr wrap="none" rtlCol="0">
            <a:spAutoFit/>
          </a:bodyPr>
          <a:lstStyle/>
          <a:p>
            <a:r>
              <a:rPr lang="uz-Cyrl-UZ" sz="2800" b="1" dirty="0" smtClean="0">
                <a:solidFill>
                  <a:srgbClr val="002060"/>
                </a:solidFill>
                <a:latin typeface="Times New Roman" pitchFamily="18" charset="0"/>
                <a:cs typeface="Times New Roman" pitchFamily="18" charset="0"/>
              </a:rPr>
              <a:t>Қуёш нурин кафтимга соламан,</a:t>
            </a:r>
          </a:p>
          <a:p>
            <a:r>
              <a:rPr lang="uz-Cyrl-UZ" sz="2800" b="1" dirty="0" smtClean="0">
                <a:solidFill>
                  <a:srgbClr val="002060"/>
                </a:solidFill>
                <a:latin typeface="Times New Roman" pitchFamily="18" charset="0"/>
                <a:cs typeface="Times New Roman" pitchFamily="18" charset="0"/>
              </a:rPr>
              <a:t>Юрагимга босиб ушлаб қоламан.</a:t>
            </a:r>
          </a:p>
          <a:p>
            <a:r>
              <a:rPr lang="uz-Cyrl-UZ" sz="2800" b="1" dirty="0" smtClean="0">
                <a:solidFill>
                  <a:srgbClr val="002060"/>
                </a:solidFill>
                <a:latin typeface="Times New Roman" pitchFamily="18" charset="0"/>
                <a:cs typeface="Times New Roman" pitchFamily="18" charset="0"/>
              </a:rPr>
              <a:t>Меҳрли, одобли ва нозик,</a:t>
            </a:r>
          </a:p>
          <a:p>
            <a:r>
              <a:rPr lang="uz-Cyrl-UZ" sz="2800" b="1" dirty="0" smtClean="0">
                <a:solidFill>
                  <a:srgbClr val="002060"/>
                </a:solidFill>
                <a:latin typeface="Times New Roman" pitchFamily="18" charset="0"/>
                <a:cs typeface="Times New Roman" pitchFamily="18" charset="0"/>
              </a:rPr>
              <a:t>Юрак эгаси бўлиб қоламан.</a:t>
            </a:r>
          </a:p>
          <a:p>
            <a:endParaRPr lang="ru-RU" sz="2800" b="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0" fill="hold"/>
                                        <p:tgtEl>
                                          <p:spTgt spid="15"/>
                                        </p:tgtEl>
                                        <p:attrNameLst>
                                          <p:attrName>ppt_x</p:attrName>
                                        </p:attrNameLst>
                                      </p:cBhvr>
                                      <p:tavLst>
                                        <p:tav tm="0">
                                          <p:val>
                                            <p:strVal val="#ppt_x"/>
                                          </p:val>
                                        </p:tav>
                                        <p:tav tm="100000">
                                          <p:val>
                                            <p:strVal val="#ppt_x"/>
                                          </p:val>
                                        </p:tav>
                                      </p:tavLst>
                                    </p:anim>
                                    <p:anim calcmode="lin" valueType="num">
                                      <p:cBhvr additive="base">
                                        <p:cTn id="8"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6"/>
          <p:cNvGrpSpPr/>
          <p:nvPr/>
        </p:nvGrpSpPr>
        <p:grpSpPr>
          <a:xfrm>
            <a:off x="0" y="5229200"/>
            <a:ext cx="4860032" cy="1412776"/>
            <a:chOff x="323528" y="5877272"/>
            <a:chExt cx="6959526" cy="980728"/>
          </a:xfrm>
        </p:grpSpPr>
        <p:pic>
          <p:nvPicPr>
            <p:cNvPr id="5" name="Picture 8" descr="http://img-fotki.yandex.ru/get/9816/114607770.b/0_80346_fdad899e_L.gif"/>
            <p:cNvPicPr>
              <a:picLocks noChangeAspect="1" noChangeArrowheads="1" noCrop="1"/>
            </p:cNvPicPr>
            <p:nvPr/>
          </p:nvPicPr>
          <p:blipFill>
            <a:blip r:embed="rId2" cstate="print"/>
            <a:srcRect/>
            <a:stretch>
              <a:fillRect/>
            </a:stretch>
          </p:blipFill>
          <p:spPr bwMode="auto">
            <a:xfrm>
              <a:off x="323528" y="5877272"/>
              <a:ext cx="3935190" cy="980728"/>
            </a:xfrm>
            <a:prstGeom prst="rect">
              <a:avLst/>
            </a:prstGeom>
            <a:noFill/>
          </p:spPr>
        </p:pic>
        <p:pic>
          <p:nvPicPr>
            <p:cNvPr id="6" name="Picture 8" descr="http://img-fotki.yandex.ru/get/9816/114607770.b/0_80346_fdad899e_L.gif"/>
            <p:cNvPicPr>
              <a:picLocks noChangeAspect="1" noChangeArrowheads="1" noCrop="1"/>
            </p:cNvPicPr>
            <p:nvPr/>
          </p:nvPicPr>
          <p:blipFill>
            <a:blip r:embed="rId2" cstate="print"/>
            <a:srcRect/>
            <a:stretch>
              <a:fillRect/>
            </a:stretch>
          </p:blipFill>
          <p:spPr bwMode="auto">
            <a:xfrm rot="10800000">
              <a:off x="3347864" y="5877272"/>
              <a:ext cx="3935190" cy="980728"/>
            </a:xfrm>
            <a:prstGeom prst="rect">
              <a:avLst/>
            </a:prstGeom>
            <a:noFill/>
          </p:spPr>
        </p:pic>
      </p:grpSp>
      <p:grpSp>
        <p:nvGrpSpPr>
          <p:cNvPr id="3" name="Группа 7"/>
          <p:cNvGrpSpPr/>
          <p:nvPr/>
        </p:nvGrpSpPr>
        <p:grpSpPr>
          <a:xfrm>
            <a:off x="4283968" y="5157192"/>
            <a:ext cx="4860032" cy="1412776"/>
            <a:chOff x="323528" y="5877272"/>
            <a:chExt cx="6959526" cy="980728"/>
          </a:xfrm>
        </p:grpSpPr>
        <p:pic>
          <p:nvPicPr>
            <p:cNvPr id="9" name="Picture 8" descr="http://img-fotki.yandex.ru/get/9816/114607770.b/0_80346_fdad899e_L.gif"/>
            <p:cNvPicPr>
              <a:picLocks noChangeAspect="1" noChangeArrowheads="1" noCrop="1"/>
            </p:cNvPicPr>
            <p:nvPr/>
          </p:nvPicPr>
          <p:blipFill>
            <a:blip r:embed="rId2" cstate="print"/>
            <a:srcRect/>
            <a:stretch>
              <a:fillRect/>
            </a:stretch>
          </p:blipFill>
          <p:spPr bwMode="auto">
            <a:xfrm>
              <a:off x="323528" y="5877272"/>
              <a:ext cx="3935190" cy="980728"/>
            </a:xfrm>
            <a:prstGeom prst="rect">
              <a:avLst/>
            </a:prstGeom>
            <a:noFill/>
          </p:spPr>
        </p:pic>
        <p:pic>
          <p:nvPicPr>
            <p:cNvPr id="10" name="Picture 8" descr="http://img-fotki.yandex.ru/get/9816/114607770.b/0_80346_fdad899e_L.gif"/>
            <p:cNvPicPr>
              <a:picLocks noChangeAspect="1" noChangeArrowheads="1" noCrop="1"/>
            </p:cNvPicPr>
            <p:nvPr/>
          </p:nvPicPr>
          <p:blipFill>
            <a:blip r:embed="rId2" cstate="print"/>
            <a:srcRect/>
            <a:stretch>
              <a:fillRect/>
            </a:stretch>
          </p:blipFill>
          <p:spPr bwMode="auto">
            <a:xfrm rot="10800000">
              <a:off x="3347864" y="5877272"/>
              <a:ext cx="3935190" cy="980728"/>
            </a:xfrm>
            <a:prstGeom prst="rect">
              <a:avLst/>
            </a:prstGeom>
            <a:noFill/>
          </p:spPr>
        </p:pic>
      </p:grpSp>
      <p:pic>
        <p:nvPicPr>
          <p:cNvPr id="9218" name="Picture 2" descr="https://upload.wikimedia.org/wikipedia/ru/3/36/%D0%93%D0%B0%D1%84%D1%83%D1%80_%D0%93%D1%83%D0%BB%D1%8F%D0%BC.jpg"/>
          <p:cNvPicPr>
            <a:picLocks noChangeAspect="1" noChangeArrowheads="1"/>
          </p:cNvPicPr>
          <p:nvPr/>
        </p:nvPicPr>
        <p:blipFill>
          <a:blip r:embed="rId3" cstate="print"/>
          <a:srcRect/>
          <a:stretch>
            <a:fillRect/>
          </a:stretch>
        </p:blipFill>
        <p:spPr bwMode="auto">
          <a:xfrm>
            <a:off x="467544" y="620688"/>
            <a:ext cx="2952328" cy="3936438"/>
          </a:xfrm>
          <a:prstGeom prst="rect">
            <a:avLst/>
          </a:prstGeom>
          <a:ln>
            <a:noFill/>
          </a:ln>
          <a:effectLst>
            <a:softEdge rad="112500"/>
          </a:effectLst>
        </p:spPr>
      </p:pic>
      <p:sp>
        <p:nvSpPr>
          <p:cNvPr id="11" name="TextBox 10"/>
          <p:cNvSpPr txBox="1"/>
          <p:nvPr/>
        </p:nvSpPr>
        <p:spPr>
          <a:xfrm>
            <a:off x="3347864" y="2996952"/>
            <a:ext cx="5403339" cy="1569660"/>
          </a:xfrm>
          <a:prstGeom prst="rect">
            <a:avLst/>
          </a:prstGeom>
          <a:noFill/>
        </p:spPr>
        <p:txBody>
          <a:bodyPr wrap="none" rtlCol="0">
            <a:spAutoFit/>
          </a:bodyPr>
          <a:lstStyle/>
          <a:p>
            <a:r>
              <a:rPr lang="uz-Cyrl-UZ" sz="2400" b="1" dirty="0" smtClean="0">
                <a:solidFill>
                  <a:srgbClr val="002060"/>
                </a:solidFill>
                <a:latin typeface="Times New Roman" pitchFamily="18" charset="0"/>
                <a:cs typeface="Times New Roman" pitchFamily="18" charset="0"/>
              </a:rPr>
              <a:t>Азиз асримизнинг азиз онлари, </a:t>
            </a:r>
          </a:p>
          <a:p>
            <a:r>
              <a:rPr lang="uz-Cyrl-UZ" sz="2400" b="1" dirty="0" smtClean="0">
                <a:solidFill>
                  <a:srgbClr val="002060"/>
                </a:solidFill>
                <a:latin typeface="Times New Roman" pitchFamily="18" charset="0"/>
                <a:cs typeface="Times New Roman" pitchFamily="18" charset="0"/>
              </a:rPr>
              <a:t>Азиз одамлардан сўрайди қадрин.</a:t>
            </a:r>
          </a:p>
          <a:p>
            <a:r>
              <a:rPr lang="uz-Cyrl-UZ" sz="2400" b="1" dirty="0" smtClean="0">
                <a:solidFill>
                  <a:srgbClr val="002060"/>
                </a:solidFill>
                <a:latin typeface="Times New Roman" pitchFamily="18" charset="0"/>
                <a:cs typeface="Times New Roman" pitchFamily="18" charset="0"/>
              </a:rPr>
              <a:t>Фурсат ғаниматдур,  шоҳ сатрлар-ла,</a:t>
            </a:r>
          </a:p>
          <a:p>
            <a:r>
              <a:rPr lang="uz-Cyrl-UZ" sz="2400" b="1" dirty="0" smtClean="0">
                <a:solidFill>
                  <a:srgbClr val="002060"/>
                </a:solidFill>
                <a:latin typeface="Times New Roman" pitchFamily="18" charset="0"/>
                <a:cs typeface="Times New Roman" pitchFamily="18" charset="0"/>
              </a:rPr>
              <a:t>Безамоқ чоғидур умр дафтарин.</a:t>
            </a:r>
            <a:endParaRPr lang="ru-RU" sz="2400" b="1" dirty="0">
              <a:solidFill>
                <a:srgbClr val="002060"/>
              </a:solidFill>
              <a:latin typeface="Times New Roman" pitchFamily="18" charset="0"/>
              <a:cs typeface="Times New Roman" pitchFamily="18" charset="0"/>
            </a:endParaRPr>
          </a:p>
        </p:txBody>
      </p:sp>
      <p:sp>
        <p:nvSpPr>
          <p:cNvPr id="12" name="Прямоугольник 11"/>
          <p:cNvSpPr/>
          <p:nvPr/>
        </p:nvSpPr>
        <p:spPr>
          <a:xfrm>
            <a:off x="611560" y="4458320"/>
            <a:ext cx="2736304" cy="43204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uz-Cyrl-UZ" sz="2400" b="1" i="1" dirty="0" smtClean="0">
                <a:solidFill>
                  <a:srgbClr val="002060"/>
                </a:solidFill>
                <a:latin typeface="Times New Roman" pitchFamily="18" charset="0"/>
                <a:cs typeface="Times New Roman" pitchFamily="18" charset="0"/>
              </a:rPr>
              <a:t>Ғофур Ғулом</a:t>
            </a:r>
            <a:endParaRPr lang="ru-RU" sz="2400" b="1" i="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2"/>
                                        </p:tgtEl>
                                        <p:attrNameLst>
                                          <p:attrName>ppt_y</p:attrName>
                                        </p:attrNameLst>
                                      </p:cBhvr>
                                      <p:tavLst>
                                        <p:tav tm="0">
                                          <p:val>
                                            <p:strVal val="#ppt_y"/>
                                          </p:val>
                                        </p:tav>
                                        <p:tav tm="100000">
                                          <p:val>
                                            <p:strVal val="#ppt_y"/>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p:cTn id="15" dur="1000" fill="hold"/>
                                        <p:tgtEl>
                                          <p:spTgt spid="9218"/>
                                        </p:tgtEl>
                                        <p:attrNameLst>
                                          <p:attrName>ppt_w</p:attrName>
                                        </p:attrNameLst>
                                      </p:cBhvr>
                                      <p:tavLst>
                                        <p:tav tm="0">
                                          <p:val>
                                            <p:strVal val="#ppt_w*0.70"/>
                                          </p:val>
                                        </p:tav>
                                        <p:tav tm="100000">
                                          <p:val>
                                            <p:strVal val="#ppt_w"/>
                                          </p:val>
                                        </p:tav>
                                      </p:tavLst>
                                    </p:anim>
                                    <p:anim calcmode="lin" valueType="num">
                                      <p:cBhvr>
                                        <p:cTn id="16" dur="1000" fill="hold"/>
                                        <p:tgtEl>
                                          <p:spTgt spid="9218"/>
                                        </p:tgtEl>
                                        <p:attrNameLst>
                                          <p:attrName>ppt_h</p:attrName>
                                        </p:attrNameLst>
                                      </p:cBhvr>
                                      <p:tavLst>
                                        <p:tav tm="0">
                                          <p:val>
                                            <p:strVal val="#ppt_h"/>
                                          </p:val>
                                        </p:tav>
                                        <p:tav tm="100000">
                                          <p:val>
                                            <p:strVal val="#ppt_h"/>
                                          </p:val>
                                        </p:tav>
                                      </p:tavLst>
                                    </p:anim>
                                    <p:animEffect transition="in" filter="fade">
                                      <p:cBhvr>
                                        <p:cTn id="17" dur="1000"/>
                                        <p:tgtEl>
                                          <p:spTgt spid="9218"/>
                                        </p:tgtEl>
                                      </p:cBhvr>
                                    </p:animEffect>
                                  </p:childTnLst>
                                </p:cTn>
                              </p:par>
                              <p:par>
                                <p:cTn id="18" presetID="55" presetClass="entr"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strVal val="#ppt_w*0.70"/>
                                          </p:val>
                                        </p:tav>
                                        <p:tav tm="100000">
                                          <p:val>
                                            <p:strVal val="#ppt_w"/>
                                          </p:val>
                                        </p:tav>
                                      </p:tavLst>
                                    </p:anim>
                                    <p:anim calcmode="lin" valueType="num">
                                      <p:cBhvr>
                                        <p:cTn id="21" dur="1000" fill="hold"/>
                                        <p:tgtEl>
                                          <p:spTgt spid="12"/>
                                        </p:tgtEl>
                                        <p:attrNameLst>
                                          <p:attrName>ppt_h</p:attrName>
                                        </p:attrNameLst>
                                      </p:cBhvr>
                                      <p:tavLst>
                                        <p:tav tm="0">
                                          <p:val>
                                            <p:strVal val="#ppt_h"/>
                                          </p:val>
                                        </p:tav>
                                        <p:tav tm="100000">
                                          <p:val>
                                            <p:strVal val="#ppt_h"/>
                                          </p:val>
                                        </p:tav>
                                      </p:tavLst>
                                    </p:anim>
                                    <p:animEffect transition="in" filter="fade">
                                      <p:cBhvr>
                                        <p:cTn id="22" dur="1000"/>
                                        <p:tgtEl>
                                          <p:spTgt spid="12"/>
                                        </p:tgtEl>
                                      </p:cBhvr>
                                    </p:animEffect>
                                  </p:childTnLst>
                                </p:cTn>
                              </p:par>
                              <p:par>
                                <p:cTn id="23" presetID="55" presetClass="entr"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0.70"/>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hlinkClick r:id="rId2" action="ppaction://hlinksldjump"/>
          </p:cNvPr>
          <p:cNvSpPr/>
          <p:nvPr/>
        </p:nvSpPr>
        <p:spPr>
          <a:xfrm>
            <a:off x="641557" y="1268760"/>
            <a:ext cx="208823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2475856" y="4099722"/>
            <a:ext cx="208823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7200" dirty="0">
                <a:solidFill>
                  <a:srgbClr val="C00000"/>
                </a:solidFill>
                <a:latin typeface="Times New Roman" pitchFamily="18" charset="0"/>
                <a:cs typeface="Times New Roman" pitchFamily="18" charset="0"/>
                <a:hlinkClick r:id="rId3" action="ppaction://hlinksldjump"/>
              </a:rPr>
              <a:t>3</a:t>
            </a:r>
            <a:endParaRPr lang="ru-RU" sz="7200" dirty="0">
              <a:solidFill>
                <a:srgbClr val="C00000"/>
              </a:solidFill>
              <a:latin typeface="Times New Roman" pitchFamily="18" charset="0"/>
              <a:cs typeface="Times New Roman" pitchFamily="18" charset="0"/>
            </a:endParaRPr>
          </a:p>
        </p:txBody>
      </p:sp>
      <p:sp>
        <p:nvSpPr>
          <p:cNvPr id="7" name="Прямоугольник 6"/>
          <p:cNvSpPr/>
          <p:nvPr/>
        </p:nvSpPr>
        <p:spPr>
          <a:xfrm>
            <a:off x="4134453" y="1268579"/>
            <a:ext cx="208823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6600" b="1" dirty="0" smtClean="0">
                <a:solidFill>
                  <a:srgbClr val="C00000"/>
                </a:solidFill>
                <a:latin typeface="Times New Roman" pitchFamily="18" charset="0"/>
                <a:cs typeface="Times New Roman" pitchFamily="18" charset="0"/>
                <a:hlinkClick r:id="rId4" action="ppaction://hlinksldjump"/>
              </a:rPr>
              <a:t>2</a:t>
            </a:r>
            <a:endParaRPr lang="ru-RU" sz="6600" b="1" dirty="0">
              <a:solidFill>
                <a:srgbClr val="C00000"/>
              </a:solidFill>
              <a:latin typeface="Times New Roman" pitchFamily="18" charset="0"/>
              <a:cs typeface="Times New Roman" pitchFamily="18" charset="0"/>
            </a:endParaRPr>
          </a:p>
        </p:txBody>
      </p:sp>
      <p:sp>
        <p:nvSpPr>
          <p:cNvPr id="8" name="Прямоугольник 7"/>
          <p:cNvSpPr/>
          <p:nvPr/>
        </p:nvSpPr>
        <p:spPr>
          <a:xfrm>
            <a:off x="6012160" y="4099722"/>
            <a:ext cx="208823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7200" dirty="0" smtClean="0">
                <a:solidFill>
                  <a:srgbClr val="C00000"/>
                </a:solidFill>
                <a:latin typeface="Times New Roman" pitchFamily="18" charset="0"/>
                <a:cs typeface="Times New Roman" pitchFamily="18" charset="0"/>
                <a:hlinkClick r:id="rId5" action="ppaction://hlinksldjump"/>
              </a:rPr>
              <a:t>4</a:t>
            </a:r>
            <a:endParaRPr lang="ru-RU" sz="7200" dirty="0">
              <a:solidFill>
                <a:srgbClr val="C00000"/>
              </a:solidFill>
              <a:latin typeface="Times New Roman" pitchFamily="18" charset="0"/>
              <a:cs typeface="Times New Roman" pitchFamily="18" charset="0"/>
            </a:endParaRPr>
          </a:p>
        </p:txBody>
      </p:sp>
      <p:sp>
        <p:nvSpPr>
          <p:cNvPr id="9" name="Прямоугольник 8"/>
          <p:cNvSpPr/>
          <p:nvPr/>
        </p:nvSpPr>
        <p:spPr>
          <a:xfrm>
            <a:off x="929589" y="1758878"/>
            <a:ext cx="1512168" cy="1107996"/>
          </a:xfrm>
          <a:prstGeom prst="rect">
            <a:avLst/>
          </a:prstGeom>
          <a:noFill/>
        </p:spPr>
        <p:txBody>
          <a:bodyPr wrap="square" lIns="91440" tIns="45720" rIns="91440" bIns="45720">
            <a:spAutoFit/>
          </a:bodyPr>
          <a:lstStyle/>
          <a:p>
            <a:pPr algn="ctr"/>
            <a:r>
              <a:rPr lang="ru-RU" sz="6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hlinkClick r:id="rId2" action="ppaction://hlinksldjump"/>
              </a:rPr>
              <a:t>1</a:t>
            </a:r>
            <a:endParaRPr lang="ru-RU" sz="6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549670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lvl="0" indent="0">
              <a:buNone/>
            </a:pPr>
            <a:r>
              <a:rPr lang="uz-Cyrl-UZ" sz="5400" b="1" dirty="0" smtClean="0">
                <a:latin typeface="Times New Roman" pitchFamily="18" charset="0"/>
                <a:cs typeface="Times New Roman" pitchFamily="18" charset="0"/>
              </a:rPr>
              <a:t>Болажонлар, </a:t>
            </a:r>
            <a:r>
              <a:rPr lang="uz-Cyrl-UZ" sz="5400" b="1" dirty="0">
                <a:latin typeface="Times New Roman" pitchFamily="18" charset="0"/>
                <a:cs typeface="Times New Roman" pitchFamily="18" charset="0"/>
              </a:rPr>
              <a:t>ҳозир қайси дарс  экан?</a:t>
            </a:r>
            <a:endParaRPr lang="ru-RU" sz="5400" dirty="0">
              <a:latin typeface="Times New Roman" pitchFamily="18" charset="0"/>
              <a:cs typeface="Times New Roman" pitchFamily="18" charset="0"/>
            </a:endParaRPr>
          </a:p>
          <a:p>
            <a:endParaRPr lang="ru-RU" sz="5400" dirty="0">
              <a:latin typeface="Times New Roman" pitchFamily="18" charset="0"/>
              <a:cs typeface="Times New Roman" pitchFamily="18" charset="0"/>
            </a:endParaRPr>
          </a:p>
        </p:txBody>
      </p:sp>
      <p:sp>
        <p:nvSpPr>
          <p:cNvPr id="4" name="Стрелка влево 3">
            <a:hlinkClick r:id="rId2" action="ppaction://hlinksldjump"/>
          </p:cNvPr>
          <p:cNvSpPr/>
          <p:nvPr/>
        </p:nvSpPr>
        <p:spPr>
          <a:xfrm>
            <a:off x="6300192" y="5517232"/>
            <a:ext cx="1584176" cy="1340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15653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44824"/>
            <a:ext cx="8229600" cy="4389120"/>
          </a:xfrm>
        </p:spPr>
        <p:txBody>
          <a:bodyPr/>
          <a:lstStyle/>
          <a:p>
            <a:pPr algn="ctr"/>
            <a:r>
              <a:rPr lang="uz-Cyrl-UZ" dirty="0"/>
              <a:t>-</a:t>
            </a:r>
            <a:r>
              <a:rPr lang="uz-Cyrl-UZ" sz="4400" b="1" dirty="0">
                <a:solidFill>
                  <a:srgbClr val="C00000"/>
                </a:solidFill>
                <a:latin typeface="Times New Roman" pitchFamily="18" charset="0"/>
                <a:cs typeface="Times New Roman" pitchFamily="18" charset="0"/>
              </a:rPr>
              <a:t>Ўзбек адабий тилининг асосчиси ким?</a:t>
            </a:r>
            <a:endParaRPr lang="ru-RU" sz="4400" b="1" dirty="0">
              <a:solidFill>
                <a:srgbClr val="C00000"/>
              </a:solidFill>
              <a:latin typeface="Times New Roman" pitchFamily="18" charset="0"/>
              <a:cs typeface="Times New Roman" pitchFamily="18" charset="0"/>
            </a:endParaRPr>
          </a:p>
          <a:p>
            <a:endParaRPr lang="ru-RU" dirty="0"/>
          </a:p>
        </p:txBody>
      </p:sp>
      <p:sp>
        <p:nvSpPr>
          <p:cNvPr id="6" name="Стрелка влево 5">
            <a:hlinkClick r:id="rId2" action="ppaction://hlinksldjump"/>
          </p:cNvPr>
          <p:cNvSpPr/>
          <p:nvPr/>
        </p:nvSpPr>
        <p:spPr>
          <a:xfrm rot="10800000" flipH="1" flipV="1">
            <a:off x="7236296" y="5949280"/>
            <a:ext cx="1202984" cy="6674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71897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endParaRPr lang="uz-Cyrl-UZ" sz="4800" b="1" dirty="0" smtClean="0">
              <a:latin typeface="Times New Roman" pitchFamily="18" charset="0"/>
              <a:cs typeface="Times New Roman" pitchFamily="18" charset="0"/>
            </a:endParaRPr>
          </a:p>
          <a:p>
            <a:pPr algn="ctr"/>
            <a:endParaRPr lang="uz-Cyrl-UZ" sz="4800" b="1" dirty="0">
              <a:latin typeface="Times New Roman" pitchFamily="18" charset="0"/>
              <a:cs typeface="Times New Roman" pitchFamily="18" charset="0"/>
            </a:endParaRPr>
          </a:p>
          <a:p>
            <a:pPr algn="ctr"/>
            <a:endParaRPr lang="uz-Cyrl-UZ" sz="4800" b="1" dirty="0" smtClean="0">
              <a:latin typeface="Times New Roman" pitchFamily="18" charset="0"/>
              <a:cs typeface="Times New Roman" pitchFamily="18" charset="0"/>
            </a:endParaRPr>
          </a:p>
          <a:p>
            <a:pPr marL="0" indent="0" algn="ctr">
              <a:buNone/>
            </a:pPr>
            <a:r>
              <a:rPr lang="uz-Cyrl-UZ" sz="4800" b="1" dirty="0" smtClean="0">
                <a:latin typeface="Times New Roman" pitchFamily="18" charset="0"/>
                <a:cs typeface="Times New Roman" pitchFamily="18" charset="0"/>
              </a:rPr>
              <a:t>Алишер </a:t>
            </a:r>
            <a:r>
              <a:rPr lang="uz-Cyrl-UZ" sz="4800" b="1" dirty="0">
                <a:latin typeface="Times New Roman" pitchFamily="18" charset="0"/>
                <a:cs typeface="Times New Roman" pitchFamily="18" charset="0"/>
              </a:rPr>
              <a:t>Навоий ким</a:t>
            </a:r>
            <a:r>
              <a:rPr lang="uz-Cyrl-UZ" sz="4800" dirty="0">
                <a:latin typeface="Times New Roman" pitchFamily="18" charset="0"/>
                <a:cs typeface="Times New Roman" pitchFamily="18" charset="0"/>
              </a:rPr>
              <a:t>?</a:t>
            </a:r>
            <a:endParaRPr lang="ru-RU" sz="4800" dirty="0">
              <a:latin typeface="Times New Roman" pitchFamily="18" charset="0"/>
              <a:cs typeface="Times New Roman" pitchFamily="18" charset="0"/>
            </a:endParaRPr>
          </a:p>
        </p:txBody>
      </p:sp>
      <p:sp>
        <p:nvSpPr>
          <p:cNvPr id="5" name="Стрелка влево 4">
            <a:hlinkClick r:id="rId2" action="ppaction://hlinksldjump"/>
          </p:cNvPr>
          <p:cNvSpPr/>
          <p:nvPr/>
        </p:nvSpPr>
        <p:spPr>
          <a:xfrm>
            <a:off x="6876256" y="6165304"/>
            <a:ext cx="1080120" cy="6926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2" descr="http://sv.zarnews.uz/uploads/publication/navoiyyy.jpg">
            <a:hlinkClick r:id="rId2" action="ppaction://hlinksldjump"/>
          </p:cNvPr>
          <p:cNvPicPr>
            <a:picLocks noChangeAspect="1" noChangeArrowheads="1"/>
          </p:cNvPicPr>
          <p:nvPr/>
        </p:nvPicPr>
        <p:blipFill>
          <a:blip r:embed="rId3" cstate="print"/>
          <a:srcRect/>
          <a:stretch>
            <a:fillRect/>
          </a:stretch>
        </p:blipFill>
        <p:spPr bwMode="auto">
          <a:xfrm>
            <a:off x="2123728" y="951022"/>
            <a:ext cx="4727578" cy="3630105"/>
          </a:xfrm>
          <a:prstGeom prst="rect">
            <a:avLst/>
          </a:prstGeom>
          <a:ln>
            <a:noFill/>
          </a:ln>
          <a:effectLst>
            <a:softEdge rad="112500"/>
          </a:effectLst>
        </p:spPr>
      </p:pic>
    </p:spTree>
    <p:extLst>
      <p:ext uri="{BB962C8B-B14F-4D97-AF65-F5344CB8AC3E}">
        <p14:creationId xmlns:p14="http://schemas.microsoft.com/office/powerpoint/2010/main" val="38147773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528</TotalTime>
  <Words>554</Words>
  <Application>Microsoft Office PowerPoint</Application>
  <PresentationFormat>Экран (4:3)</PresentationFormat>
  <Paragraphs>122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Дарс мақсади: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“Мунчоқ”ўйини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80</cp:revision>
  <dcterms:created xsi:type="dcterms:W3CDTF">2015-11-18T07:00:00Z</dcterms:created>
  <dcterms:modified xsi:type="dcterms:W3CDTF">2015-11-24T02:01:43Z</dcterms:modified>
</cp:coreProperties>
</file>