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9" d="100"/>
          <a:sy n="89" d="100"/>
        </p:scale>
        <p:origin x="-108" y="-3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3955ACDF-5B84-4CF1-B705-33C70398A762}" type="datetimeFigureOut">
              <a:rPr lang="ru-RU" smtClean="0"/>
              <a:t>27.01.2020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271B1B72-A8F4-4367-8458-A302D323F408}"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955ACDF-5B84-4CF1-B705-33C70398A762}" type="datetimeFigureOut">
              <a:rPr lang="ru-RU" smtClean="0"/>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1B1B72-A8F4-4367-8458-A302D323F40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955ACDF-5B84-4CF1-B705-33C70398A762}" type="datetimeFigureOut">
              <a:rPr lang="ru-RU" smtClean="0"/>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1B1B72-A8F4-4367-8458-A302D323F40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955ACDF-5B84-4CF1-B705-33C70398A762}" type="datetimeFigureOut">
              <a:rPr lang="ru-RU" smtClean="0"/>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1B1B72-A8F4-4367-8458-A302D323F40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3955ACDF-5B84-4CF1-B705-33C70398A762}" type="datetimeFigureOut">
              <a:rPr lang="ru-RU" smtClean="0"/>
              <a:t>27.01.2020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271B1B72-A8F4-4367-8458-A302D323F40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955ACDF-5B84-4CF1-B705-33C70398A762}" type="datetimeFigureOut">
              <a:rPr lang="ru-RU" smtClean="0"/>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1B1B72-A8F4-4367-8458-A302D323F40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3955ACDF-5B84-4CF1-B705-33C70398A762}" type="datetimeFigureOut">
              <a:rPr lang="ru-RU" smtClean="0"/>
              <a:t>27.01.2020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71B1B72-A8F4-4367-8458-A302D323F40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955ACDF-5B84-4CF1-B705-33C70398A762}" type="datetimeFigureOut">
              <a:rPr lang="ru-RU" smtClean="0"/>
              <a:t>27.01.2020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1B1B72-A8F4-4367-8458-A302D323F40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955ACDF-5B84-4CF1-B705-33C70398A762}" type="datetimeFigureOut">
              <a:rPr lang="ru-RU" smtClean="0"/>
              <a:t>27.01.2020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71B1B72-A8F4-4367-8458-A302D323F40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3955ACDF-5B84-4CF1-B705-33C70398A762}" type="datetimeFigureOut">
              <a:rPr lang="ru-RU" smtClean="0"/>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1B1B72-A8F4-4367-8458-A302D323F40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3955ACDF-5B84-4CF1-B705-33C70398A762}" type="datetimeFigureOut">
              <a:rPr lang="ru-RU" smtClean="0"/>
              <a:t>27.01.2020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71B1B72-A8F4-4367-8458-A302D323F40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955ACDF-5B84-4CF1-B705-33C70398A762}" type="datetimeFigureOut">
              <a:rPr lang="ru-RU" smtClean="0"/>
              <a:t>27.01.2020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71B1B72-A8F4-4367-8458-A302D323F408}"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5400" dirty="0" smtClean="0">
                <a:latin typeface="+mn-lt"/>
              </a:rPr>
              <a:t>Architecture of Belarus</a:t>
            </a:r>
            <a:endParaRPr lang="ru-RU" sz="5400" dirty="0">
              <a:latin typeface="+mn-lt"/>
            </a:endParaRPr>
          </a:p>
        </p:txBody>
      </p:sp>
      <p:sp>
        <p:nvSpPr>
          <p:cNvPr id="3" name="Подзаголовок 2"/>
          <p:cNvSpPr>
            <a:spLocks noGrp="1"/>
          </p:cNvSpPr>
          <p:nvPr>
            <p:ph type="subTitle" idx="1"/>
          </p:nvPr>
        </p:nvSpPr>
        <p:spPr/>
        <p:txBody>
          <a:bodyPr/>
          <a:lstStyle/>
          <a:p>
            <a:endParaRPr lang="ru-RU" dirty="0"/>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Saint Sophia Cathedral</a:t>
            </a:r>
            <a:endParaRPr lang="ru-RU" dirty="0"/>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p:txBody>
          <a:bodyPr/>
          <a:lstStyle/>
          <a:p>
            <a:endParaRPr lang="ru-RU" dirty="0"/>
          </a:p>
        </p:txBody>
      </p:sp>
      <p:sp>
        <p:nvSpPr>
          <p:cNvPr id="5" name="Содержимое 4"/>
          <p:cNvSpPr>
            <a:spLocks noGrp="1"/>
          </p:cNvSpPr>
          <p:nvPr>
            <p:ph sz="quarter" idx="2"/>
          </p:nvPr>
        </p:nvSpPr>
        <p:spPr>
          <a:xfrm>
            <a:off x="0" y="1428736"/>
            <a:ext cx="4357686" cy="4692657"/>
          </a:xfrm>
        </p:spPr>
        <p:txBody>
          <a:bodyPr>
            <a:noAutofit/>
          </a:bodyPr>
          <a:lstStyle/>
          <a:p>
            <a:pPr algn="just">
              <a:lnSpc>
                <a:spcPct val="110000"/>
              </a:lnSpc>
            </a:pPr>
            <a:r>
              <a:rPr lang="en-US" sz="1800" dirty="0" smtClean="0">
                <a:solidFill>
                  <a:schemeClr val="bg1"/>
                </a:solidFill>
              </a:rPr>
              <a:t>St. Sophia Cathedral in the ancient town </a:t>
            </a:r>
            <a:r>
              <a:rPr lang="en-US" sz="1800" dirty="0" smtClean="0">
                <a:solidFill>
                  <a:schemeClr val="bg1"/>
                </a:solidFill>
              </a:rPr>
              <a:t>of</a:t>
            </a:r>
            <a:r>
              <a:rPr lang="en-US" sz="1800" dirty="0" smtClean="0">
                <a:solidFill>
                  <a:schemeClr val="bg1"/>
                </a:solidFill>
              </a:rPr>
              <a:t> </a:t>
            </a:r>
            <a:r>
              <a:rPr lang="en-US" sz="1800" dirty="0" smtClean="0">
                <a:solidFill>
                  <a:schemeClr val="bg1">
                    <a:lumMod val="75000"/>
                    <a:lumOff val="25000"/>
                  </a:schemeClr>
                </a:solidFill>
              </a:rPr>
              <a:t> </a:t>
            </a:r>
            <a:r>
              <a:rPr lang="en-US" sz="1800" dirty="0" err="1" smtClean="0">
                <a:solidFill>
                  <a:schemeClr val="bg1">
                    <a:lumMod val="75000"/>
                    <a:lumOff val="25000"/>
                  </a:schemeClr>
                </a:solidFill>
              </a:rPr>
              <a:t>Polotsk</a:t>
            </a:r>
            <a:r>
              <a:rPr lang="en-US" sz="1800" dirty="0" smtClean="0">
                <a:solidFill>
                  <a:schemeClr val="bg1">
                    <a:lumMod val="75000"/>
                    <a:lumOff val="25000"/>
                  </a:schemeClr>
                </a:solidFill>
              </a:rPr>
              <a:t> </a:t>
            </a:r>
            <a:r>
              <a:rPr lang="en-US" sz="1800" dirty="0" smtClean="0">
                <a:solidFill>
                  <a:schemeClr val="bg1"/>
                </a:solidFill>
              </a:rPr>
              <a:t>does </a:t>
            </a:r>
            <a:r>
              <a:rPr lang="en-US" sz="1800" dirty="0" smtClean="0">
                <a:solidFill>
                  <a:schemeClr val="bg1"/>
                </a:solidFill>
              </a:rPr>
              <a:t>not look like other Eastern Orthodox churches of the same name. It is one of the oldest temples constructed by Eastern Slavonic peoples and the first church built from stone on the territory of Belarus</a:t>
            </a:r>
            <a:r>
              <a:rPr lang="en-US" sz="1800" dirty="0" smtClean="0">
                <a:solidFill>
                  <a:schemeClr val="bg1"/>
                </a:solidFill>
              </a:rPr>
              <a:t>.</a:t>
            </a:r>
          </a:p>
          <a:p>
            <a:pPr algn="just">
              <a:lnSpc>
                <a:spcPct val="110000"/>
              </a:lnSpc>
            </a:pPr>
            <a:r>
              <a:rPr lang="en-US" sz="1800" dirty="0" smtClean="0">
                <a:solidFill>
                  <a:schemeClr val="bg1">
                    <a:lumMod val="95000"/>
                    <a:lumOff val="5000"/>
                  </a:schemeClr>
                </a:solidFill>
              </a:rPr>
              <a:t>St. Sophia (</a:t>
            </a:r>
            <a:r>
              <a:rPr lang="en-US" sz="1800" dirty="0" err="1" smtClean="0">
                <a:solidFill>
                  <a:schemeClr val="bg1">
                    <a:lumMod val="95000"/>
                    <a:lumOff val="5000"/>
                  </a:schemeClr>
                </a:solidFill>
              </a:rPr>
              <a:t>Hagia</a:t>
            </a:r>
            <a:r>
              <a:rPr lang="en-US" sz="1800" dirty="0" smtClean="0">
                <a:solidFill>
                  <a:schemeClr val="bg1">
                    <a:lumMod val="95000"/>
                    <a:lumOff val="5000"/>
                  </a:schemeClr>
                </a:solidFill>
              </a:rPr>
              <a:t> Sophia) Cathedral is distinguished by remarkable and symbolic architecture. It was built on the right bank of the Western Dvina River in the 11th century. In the mid-18th century it was rebuilt to the design of </a:t>
            </a:r>
            <a:r>
              <a:rPr lang="en-US" sz="1800" dirty="0" smtClean="0">
                <a:solidFill>
                  <a:schemeClr val="bg1">
                    <a:lumMod val="95000"/>
                    <a:lumOff val="5000"/>
                  </a:schemeClr>
                </a:solidFill>
              </a:rPr>
              <a:t>the </a:t>
            </a:r>
            <a:r>
              <a:rPr lang="en-US" sz="1800" dirty="0" smtClean="0">
                <a:solidFill>
                  <a:schemeClr val="bg1">
                    <a:lumMod val="95000"/>
                    <a:lumOff val="5000"/>
                  </a:schemeClr>
                </a:solidFill>
              </a:rPr>
              <a:t>Vilna Baroque Style (Late Belarusian Baroque Style).</a:t>
            </a:r>
            <a:endParaRPr lang="ru-RU" sz="1800" dirty="0">
              <a:solidFill>
                <a:schemeClr val="bg1">
                  <a:lumMod val="95000"/>
                  <a:lumOff val="5000"/>
                </a:schemeClr>
              </a:solidFill>
            </a:endParaRPr>
          </a:p>
        </p:txBody>
      </p:sp>
      <p:pic>
        <p:nvPicPr>
          <p:cNvPr id="14" name="Содержимое 13" descr="s001511_109588.jpg"/>
          <p:cNvPicPr>
            <a:picLocks noGrp="1" noChangeAspect="1"/>
          </p:cNvPicPr>
          <p:nvPr>
            <p:ph sz="quarter" idx="4"/>
          </p:nvPr>
        </p:nvPicPr>
        <p:blipFill>
          <a:blip r:embed="rId2"/>
          <a:stretch>
            <a:fillRect/>
          </a:stretch>
        </p:blipFill>
        <p:spPr>
          <a:xfrm>
            <a:off x="4357686" y="1714488"/>
            <a:ext cx="4786314" cy="435771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Kamenets</a:t>
            </a:r>
            <a:r>
              <a:rPr lang="en-US" dirty="0" smtClean="0"/>
              <a:t> Tower.</a:t>
            </a:r>
            <a:endParaRPr lang="ru-RU" dirty="0"/>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a:xfrm>
            <a:off x="-214346" y="1571612"/>
            <a:ext cx="4572032" cy="5000660"/>
          </a:xfrm>
        </p:spPr>
        <p:txBody>
          <a:bodyPr>
            <a:normAutofit/>
          </a:bodyPr>
          <a:lstStyle/>
          <a:p>
            <a:pPr algn="just"/>
            <a:r>
              <a:rPr lang="en-US" sz="1900" dirty="0" smtClean="0">
                <a:solidFill>
                  <a:schemeClr val="bg1">
                    <a:lumMod val="95000"/>
                    <a:lumOff val="5000"/>
                  </a:schemeClr>
                </a:solidFill>
              </a:rPr>
              <a:t>The town of </a:t>
            </a:r>
            <a:r>
              <a:rPr lang="en-US" sz="1900" dirty="0" err="1" smtClean="0">
                <a:solidFill>
                  <a:schemeClr val="bg1">
                    <a:lumMod val="95000"/>
                    <a:lumOff val="5000"/>
                  </a:schemeClr>
                </a:solidFill>
              </a:rPr>
              <a:t>Kamenets</a:t>
            </a:r>
            <a:r>
              <a:rPr lang="en-US" sz="1900" dirty="0" smtClean="0">
                <a:solidFill>
                  <a:schemeClr val="bg1">
                    <a:lumMod val="95000"/>
                    <a:lumOff val="5000"/>
                  </a:schemeClr>
                </a:solidFill>
              </a:rPr>
              <a:t>, </a:t>
            </a:r>
            <a:r>
              <a:rPr lang="en-US" sz="1900" dirty="0" smtClean="0">
                <a:solidFill>
                  <a:schemeClr val="bg1">
                    <a:lumMod val="95000"/>
                    <a:lumOff val="5000"/>
                  </a:schemeClr>
                </a:solidFill>
              </a:rPr>
              <a:t>Brest region , </a:t>
            </a:r>
            <a:r>
              <a:rPr lang="en-US" sz="1900" dirty="0" smtClean="0">
                <a:solidFill>
                  <a:schemeClr val="bg1">
                    <a:lumMod val="95000"/>
                    <a:lumOff val="5000"/>
                  </a:schemeClr>
                </a:solidFill>
              </a:rPr>
              <a:t>is home to a unique specimen of defense architecture – the </a:t>
            </a:r>
            <a:r>
              <a:rPr lang="en-US" sz="1900" dirty="0" err="1" smtClean="0">
                <a:solidFill>
                  <a:schemeClr val="bg1">
                    <a:lumMod val="95000"/>
                    <a:lumOff val="5000"/>
                  </a:schemeClr>
                </a:solidFill>
              </a:rPr>
              <a:t>Kamenets</a:t>
            </a:r>
            <a:r>
              <a:rPr lang="en-US" sz="1900" dirty="0" smtClean="0">
                <a:solidFill>
                  <a:schemeClr val="bg1">
                    <a:lumMod val="95000"/>
                    <a:lumOff val="5000"/>
                  </a:schemeClr>
                </a:solidFill>
              </a:rPr>
              <a:t> Tower (also referred to as </a:t>
            </a:r>
            <a:r>
              <a:rPr lang="en-US" sz="1900" dirty="0" err="1" smtClean="0">
                <a:solidFill>
                  <a:schemeClr val="bg1">
                    <a:lumMod val="95000"/>
                    <a:lumOff val="5000"/>
                  </a:schemeClr>
                </a:solidFill>
              </a:rPr>
              <a:t>Kamenets</a:t>
            </a:r>
            <a:r>
              <a:rPr lang="en-US" sz="1900" dirty="0" smtClean="0">
                <a:solidFill>
                  <a:schemeClr val="bg1">
                    <a:lumMod val="95000"/>
                    <a:lumOff val="5000"/>
                  </a:schemeClr>
                </a:solidFill>
              </a:rPr>
              <a:t> </a:t>
            </a:r>
            <a:r>
              <a:rPr lang="en-US" sz="1900" dirty="0" err="1" smtClean="0">
                <a:solidFill>
                  <a:schemeClr val="bg1">
                    <a:lumMod val="95000"/>
                    <a:lumOff val="5000"/>
                  </a:schemeClr>
                </a:solidFill>
              </a:rPr>
              <a:t>Vezha</a:t>
            </a:r>
            <a:r>
              <a:rPr lang="en-US" sz="1900" dirty="0" smtClean="0">
                <a:solidFill>
                  <a:schemeClr val="bg1">
                    <a:lumMod val="95000"/>
                    <a:lumOff val="5000"/>
                  </a:schemeClr>
                </a:solidFill>
              </a:rPr>
              <a:t>). Its origins go back a long way to the second half of the 13th </a:t>
            </a:r>
            <a:r>
              <a:rPr lang="en-US" sz="1900" dirty="0" smtClean="0">
                <a:solidFill>
                  <a:schemeClr val="bg1">
                    <a:lumMod val="95000"/>
                    <a:lumOff val="5000"/>
                  </a:schemeClr>
                </a:solidFill>
              </a:rPr>
              <a:t>century. According</a:t>
            </a:r>
            <a:r>
              <a:rPr lang="en-US" sz="1800" dirty="0" smtClean="0">
                <a:solidFill>
                  <a:schemeClr val="bg1">
                    <a:lumMod val="95000"/>
                    <a:lumOff val="5000"/>
                  </a:schemeClr>
                </a:solidFill>
              </a:rPr>
              <a:t> </a:t>
            </a:r>
            <a:r>
              <a:rPr lang="en-US" sz="1800" dirty="0" smtClean="0">
                <a:solidFill>
                  <a:schemeClr val="bg1">
                    <a:lumMod val="95000"/>
                    <a:lumOff val="5000"/>
                  </a:schemeClr>
                </a:solidFill>
              </a:rPr>
              <a:t>to the chronicles, the </a:t>
            </a:r>
            <a:r>
              <a:rPr lang="en-US" sz="1800" dirty="0" err="1" smtClean="0">
                <a:solidFill>
                  <a:schemeClr val="bg1">
                    <a:lumMod val="95000"/>
                    <a:lumOff val="5000"/>
                  </a:schemeClr>
                </a:solidFill>
              </a:rPr>
              <a:t>Kamenets</a:t>
            </a:r>
            <a:r>
              <a:rPr lang="en-US" sz="1800" dirty="0" smtClean="0">
                <a:solidFill>
                  <a:schemeClr val="bg1">
                    <a:lumMod val="95000"/>
                    <a:lumOff val="5000"/>
                  </a:schemeClr>
                </a:solidFill>
              </a:rPr>
              <a:t> Tower was built between 1276 and 1288 for defensive purposes and therefore lacks architectural and decorative elements. </a:t>
            </a:r>
            <a:r>
              <a:rPr lang="en-US" sz="1800" dirty="0" smtClean="0"/>
              <a:t> </a:t>
            </a:r>
            <a:r>
              <a:rPr lang="en-US" sz="1800" dirty="0" smtClean="0">
                <a:solidFill>
                  <a:schemeClr val="bg1">
                    <a:lumMod val="95000"/>
                    <a:lumOff val="5000"/>
                  </a:schemeClr>
                </a:solidFill>
              </a:rPr>
              <a:t>There are a lot of myths and legends surrounding the </a:t>
            </a:r>
            <a:r>
              <a:rPr lang="en-US" sz="1800" dirty="0" err="1" smtClean="0">
                <a:solidFill>
                  <a:schemeClr val="bg1">
                    <a:lumMod val="95000"/>
                    <a:lumOff val="5000"/>
                  </a:schemeClr>
                </a:solidFill>
              </a:rPr>
              <a:t>Kamenets</a:t>
            </a:r>
            <a:r>
              <a:rPr lang="en-US" sz="1800" dirty="0" smtClean="0">
                <a:solidFill>
                  <a:schemeClr val="bg1">
                    <a:lumMod val="95000"/>
                    <a:lumOff val="5000"/>
                  </a:schemeClr>
                </a:solidFill>
              </a:rPr>
              <a:t> Tower. </a:t>
            </a:r>
            <a:r>
              <a:rPr lang="en-US" sz="1800" dirty="0" smtClean="0">
                <a:solidFill>
                  <a:schemeClr val="bg1">
                    <a:lumMod val="95000"/>
                    <a:lumOff val="5000"/>
                  </a:schemeClr>
                </a:solidFill>
              </a:rPr>
              <a:t>One </a:t>
            </a:r>
            <a:r>
              <a:rPr lang="en-US" sz="1800" dirty="0" smtClean="0">
                <a:solidFill>
                  <a:schemeClr val="bg1">
                    <a:lumMod val="95000"/>
                    <a:lumOff val="5000"/>
                  </a:schemeClr>
                </a:solidFill>
              </a:rPr>
              <a:t>of such fantastic legends says that the </a:t>
            </a:r>
            <a:r>
              <a:rPr lang="en-US" sz="1800" dirty="0" err="1" smtClean="0">
                <a:solidFill>
                  <a:schemeClr val="bg1">
                    <a:lumMod val="95000"/>
                    <a:lumOff val="5000"/>
                  </a:schemeClr>
                </a:solidFill>
              </a:rPr>
              <a:t>Kamenets</a:t>
            </a:r>
            <a:r>
              <a:rPr lang="en-US" sz="1800" dirty="0" smtClean="0">
                <a:solidFill>
                  <a:schemeClr val="bg1">
                    <a:lumMod val="95000"/>
                    <a:lumOff val="5000"/>
                  </a:schemeClr>
                </a:solidFill>
              </a:rPr>
              <a:t> Tower was built by an unknown giant and is a monument to him.</a:t>
            </a:r>
            <a:endParaRPr lang="ru-RU" sz="1800" dirty="0">
              <a:solidFill>
                <a:schemeClr val="bg1">
                  <a:lumMod val="95000"/>
                  <a:lumOff val="5000"/>
                </a:schemeClr>
              </a:solidFill>
            </a:endParaRPr>
          </a:p>
        </p:txBody>
      </p:sp>
      <p:pic>
        <p:nvPicPr>
          <p:cNvPr id="9" name="Содержимое 8" descr="001253_951261.jpg"/>
          <p:cNvPicPr>
            <a:picLocks noGrp="1" noChangeAspect="1"/>
          </p:cNvPicPr>
          <p:nvPr>
            <p:ph sz="quarter" idx="4"/>
          </p:nvPr>
        </p:nvPicPr>
        <p:blipFill>
          <a:blip r:embed="rId2"/>
          <a:stretch>
            <a:fillRect/>
          </a:stretch>
        </p:blipFill>
        <p:spPr>
          <a:xfrm>
            <a:off x="4572000" y="1714488"/>
            <a:ext cx="4041775" cy="379464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Boris and </a:t>
            </a:r>
            <a:r>
              <a:rPr lang="en-US" dirty="0" err="1" smtClean="0"/>
              <a:t>Gleb</a:t>
            </a:r>
            <a:r>
              <a:rPr lang="en-US" dirty="0" smtClean="0"/>
              <a:t> Church in Grodno</a:t>
            </a:r>
            <a:endParaRPr lang="ru-RU"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a:xfrm>
            <a:off x="0" y="1571612"/>
            <a:ext cx="4497388" cy="4554551"/>
          </a:xfrm>
        </p:spPr>
        <p:txBody>
          <a:bodyPr>
            <a:noAutofit/>
          </a:bodyPr>
          <a:lstStyle/>
          <a:p>
            <a:pPr algn="just"/>
            <a:r>
              <a:rPr lang="en-US" sz="1800" dirty="0" smtClean="0">
                <a:solidFill>
                  <a:schemeClr val="bg1">
                    <a:lumMod val="95000"/>
                    <a:lumOff val="5000"/>
                  </a:schemeClr>
                </a:solidFill>
              </a:rPr>
              <a:t>One of the few </a:t>
            </a:r>
            <a:r>
              <a:rPr lang="en-US" sz="1800" dirty="0" smtClean="0">
                <a:solidFill>
                  <a:schemeClr val="bg1">
                    <a:lumMod val="95000"/>
                    <a:lumOff val="5000"/>
                  </a:schemeClr>
                </a:solidFill>
              </a:rPr>
              <a:t>surviving </a:t>
            </a:r>
            <a:r>
              <a:rPr lang="en-US" sz="1800" dirty="0" smtClean="0">
                <a:solidFill>
                  <a:schemeClr val="bg1">
                    <a:lumMod val="95000"/>
                    <a:lumOff val="5000"/>
                  </a:schemeClr>
                </a:solidFill>
              </a:rPr>
              <a:t>monuments of architecture of the period beginning of the 12th century is the Church </a:t>
            </a:r>
            <a:r>
              <a:rPr lang="en-US" sz="1800" dirty="0" err="1" smtClean="0">
                <a:solidFill>
                  <a:schemeClr val="bg1">
                    <a:lumMod val="95000"/>
                    <a:lumOff val="5000"/>
                  </a:schemeClr>
                </a:solidFill>
              </a:rPr>
              <a:t>koloska</a:t>
            </a:r>
            <a:r>
              <a:rPr lang="en-US" sz="1800" dirty="0" smtClean="0">
                <a:solidFill>
                  <a:schemeClr val="bg1">
                    <a:lumMod val="95000"/>
                    <a:lumOff val="5000"/>
                  </a:schemeClr>
                </a:solidFill>
              </a:rPr>
              <a:t>. The Shrine was lit in honor of the angels defenders princes </a:t>
            </a:r>
            <a:r>
              <a:rPr lang="en-US" sz="1800" dirty="0" err="1" smtClean="0">
                <a:solidFill>
                  <a:schemeClr val="bg1">
                    <a:lumMod val="95000"/>
                    <a:lumOff val="5000"/>
                  </a:schemeClr>
                </a:solidFill>
              </a:rPr>
              <a:t>Gleb</a:t>
            </a:r>
            <a:r>
              <a:rPr lang="en-US" sz="1800" dirty="0" smtClean="0">
                <a:solidFill>
                  <a:schemeClr val="bg1">
                    <a:lumMod val="95000"/>
                    <a:lumOff val="5000"/>
                  </a:schemeClr>
                </a:solidFill>
              </a:rPr>
              <a:t> and Boris </a:t>
            </a:r>
            <a:r>
              <a:rPr lang="en-US" sz="1800" dirty="0" err="1" smtClean="0">
                <a:solidFill>
                  <a:schemeClr val="bg1">
                    <a:lumMod val="95000"/>
                    <a:lumOff val="5000"/>
                  </a:schemeClr>
                </a:solidFill>
              </a:rPr>
              <a:t>Vsevolodovicha</a:t>
            </a:r>
            <a:r>
              <a:rPr lang="en-US" sz="1800" dirty="0" smtClean="0">
                <a:solidFill>
                  <a:schemeClr val="bg1">
                    <a:lumMod val="95000"/>
                    <a:lumOff val="5000"/>
                  </a:schemeClr>
                </a:solidFill>
              </a:rPr>
              <a:t>.</a:t>
            </a:r>
          </a:p>
          <a:p>
            <a:pPr algn="just"/>
            <a:r>
              <a:rPr lang="en-US" sz="1800" dirty="0" smtClean="0">
                <a:solidFill>
                  <a:schemeClr val="bg1">
                    <a:lumMod val="95000"/>
                    <a:lumOff val="5000"/>
                  </a:schemeClr>
                </a:solidFill>
              </a:rPr>
              <a:t>During a landslide in 1853 part of the Church disappeared under the water surface of the river Neman. </a:t>
            </a:r>
            <a:r>
              <a:rPr lang="en-US" sz="1800" dirty="0" smtClean="0">
                <a:solidFill>
                  <a:schemeClr val="bg1">
                    <a:lumMod val="95000"/>
                    <a:lumOff val="5000"/>
                  </a:schemeClr>
                </a:solidFill>
              </a:rPr>
              <a:t>From </a:t>
            </a:r>
            <a:r>
              <a:rPr lang="en-US" sz="1800" dirty="0" smtClean="0">
                <a:solidFill>
                  <a:schemeClr val="bg1">
                    <a:lumMod val="95000"/>
                    <a:lumOff val="5000"/>
                  </a:schemeClr>
                </a:solidFill>
              </a:rPr>
              <a:t>1995 to 2005 with the support of UNESCO, work was done to strengthen the river Bank and now the cultural – historic heritage in danger</a:t>
            </a:r>
            <a:r>
              <a:rPr lang="en-US" sz="1600" dirty="0" smtClean="0">
                <a:solidFill>
                  <a:schemeClr val="bg1">
                    <a:lumMod val="95000"/>
                    <a:lumOff val="5000"/>
                  </a:schemeClr>
                </a:solidFill>
              </a:rPr>
              <a:t>. </a:t>
            </a:r>
            <a:endParaRPr lang="ru-RU" sz="1600" dirty="0">
              <a:solidFill>
                <a:schemeClr val="bg1">
                  <a:lumMod val="95000"/>
                  <a:lumOff val="5000"/>
                </a:schemeClr>
              </a:solidFill>
            </a:endParaRPr>
          </a:p>
        </p:txBody>
      </p:sp>
      <p:pic>
        <p:nvPicPr>
          <p:cNvPr id="7" name="Содержимое 6" descr="cerkov-borisa-i-gleba-1.jpg"/>
          <p:cNvPicPr>
            <a:picLocks noGrp="1" noChangeAspect="1"/>
          </p:cNvPicPr>
          <p:nvPr>
            <p:ph sz="quarter" idx="4"/>
          </p:nvPr>
        </p:nvPicPr>
        <p:blipFill>
          <a:blip r:embed="rId2"/>
          <a:stretch>
            <a:fillRect/>
          </a:stretch>
        </p:blipFill>
        <p:spPr>
          <a:xfrm>
            <a:off x="4500562" y="1571612"/>
            <a:ext cx="4041775" cy="393449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Gomel Palace and Park Ensemble</a:t>
            </a:r>
            <a:endParaRPr lang="ru-RU" dirty="0"/>
          </a:p>
        </p:txBody>
      </p:sp>
      <p:sp>
        <p:nvSpPr>
          <p:cNvPr id="3" name="Текст 2"/>
          <p:cNvSpPr>
            <a:spLocks noGrp="1"/>
          </p:cNvSpPr>
          <p:nvPr>
            <p:ph type="body" idx="1"/>
          </p:nvPr>
        </p:nvSpPr>
        <p:spPr/>
        <p:txBody>
          <a:bodyPr/>
          <a:lstStyle/>
          <a:p>
            <a:endParaRPr lang="ru-RU" dirty="0" smtClean="0"/>
          </a:p>
          <a:p>
            <a:endParaRPr lang="ru-RU" dirty="0"/>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a:xfrm>
            <a:off x="142844" y="1428736"/>
            <a:ext cx="4354544" cy="5643602"/>
          </a:xfrm>
        </p:spPr>
        <p:txBody>
          <a:bodyPr>
            <a:normAutofit/>
          </a:bodyPr>
          <a:lstStyle/>
          <a:p>
            <a:pPr algn="just"/>
            <a:r>
              <a:rPr lang="en-US" sz="2000" dirty="0" smtClean="0">
                <a:solidFill>
                  <a:schemeClr val="bg1">
                    <a:lumMod val="95000"/>
                    <a:lumOff val="5000"/>
                  </a:schemeClr>
                </a:solidFill>
              </a:rPr>
              <a:t>The two-storey palace of Field Marshal </a:t>
            </a:r>
            <a:r>
              <a:rPr lang="en-US" sz="2000" dirty="0" err="1" smtClean="0">
                <a:solidFill>
                  <a:schemeClr val="bg1">
                    <a:lumMod val="95000"/>
                    <a:lumOff val="5000"/>
                  </a:schemeClr>
                </a:solidFill>
              </a:rPr>
              <a:t>Pyotr</a:t>
            </a:r>
            <a:r>
              <a:rPr lang="en-US" sz="2000" dirty="0" smtClean="0">
                <a:solidFill>
                  <a:schemeClr val="bg1">
                    <a:lumMod val="95000"/>
                    <a:lumOff val="5000"/>
                  </a:schemeClr>
                </a:solidFill>
              </a:rPr>
              <a:t> </a:t>
            </a:r>
            <a:r>
              <a:rPr lang="en-US" sz="2000" dirty="0" err="1" smtClean="0">
                <a:solidFill>
                  <a:schemeClr val="bg1">
                    <a:lumMod val="95000"/>
                    <a:lumOff val="5000"/>
                  </a:schemeClr>
                </a:solidFill>
              </a:rPr>
              <a:t>Rumyantsev</a:t>
            </a:r>
            <a:r>
              <a:rPr lang="en-US" sz="2000" dirty="0" smtClean="0">
                <a:solidFill>
                  <a:schemeClr val="bg1">
                    <a:lumMod val="95000"/>
                    <a:lumOff val="5000"/>
                  </a:schemeClr>
                </a:solidFill>
              </a:rPr>
              <a:t> was built between 1777 and 1796 to a Neoclassical </a:t>
            </a:r>
            <a:r>
              <a:rPr lang="en-US" sz="2000" dirty="0" smtClean="0">
                <a:solidFill>
                  <a:schemeClr val="bg1">
                    <a:lumMod val="95000"/>
                    <a:lumOff val="5000"/>
                  </a:schemeClr>
                </a:solidFill>
              </a:rPr>
              <a:t>design..</a:t>
            </a:r>
            <a:r>
              <a:rPr lang="en-US" sz="2000" dirty="0" smtClean="0">
                <a:solidFill>
                  <a:schemeClr val="bg1">
                    <a:lumMod val="95000"/>
                    <a:lumOff val="5000"/>
                  </a:schemeClr>
                </a:solidFill>
              </a:rPr>
              <a:t> After </a:t>
            </a:r>
            <a:r>
              <a:rPr lang="en-US" sz="2000" dirty="0" err="1" smtClean="0">
                <a:solidFill>
                  <a:schemeClr val="bg1">
                    <a:lumMod val="95000"/>
                    <a:lumOff val="5000"/>
                  </a:schemeClr>
                </a:solidFill>
              </a:rPr>
              <a:t>Pyotr</a:t>
            </a:r>
            <a:r>
              <a:rPr lang="en-US" sz="2000" dirty="0" smtClean="0">
                <a:solidFill>
                  <a:schemeClr val="bg1">
                    <a:lumMod val="95000"/>
                    <a:lumOff val="5000"/>
                  </a:schemeClr>
                </a:solidFill>
              </a:rPr>
              <a:t> </a:t>
            </a:r>
            <a:r>
              <a:rPr lang="en-US" sz="2000" dirty="0" err="1" smtClean="0">
                <a:solidFill>
                  <a:schemeClr val="bg1">
                    <a:lumMod val="95000"/>
                    <a:lumOff val="5000"/>
                  </a:schemeClr>
                </a:solidFill>
              </a:rPr>
              <a:t>Rumyantsev's</a:t>
            </a:r>
            <a:r>
              <a:rPr lang="en-US" sz="2000" dirty="0" smtClean="0">
                <a:solidFill>
                  <a:schemeClr val="bg1">
                    <a:lumMod val="95000"/>
                    <a:lumOff val="5000"/>
                  </a:schemeClr>
                </a:solidFill>
              </a:rPr>
              <a:t> death in 1796, the grounds were slowly improved by his son Nicholas (1754-1826). His brother Sergei was the next owner. He was never interested in country housekeeping and promptly sold the palace to the crown (1834). Gomel was immediately purchased by another Field Marshal, Ivan </a:t>
            </a:r>
            <a:r>
              <a:rPr lang="en-US" sz="2000" dirty="0" err="1" smtClean="0">
                <a:solidFill>
                  <a:schemeClr val="bg1">
                    <a:lumMod val="95000"/>
                    <a:lumOff val="5000"/>
                  </a:schemeClr>
                </a:solidFill>
              </a:rPr>
              <a:t>Paskevich</a:t>
            </a:r>
            <a:r>
              <a:rPr lang="en-US" sz="2000" dirty="0" smtClean="0">
                <a:solidFill>
                  <a:schemeClr val="bg1">
                    <a:lumMod val="95000"/>
                    <a:lumOff val="5000"/>
                  </a:schemeClr>
                </a:solidFill>
              </a:rPr>
              <a:t>, who had both the palace and the park substantially renovated.</a:t>
            </a:r>
            <a:r>
              <a:rPr lang="en-US" sz="2000" dirty="0" smtClean="0"/>
              <a:t> </a:t>
            </a:r>
            <a:endParaRPr lang="ru-RU" sz="2000" dirty="0">
              <a:solidFill>
                <a:schemeClr val="bg1">
                  <a:lumMod val="95000"/>
                  <a:lumOff val="5000"/>
                </a:schemeClr>
              </a:solidFill>
            </a:endParaRPr>
          </a:p>
        </p:txBody>
      </p:sp>
      <p:pic>
        <p:nvPicPr>
          <p:cNvPr id="7" name="Содержимое 6" descr="s001526_665501.jpg"/>
          <p:cNvPicPr>
            <a:picLocks noGrp="1" noChangeAspect="1"/>
          </p:cNvPicPr>
          <p:nvPr>
            <p:ph sz="quarter" idx="4"/>
          </p:nvPr>
        </p:nvPicPr>
        <p:blipFill>
          <a:blip r:embed="rId2"/>
          <a:stretch>
            <a:fillRect/>
          </a:stretch>
        </p:blipFill>
        <p:spPr>
          <a:xfrm>
            <a:off x="4645025" y="2428868"/>
            <a:ext cx="4498975" cy="292895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Mir Castle</a:t>
            </a:r>
            <a:endParaRPr lang="ru-RU" dirty="0"/>
          </a:p>
        </p:txBody>
      </p:sp>
      <p:sp>
        <p:nvSpPr>
          <p:cNvPr id="3" name="Текст 2"/>
          <p:cNvSpPr>
            <a:spLocks noGrp="1"/>
          </p:cNvSpPr>
          <p:nvPr>
            <p:ph type="body" idx="1"/>
          </p:nvPr>
        </p:nvSpPr>
        <p:spPr/>
        <p:txBody>
          <a:bodyPr/>
          <a:lstStyle/>
          <a:p>
            <a:endParaRPr lang="ru-RU" dirty="0"/>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a:xfrm>
            <a:off x="0" y="1357298"/>
            <a:ext cx="4143372" cy="3763963"/>
          </a:xfrm>
        </p:spPr>
        <p:txBody>
          <a:bodyPr>
            <a:noAutofit/>
          </a:bodyPr>
          <a:lstStyle/>
          <a:p>
            <a:pPr algn="just"/>
            <a:r>
              <a:rPr lang="en-US" sz="2000" dirty="0" smtClean="0">
                <a:solidFill>
                  <a:schemeClr val="bg1">
                    <a:lumMod val="85000"/>
                    <a:lumOff val="15000"/>
                  </a:schemeClr>
                </a:solidFill>
              </a:rPr>
              <a:t>Mir Castle in Grodno region is one of the most important tourist </a:t>
            </a:r>
            <a:r>
              <a:rPr lang="en-US" sz="2000" dirty="0" smtClean="0">
                <a:solidFill>
                  <a:schemeClr val="bg1">
                    <a:lumMod val="85000"/>
                    <a:lumOff val="15000"/>
                  </a:schemeClr>
                </a:solidFill>
              </a:rPr>
              <a:t>attractions in Belarus </a:t>
            </a:r>
            <a:r>
              <a:rPr lang="en-US" sz="2000" dirty="0" smtClean="0">
                <a:solidFill>
                  <a:schemeClr val="bg1">
                    <a:lumMod val="85000"/>
                    <a:lumOff val="15000"/>
                  </a:schemeClr>
                </a:solidFill>
              </a:rPr>
              <a:t>an outstanding 16th-century fortification and a </a:t>
            </a:r>
            <a:r>
              <a:rPr lang="en-US" sz="2000" dirty="0" smtClean="0">
                <a:solidFill>
                  <a:schemeClr val="bg1">
                    <a:lumMod val="85000"/>
                    <a:lumOff val="15000"/>
                  </a:schemeClr>
                </a:solidFill>
              </a:rPr>
              <a:t>UNESCO heritage. The </a:t>
            </a:r>
            <a:r>
              <a:rPr lang="en-US" sz="2000" dirty="0" smtClean="0">
                <a:solidFill>
                  <a:schemeClr val="bg1">
                    <a:lumMod val="85000"/>
                    <a:lumOff val="15000"/>
                  </a:schemeClr>
                </a:solidFill>
              </a:rPr>
              <a:t>Mir Castle complex </a:t>
            </a:r>
            <a:r>
              <a:rPr lang="en-US" sz="2000" i="1" dirty="0" smtClean="0">
                <a:solidFill>
                  <a:schemeClr val="bg1">
                    <a:lumMod val="85000"/>
                    <a:lumOff val="15000"/>
                  </a:schemeClr>
                </a:solidFill>
              </a:rPr>
              <a:t>(</a:t>
            </a:r>
            <a:r>
              <a:rPr lang="en-US" sz="2000" i="1" dirty="0" err="1" smtClean="0">
                <a:solidFill>
                  <a:schemeClr val="bg1">
                    <a:lumMod val="85000"/>
                    <a:lumOff val="15000"/>
                  </a:schemeClr>
                </a:solidFill>
              </a:rPr>
              <a:t>Mirsky</a:t>
            </a:r>
            <a:r>
              <a:rPr lang="en-US" sz="2000" i="1" dirty="0" smtClean="0">
                <a:solidFill>
                  <a:schemeClr val="bg1">
                    <a:lumMod val="85000"/>
                    <a:lumOff val="15000"/>
                  </a:schemeClr>
                </a:solidFill>
              </a:rPr>
              <a:t> </a:t>
            </a:r>
            <a:r>
              <a:rPr lang="en-US" sz="2000" i="1" dirty="0" err="1" smtClean="0">
                <a:solidFill>
                  <a:schemeClr val="bg1">
                    <a:lumMod val="85000"/>
                    <a:lumOff val="15000"/>
                  </a:schemeClr>
                </a:solidFill>
              </a:rPr>
              <a:t>zamok</a:t>
            </a:r>
            <a:r>
              <a:rPr lang="en-US" sz="2000" i="1" dirty="0" smtClean="0">
                <a:solidFill>
                  <a:schemeClr val="bg1">
                    <a:lumMod val="85000"/>
                    <a:lumOff val="15000"/>
                  </a:schemeClr>
                </a:solidFill>
              </a:rPr>
              <a:t>)</a:t>
            </a:r>
            <a:r>
              <a:rPr lang="en-US" sz="2000" dirty="0" smtClean="0">
                <a:solidFill>
                  <a:schemeClr val="bg1">
                    <a:lumMod val="85000"/>
                    <a:lumOff val="15000"/>
                  </a:schemeClr>
                </a:solidFill>
              </a:rPr>
              <a:t> is an outstanding example of 16th-century fortification art. </a:t>
            </a:r>
          </a:p>
          <a:p>
            <a:pPr algn="just"/>
            <a:r>
              <a:rPr lang="en-US" sz="2000" dirty="0" smtClean="0">
                <a:solidFill>
                  <a:schemeClr val="bg1">
                    <a:lumMod val="85000"/>
                    <a:lumOff val="15000"/>
                  </a:schemeClr>
                </a:solidFill>
              </a:rPr>
              <a:t>The construction of this Belarus’ Gothic </a:t>
            </a:r>
            <a:r>
              <a:rPr lang="en-US" sz="2000" dirty="0" err="1" smtClean="0">
                <a:solidFill>
                  <a:schemeClr val="bg1">
                    <a:lumMod val="85000"/>
                    <a:lumOff val="15000"/>
                  </a:schemeClr>
                </a:solidFill>
              </a:rPr>
              <a:t>stylecastle</a:t>
            </a:r>
            <a:r>
              <a:rPr lang="en-US" sz="2000" dirty="0" smtClean="0">
                <a:solidFill>
                  <a:schemeClr val="bg1">
                    <a:lumMod val="85000"/>
                    <a:lumOff val="15000"/>
                  </a:schemeClr>
                </a:solidFill>
              </a:rPr>
              <a:t> was started in the 1520s by Duke </a:t>
            </a:r>
            <a:r>
              <a:rPr lang="en-US" sz="2000" dirty="0" err="1" smtClean="0">
                <a:solidFill>
                  <a:schemeClr val="bg1">
                    <a:lumMod val="85000"/>
                    <a:lumOff val="15000"/>
                  </a:schemeClr>
                </a:solidFill>
              </a:rPr>
              <a:t>Ilinich</a:t>
            </a:r>
            <a:r>
              <a:rPr lang="en-US" sz="2000" dirty="0" smtClean="0">
                <a:solidFill>
                  <a:schemeClr val="bg1">
                    <a:lumMod val="85000"/>
                    <a:lumOff val="15000"/>
                  </a:schemeClr>
                </a:solidFill>
              </a:rPr>
              <a:t>.</a:t>
            </a:r>
          </a:p>
          <a:p>
            <a:pPr algn="just"/>
            <a:r>
              <a:rPr lang="en-US" sz="2000" dirty="0" smtClean="0">
                <a:solidFill>
                  <a:schemeClr val="bg1">
                    <a:lumMod val="85000"/>
                    <a:lumOff val="15000"/>
                  </a:schemeClr>
                </a:solidFill>
              </a:rPr>
              <a:t>In 1568 the castle came into the hands of </a:t>
            </a:r>
            <a:r>
              <a:rPr lang="en-US" sz="2000" dirty="0" err="1" smtClean="0">
                <a:solidFill>
                  <a:schemeClr val="bg1">
                    <a:lumMod val="85000"/>
                    <a:lumOff val="15000"/>
                  </a:schemeClr>
                </a:solidFill>
              </a:rPr>
              <a:t>Mikolay</a:t>
            </a:r>
            <a:r>
              <a:rPr lang="en-US" sz="2000" dirty="0" smtClean="0">
                <a:solidFill>
                  <a:schemeClr val="bg1">
                    <a:lumMod val="85000"/>
                    <a:lumOff val="15000"/>
                  </a:schemeClr>
                </a:solidFill>
              </a:rPr>
              <a:t> </a:t>
            </a:r>
            <a:r>
              <a:rPr lang="en-US" sz="2000" dirty="0" err="1" smtClean="0">
                <a:solidFill>
                  <a:schemeClr val="bg1">
                    <a:lumMod val="85000"/>
                    <a:lumOff val="15000"/>
                  </a:schemeClr>
                </a:solidFill>
              </a:rPr>
              <a:t>Radziwil</a:t>
            </a:r>
            <a:r>
              <a:rPr lang="en-US" sz="2000" dirty="0" smtClean="0">
                <a:solidFill>
                  <a:schemeClr val="bg1">
                    <a:lumMod val="85000"/>
                    <a:lumOff val="15000"/>
                  </a:schemeClr>
                </a:solidFill>
              </a:rPr>
              <a:t>, who completed it in Renaissance style</a:t>
            </a:r>
            <a:r>
              <a:rPr lang="en-US" sz="2000" dirty="0" smtClean="0">
                <a:solidFill>
                  <a:schemeClr val="bg1">
                    <a:lumMod val="85000"/>
                    <a:lumOff val="15000"/>
                  </a:schemeClr>
                </a:solidFill>
              </a:rPr>
              <a:t>.</a:t>
            </a:r>
            <a:endParaRPr lang="en-US" sz="2000" dirty="0" smtClean="0">
              <a:solidFill>
                <a:schemeClr val="bg1">
                  <a:lumMod val="85000"/>
                  <a:lumOff val="15000"/>
                </a:schemeClr>
              </a:solidFill>
            </a:endParaRPr>
          </a:p>
        </p:txBody>
      </p:sp>
      <p:pic>
        <p:nvPicPr>
          <p:cNvPr id="9" name="Содержимое 8" descr="big-13.jpg"/>
          <p:cNvPicPr>
            <a:picLocks noGrp="1" noChangeAspect="1"/>
          </p:cNvPicPr>
          <p:nvPr>
            <p:ph sz="quarter" idx="4"/>
          </p:nvPr>
        </p:nvPicPr>
        <p:blipFill>
          <a:blip r:embed="rId2"/>
          <a:stretch>
            <a:fillRect/>
          </a:stretch>
        </p:blipFill>
        <p:spPr>
          <a:xfrm>
            <a:off x="4643438" y="1785926"/>
            <a:ext cx="4041775" cy="364333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Nesvizh</a:t>
            </a:r>
            <a:r>
              <a:rPr lang="en-US" dirty="0" smtClean="0"/>
              <a:t> Palace</a:t>
            </a:r>
            <a:endParaRPr lang="ru-RU"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a:xfrm>
            <a:off x="-357222" y="1285860"/>
            <a:ext cx="4854610" cy="4840303"/>
          </a:xfrm>
        </p:spPr>
        <p:txBody>
          <a:bodyPr>
            <a:noAutofit/>
          </a:bodyPr>
          <a:lstStyle/>
          <a:p>
            <a:pPr algn="just"/>
            <a:r>
              <a:rPr lang="en-US" sz="1600" dirty="0" err="1" smtClean="0">
                <a:solidFill>
                  <a:schemeClr val="bg1">
                    <a:lumMod val="85000"/>
                    <a:lumOff val="15000"/>
                  </a:schemeClr>
                </a:solidFill>
              </a:rPr>
              <a:t>Nesvizh</a:t>
            </a:r>
            <a:r>
              <a:rPr lang="en-US" sz="1600" dirty="0" smtClean="0">
                <a:solidFill>
                  <a:schemeClr val="bg1">
                    <a:lumMod val="85000"/>
                    <a:lumOff val="15000"/>
                  </a:schemeClr>
                </a:solidFill>
              </a:rPr>
              <a:t> Palace is considered the country’s most beautiful palace by the people of Belarus. Its richly diverse architecture and attractive gardens make it one of the most popular tourist attractions in Belarus</a:t>
            </a:r>
            <a:r>
              <a:rPr lang="en-US" sz="1600" dirty="0" smtClean="0">
                <a:solidFill>
                  <a:schemeClr val="bg1">
                    <a:lumMod val="85000"/>
                    <a:lumOff val="15000"/>
                  </a:schemeClr>
                </a:solidFill>
              </a:rPr>
              <a:t>.</a:t>
            </a:r>
            <a:r>
              <a:rPr lang="en-US" sz="1600" dirty="0" smtClean="0">
                <a:solidFill>
                  <a:schemeClr val="bg1">
                    <a:lumMod val="85000"/>
                    <a:lumOff val="15000"/>
                  </a:schemeClr>
                </a:solidFill>
              </a:rPr>
              <a:t> </a:t>
            </a:r>
            <a:r>
              <a:rPr lang="en-US" sz="1600" dirty="0" smtClean="0">
                <a:solidFill>
                  <a:schemeClr val="bg1">
                    <a:lumMod val="85000"/>
                    <a:lumOff val="15000"/>
                  </a:schemeClr>
                </a:solidFill>
              </a:rPr>
              <a:t>The </a:t>
            </a:r>
            <a:r>
              <a:rPr lang="en-US" sz="1600" dirty="0" smtClean="0">
                <a:solidFill>
                  <a:schemeClr val="bg1">
                    <a:lumMod val="85000"/>
                    <a:lumOff val="15000"/>
                  </a:schemeClr>
                </a:solidFill>
              </a:rPr>
              <a:t>estate and town was acquired by the </a:t>
            </a:r>
            <a:r>
              <a:rPr lang="en-US" sz="1600" dirty="0" err="1" smtClean="0">
                <a:solidFill>
                  <a:schemeClr val="bg1">
                    <a:lumMod val="85000"/>
                    <a:lumOff val="15000"/>
                  </a:schemeClr>
                </a:solidFill>
              </a:rPr>
              <a:t>Radziwil</a:t>
            </a:r>
            <a:r>
              <a:rPr lang="en-US" sz="1600" dirty="0" smtClean="0">
                <a:solidFill>
                  <a:schemeClr val="bg1">
                    <a:lumMod val="85000"/>
                    <a:lumOff val="15000"/>
                  </a:schemeClr>
                </a:solidFill>
              </a:rPr>
              <a:t> family in the middle of the 16th century, and they stayed there until </a:t>
            </a:r>
            <a:r>
              <a:rPr lang="en-US" sz="1600" dirty="0" smtClean="0">
                <a:solidFill>
                  <a:schemeClr val="bg1">
                    <a:lumMod val="85000"/>
                    <a:lumOff val="15000"/>
                  </a:schemeClr>
                </a:solidFill>
              </a:rPr>
              <a:t>1939.</a:t>
            </a:r>
            <a:endParaRPr lang="en-US" sz="1600" dirty="0" smtClean="0">
              <a:solidFill>
                <a:schemeClr val="bg1">
                  <a:lumMod val="85000"/>
                  <a:lumOff val="15000"/>
                </a:schemeClr>
              </a:solidFill>
            </a:endParaRPr>
          </a:p>
          <a:p>
            <a:pPr algn="just"/>
            <a:r>
              <a:rPr lang="en-US" sz="1600" dirty="0" smtClean="0">
                <a:solidFill>
                  <a:schemeClr val="bg1">
                    <a:lumMod val="85000"/>
                    <a:lumOff val="15000"/>
                  </a:schemeClr>
                </a:solidFill>
              </a:rPr>
              <a:t>The foundation stone of </a:t>
            </a:r>
            <a:r>
              <a:rPr lang="en-US" sz="1600" dirty="0" err="1" smtClean="0">
                <a:solidFill>
                  <a:schemeClr val="bg1">
                    <a:lumMod val="85000"/>
                    <a:lumOff val="15000"/>
                  </a:schemeClr>
                </a:solidFill>
              </a:rPr>
              <a:t>Nesvizh</a:t>
            </a:r>
            <a:r>
              <a:rPr lang="en-US" sz="1600" dirty="0" smtClean="0">
                <a:solidFill>
                  <a:schemeClr val="bg1">
                    <a:lumMod val="85000"/>
                    <a:lumOff val="15000"/>
                  </a:schemeClr>
                </a:solidFill>
              </a:rPr>
              <a:t> Palace was laid in 1584. It was rebuilt many times and as a consequence has features of </a:t>
            </a:r>
            <a:r>
              <a:rPr lang="en-US" sz="1600" dirty="0" smtClean="0">
                <a:solidFill>
                  <a:schemeClr val="bg1">
                    <a:lumMod val="85000"/>
                    <a:lumOff val="15000"/>
                  </a:schemeClr>
                </a:solidFill>
              </a:rPr>
              <a:t>many architectural </a:t>
            </a:r>
            <a:r>
              <a:rPr lang="en-US" sz="1600" dirty="0" smtClean="0">
                <a:solidFill>
                  <a:schemeClr val="bg1">
                    <a:lumMod val="85000"/>
                    <a:lumOff val="15000"/>
                  </a:schemeClr>
                </a:solidFill>
              </a:rPr>
              <a:t>styles including:</a:t>
            </a:r>
          </a:p>
          <a:p>
            <a:pPr algn="just"/>
            <a:r>
              <a:rPr lang="en-US" sz="1600" dirty="0" smtClean="0">
                <a:solidFill>
                  <a:schemeClr val="bg1">
                    <a:lumMod val="85000"/>
                    <a:lumOff val="15000"/>
                  </a:schemeClr>
                </a:solidFill>
              </a:rPr>
              <a:t>Renaissance</a:t>
            </a:r>
          </a:p>
          <a:p>
            <a:pPr algn="just"/>
            <a:r>
              <a:rPr lang="en-US" sz="1600" dirty="0" smtClean="0">
                <a:solidFill>
                  <a:schemeClr val="bg1">
                    <a:lumMod val="85000"/>
                    <a:lumOff val="15000"/>
                  </a:schemeClr>
                </a:solidFill>
              </a:rPr>
              <a:t>Baroque</a:t>
            </a:r>
          </a:p>
          <a:p>
            <a:pPr algn="just"/>
            <a:r>
              <a:rPr lang="en-US" sz="1600" dirty="0" smtClean="0">
                <a:solidFill>
                  <a:schemeClr val="bg1">
                    <a:lumMod val="85000"/>
                    <a:lumOff val="15000"/>
                  </a:schemeClr>
                </a:solidFill>
              </a:rPr>
              <a:t>Rococo</a:t>
            </a:r>
          </a:p>
          <a:p>
            <a:pPr algn="just"/>
            <a:r>
              <a:rPr lang="en-US" sz="1600" dirty="0" smtClean="0">
                <a:solidFill>
                  <a:schemeClr val="bg1">
                    <a:lumMod val="85000"/>
                    <a:lumOff val="15000"/>
                  </a:schemeClr>
                </a:solidFill>
              </a:rPr>
              <a:t>Classicism</a:t>
            </a:r>
          </a:p>
          <a:p>
            <a:pPr algn="just"/>
            <a:r>
              <a:rPr lang="en-US" sz="1600" dirty="0" smtClean="0">
                <a:solidFill>
                  <a:schemeClr val="bg1">
                    <a:lumMod val="85000"/>
                    <a:lumOff val="15000"/>
                  </a:schemeClr>
                </a:solidFill>
              </a:rPr>
              <a:t>Neo-gothic</a:t>
            </a:r>
          </a:p>
          <a:p>
            <a:pPr algn="just"/>
            <a:r>
              <a:rPr lang="en-US" sz="1600" dirty="0" smtClean="0">
                <a:solidFill>
                  <a:schemeClr val="bg1">
                    <a:lumMod val="85000"/>
                    <a:lumOff val="15000"/>
                  </a:schemeClr>
                </a:solidFill>
              </a:rPr>
              <a:t>Modernism</a:t>
            </a:r>
          </a:p>
          <a:p>
            <a:pPr algn="just"/>
            <a:endParaRPr lang="ru-RU" sz="1600" dirty="0">
              <a:solidFill>
                <a:schemeClr val="bg1">
                  <a:lumMod val="85000"/>
                  <a:lumOff val="15000"/>
                </a:schemeClr>
              </a:solidFill>
            </a:endParaRPr>
          </a:p>
        </p:txBody>
      </p:sp>
      <p:pic>
        <p:nvPicPr>
          <p:cNvPr id="10" name="Содержимое 9" descr="000746_868380 (1).jpg"/>
          <p:cNvPicPr>
            <a:picLocks noGrp="1" noChangeAspect="1"/>
          </p:cNvPicPr>
          <p:nvPr>
            <p:ph sz="quarter" idx="4"/>
          </p:nvPr>
        </p:nvPicPr>
        <p:blipFill>
          <a:blip r:embed="rId2"/>
          <a:stretch>
            <a:fillRect/>
          </a:stretch>
        </p:blipFill>
        <p:spPr>
          <a:xfrm>
            <a:off x="4572000" y="1643050"/>
            <a:ext cx="4041775" cy="385765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Modern Architecture</a:t>
            </a:r>
            <a:endParaRPr lang="ru-RU" dirty="0"/>
          </a:p>
        </p:txBody>
      </p:sp>
      <p:sp>
        <p:nvSpPr>
          <p:cNvPr id="3" name="Содержимое 2"/>
          <p:cNvSpPr>
            <a:spLocks noGrp="1"/>
          </p:cNvSpPr>
          <p:nvPr>
            <p:ph sz="half" idx="1"/>
          </p:nvPr>
        </p:nvSpPr>
        <p:spPr>
          <a:xfrm>
            <a:off x="0" y="1600200"/>
            <a:ext cx="3786182" cy="4525963"/>
          </a:xfrm>
        </p:spPr>
        <p:txBody>
          <a:bodyPr>
            <a:normAutofit/>
          </a:bodyPr>
          <a:lstStyle/>
          <a:p>
            <a:pPr algn="just"/>
            <a:r>
              <a:rPr lang="en-US" sz="2000" dirty="0" smtClean="0">
                <a:solidFill>
                  <a:schemeClr val="bg1">
                    <a:lumMod val="85000"/>
                    <a:lumOff val="15000"/>
                  </a:schemeClr>
                </a:solidFill>
              </a:rPr>
              <a:t>The National Library is an attractive landmark of Belarus. Today the library is more than a rich collection of books. It is a multipurpose center that combines high technologies, ultramodern design and unusual architecture.</a:t>
            </a:r>
            <a:endParaRPr lang="ru-RU" sz="2000" dirty="0">
              <a:solidFill>
                <a:schemeClr val="bg1">
                  <a:lumMod val="85000"/>
                  <a:lumOff val="15000"/>
                </a:schemeClr>
              </a:solidFill>
            </a:endParaRPr>
          </a:p>
        </p:txBody>
      </p:sp>
      <p:pic>
        <p:nvPicPr>
          <p:cNvPr id="5" name="Содержимое 4" descr="4-Natsionalnaya-biblioteka-1.jpg"/>
          <p:cNvPicPr>
            <a:picLocks noGrp="1" noChangeAspect="1"/>
          </p:cNvPicPr>
          <p:nvPr>
            <p:ph sz="half" idx="2"/>
          </p:nvPr>
        </p:nvPicPr>
        <p:blipFill>
          <a:blip r:embed="rId2"/>
          <a:stretch>
            <a:fillRect/>
          </a:stretch>
        </p:blipFill>
        <p:spPr>
          <a:xfrm>
            <a:off x="4000496" y="1643050"/>
            <a:ext cx="4929222" cy="421484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118</TotalTime>
  <Words>144</Words>
  <Application>Microsoft Office PowerPoint</Application>
  <PresentationFormat>Экран (4:3)</PresentationFormat>
  <Paragraphs>26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Architecture of Belarus</vt:lpstr>
      <vt:lpstr>Saint Sophia Cathedral</vt:lpstr>
      <vt:lpstr>Kamenets Tower.</vt:lpstr>
      <vt:lpstr>Boris and Gleb Church in Grodno</vt:lpstr>
      <vt:lpstr>Gomel Palace and Park Ensemble</vt:lpstr>
      <vt:lpstr>Mir Castle</vt:lpstr>
      <vt:lpstr>Nesvizh Palace</vt:lpstr>
      <vt:lpstr>Modern Architecture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Слава</dc:creator>
  <cp:lastModifiedBy>Слава</cp:lastModifiedBy>
  <cp:revision>12</cp:revision>
  <dcterms:created xsi:type="dcterms:W3CDTF">2020-01-27T16:38:06Z</dcterms:created>
  <dcterms:modified xsi:type="dcterms:W3CDTF">2020-01-27T18:36:33Z</dcterms:modified>
</cp:coreProperties>
</file>