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9" r:id="rId3"/>
    <p:sldId id="256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5A4524-2342-4861-95A9-4A7D31AB3EC3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A0B871-8EE8-43B4-89EA-F999C6E07B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4405" y="107929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6"/>
                </a:solidFill>
              </a:rPr>
              <a:t>«Англицизмы в немецком языке»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1765645" cy="172819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45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2930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Смешанное образование – сложные слова, одна часть которых заимствована из английского языка, другая часть – немецкое слово: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72816"/>
            <a:ext cx="784887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Powerfrau</a:t>
            </a:r>
            <a:r>
              <a:rPr lang="en-US" sz="3200" dirty="0" smtClean="0"/>
              <a:t> – </a:t>
            </a:r>
            <a:r>
              <a:rPr lang="en-US" sz="3200" dirty="0" err="1" smtClean="0"/>
              <a:t>Geschäftfrau</a:t>
            </a:r>
            <a:r>
              <a:rPr lang="en-US" sz="3200" dirty="0" smtClean="0"/>
              <a:t>; Service-</a:t>
            </a:r>
            <a:r>
              <a:rPr lang="en-US" sz="3200" dirty="0" err="1" smtClean="0"/>
              <a:t>Dienst</a:t>
            </a:r>
            <a:r>
              <a:rPr lang="en-US" sz="3200" dirty="0" smtClean="0"/>
              <a:t>; Service-</a:t>
            </a:r>
            <a:r>
              <a:rPr lang="en-US" sz="3200" dirty="0" err="1" smtClean="0"/>
              <a:t>Seite</a:t>
            </a:r>
            <a:r>
              <a:rPr lang="en-US" sz="3200" dirty="0" smtClean="0"/>
              <a:t>; Top-</a:t>
            </a:r>
            <a:r>
              <a:rPr lang="en-US" sz="3200" dirty="0" err="1" smtClean="0"/>
              <a:t>Lage</a:t>
            </a:r>
            <a:r>
              <a:rPr lang="en-US" sz="3200" dirty="0" smtClean="0"/>
              <a:t>; Inter-</a:t>
            </a:r>
            <a:r>
              <a:rPr lang="en-US" sz="3200" dirty="0" err="1" smtClean="0"/>
              <a:t>CityZug</a:t>
            </a:r>
            <a:r>
              <a:rPr lang="en-US" sz="3200" dirty="0" smtClean="0"/>
              <a:t>; Euro-</a:t>
            </a:r>
            <a:r>
              <a:rPr lang="en-US" sz="3200" dirty="0" err="1" smtClean="0"/>
              <a:t>CityZug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93305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 </a:t>
            </a:r>
            <a:r>
              <a:rPr lang="ru-RU" sz="2400" b="1" dirty="0" err="1" smtClean="0"/>
              <a:t>Псевдоанглицизмы</a:t>
            </a:r>
            <a:r>
              <a:rPr lang="ru-RU" sz="2400" b="1" dirty="0" smtClean="0"/>
              <a:t> – это заимствования, которые образованы из англоязычных составных частей, но в немецком используются в другом значении. Например: Мобильные телефоны только в немецком языковом пространстве называют </a:t>
            </a:r>
            <a:r>
              <a:rPr lang="ru-RU" sz="2400" b="1" dirty="0" err="1" smtClean="0">
                <a:solidFill>
                  <a:schemeClr val="accent6"/>
                </a:solidFill>
              </a:rPr>
              <a:t>Handy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 Перевод устойчивых выражений с английского на немецкий слово в слово: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556791"/>
            <a:ext cx="756084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de-DE" sz="3200" i="1" dirty="0" smtClean="0"/>
              <a:t>(engl. </a:t>
            </a:r>
            <a:r>
              <a:rPr lang="en-US" sz="3200" i="1" dirty="0" smtClean="0"/>
              <a:t>Have a nice day</a:t>
            </a:r>
            <a:r>
              <a:rPr lang="ru-RU" sz="3200" i="1" dirty="0" smtClean="0"/>
              <a:t>) - </a:t>
            </a:r>
            <a:r>
              <a:rPr lang="de-DE" sz="3200" i="1" dirty="0" smtClean="0"/>
              <a:t>Haben Sie einen schönen Tag</a:t>
            </a:r>
            <a:endParaRPr lang="ru-RU" sz="3200" i="1" dirty="0" smtClean="0"/>
          </a:p>
          <a:p>
            <a:pPr>
              <a:buNone/>
            </a:pPr>
            <a:r>
              <a:rPr lang="de-DE" sz="3200" i="1" dirty="0" smtClean="0"/>
              <a:t>“Ich </a:t>
            </a:r>
            <a:r>
              <a:rPr lang="de-DE" sz="3200" i="1" dirty="0" err="1" smtClean="0"/>
              <a:t>wunsche</a:t>
            </a:r>
            <a:r>
              <a:rPr lang="de-DE" sz="3200" i="1" dirty="0" smtClean="0"/>
              <a:t> Ihnen einen schönen Tag”</a:t>
            </a:r>
            <a:endParaRPr lang="ru-RU" sz="3200" i="1" dirty="0" smtClean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07504" y="3563129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6. Заимствование глаголов с присоединением окончаний – </a:t>
            </a:r>
            <a:r>
              <a:rPr lang="ru-RU" sz="2400" b="1" dirty="0" err="1" smtClean="0"/>
              <a:t>en</a:t>
            </a:r>
            <a:r>
              <a:rPr lang="ru-RU" sz="2400" b="1" dirty="0" smtClean="0"/>
              <a:t>, - n.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013176"/>
            <a:ext cx="75608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/>
              <a:t>to trade – </a:t>
            </a:r>
            <a:r>
              <a:rPr lang="en-US" sz="3600" dirty="0" err="1" smtClean="0"/>
              <a:t>traden</a:t>
            </a:r>
            <a:r>
              <a:rPr lang="en-US" sz="3600" dirty="0" smtClean="0"/>
              <a:t>, to swap – </a:t>
            </a:r>
            <a:r>
              <a:rPr lang="en-US" sz="3600" dirty="0" err="1" smtClean="0"/>
              <a:t>swappen</a:t>
            </a:r>
            <a:r>
              <a:rPr lang="en-US" sz="3600" dirty="0" smtClean="0"/>
              <a:t>, to manage – </a:t>
            </a:r>
            <a:r>
              <a:rPr lang="en-US" sz="3600" dirty="0" err="1" smtClean="0"/>
              <a:t>managen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87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Выноска 1 16"/>
          <p:cNvSpPr/>
          <p:nvPr/>
        </p:nvSpPr>
        <p:spPr>
          <a:xfrm>
            <a:off x="224404" y="3848063"/>
            <a:ext cx="3240360" cy="1353407"/>
          </a:xfrm>
          <a:prstGeom prst="borderCallout1">
            <a:avLst>
              <a:gd name="adj1" fmla="val -115"/>
              <a:gd name="adj2" fmla="val 1254"/>
              <a:gd name="adj3" fmla="val -25173"/>
              <a:gd name="adj4" fmla="val 94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3857053"/>
            <a:ext cx="3240360" cy="139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Slogans,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Marketing, </a:t>
            </a:r>
            <a:r>
              <a:rPr lang="ru-RU" b="1" dirty="0" smtClean="0">
                <a:solidFill>
                  <a:schemeClr val="bg1"/>
                </a:solidFill>
              </a:rPr>
              <a:t>          </a:t>
            </a:r>
            <a:r>
              <a:rPr lang="en-US" b="1" dirty="0" smtClean="0">
                <a:solidFill>
                  <a:schemeClr val="bg1"/>
                </a:solidFill>
              </a:rPr>
              <a:t>Promotion,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Image,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  <a:p>
            <a:pPr algn="ctr">
              <a:lnSpc>
                <a:spcPts val="1500"/>
              </a:lnSpc>
            </a:pPr>
            <a:r>
              <a:rPr lang="ru-RU" b="1" dirty="0" smtClean="0"/>
              <a:t>  </a:t>
            </a:r>
            <a:r>
              <a:rPr lang="en-US" b="1" dirty="0" smtClean="0">
                <a:solidFill>
                  <a:schemeClr val="bg1"/>
                </a:solidFill>
              </a:rPr>
              <a:t>Message.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6633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Сферы жизни распространения англицизмов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140591" y="2780928"/>
            <a:ext cx="2952328" cy="11521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нглицизмы</a:t>
            </a:r>
            <a:endParaRPr lang="ru-RU" sz="3200" b="1" dirty="0">
              <a:latin typeface="Franklin Gothic Medium Cond" panose="020B0606030402020204" pitchFamily="34" charset="0"/>
            </a:endParaRPr>
          </a:p>
        </p:txBody>
      </p:sp>
      <p:sp>
        <p:nvSpPr>
          <p:cNvPr id="15" name="Выноска 1 14"/>
          <p:cNvSpPr/>
          <p:nvPr/>
        </p:nvSpPr>
        <p:spPr>
          <a:xfrm>
            <a:off x="3347863" y="1193851"/>
            <a:ext cx="2520280" cy="1515069"/>
          </a:xfrm>
          <a:prstGeom prst="borderCallout1">
            <a:avLst>
              <a:gd name="adj1" fmla="val 98655"/>
              <a:gd name="adj2" fmla="val 48841"/>
              <a:gd name="adj3" fmla="val 116751"/>
              <a:gd name="adj4" fmla="val 49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Выноска 1 15"/>
          <p:cNvSpPr/>
          <p:nvPr/>
        </p:nvSpPr>
        <p:spPr>
          <a:xfrm>
            <a:off x="6440796" y="1609349"/>
            <a:ext cx="2304256" cy="1800200"/>
          </a:xfrm>
          <a:prstGeom prst="borderCallout1">
            <a:avLst>
              <a:gd name="adj1" fmla="val 745"/>
              <a:gd name="adj2" fmla="val 866"/>
              <a:gd name="adj3" fmla="val 70297"/>
              <a:gd name="adj4" fmla="val -4487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Молодежный сленг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Выноска 1 17"/>
          <p:cNvSpPr/>
          <p:nvPr/>
        </p:nvSpPr>
        <p:spPr>
          <a:xfrm>
            <a:off x="5461236" y="3848063"/>
            <a:ext cx="3312368" cy="1410671"/>
          </a:xfrm>
          <a:prstGeom prst="borderCallout1">
            <a:avLst>
              <a:gd name="adj1" fmla="val -27344"/>
              <a:gd name="adj2" fmla="val 17117"/>
              <a:gd name="adj3" fmla="val 1015"/>
              <a:gd name="adj4" fmla="val 98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Техника,</a:t>
            </a:r>
          </a:p>
          <a:p>
            <a:pPr algn="ctr">
              <a:lnSpc>
                <a:spcPts val="22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еда, гастрономия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Выноска 1 18"/>
          <p:cNvSpPr/>
          <p:nvPr/>
        </p:nvSpPr>
        <p:spPr>
          <a:xfrm>
            <a:off x="251520" y="1628801"/>
            <a:ext cx="2425412" cy="1800200"/>
          </a:xfrm>
          <a:prstGeom prst="borderCallout1">
            <a:avLst>
              <a:gd name="adj1" fmla="val 149"/>
              <a:gd name="adj2" fmla="val 100062"/>
              <a:gd name="adj3" fmla="val 72436"/>
              <a:gd name="adj4" fmla="val 1543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Мода, косметология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3563888" y="5373217"/>
            <a:ext cx="1935613" cy="1089412"/>
          </a:xfrm>
          <a:prstGeom prst="borderCallout1">
            <a:avLst>
              <a:gd name="adj1" fmla="val -136082"/>
              <a:gd name="adj2" fmla="val 49940"/>
              <a:gd name="adj3" fmla="val 8535"/>
              <a:gd name="adj4" fmla="val 4945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99501" y="395328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E-Mail,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Online,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en-US" b="1" dirty="0" smtClean="0">
                <a:solidFill>
                  <a:schemeClr val="bg1"/>
                </a:solidFill>
              </a:rPr>
              <a:t> Provider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72201" y="1766719"/>
            <a:ext cx="448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crazy,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cool,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O.K.,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2239" y="2924944"/>
            <a:ext cx="18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Tattoo, Trouble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3888" y="1193851"/>
            <a:ext cx="252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Fan, Match, Penalty,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3888" y="2348880"/>
            <a:ext cx="199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Penalty, Sprint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3927" y="144413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Freestyle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01627" y="2071014"/>
            <a:ext cx="208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Finish,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79471" y="488940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Bar, Brandy, Chips, Fast food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6162" y="5433244"/>
            <a:ext cx="201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Feature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Pay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-TV,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63889" y="60932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Print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Slow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1" y="160934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Fashion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Dress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Look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Boots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Top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521" y="2740278"/>
            <a:ext cx="273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Make-up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Foundation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1522" y="3059669"/>
            <a:ext cx="242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Fluid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Eyeliner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Strip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</a:rPr>
              <a:t>тношение немецкой общественности к вопросу проникновения англицизмов в родной язык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8568952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Около 450 учёных-филологов и экспертов занимаются проблемой образования новых слов и иностранными словами в институте Немецкого языка в Мангейме. При этом они хотят разъяснить историю иностранных слов в немецком языке и роль СМИ и рекламы в появлении новых слов.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869160"/>
            <a:ext cx="8568952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В </a:t>
            </a:r>
            <a:r>
              <a:rPr lang="ru-RU" sz="2400" b="1" dirty="0"/>
              <a:t>Дортмунде было создано “Общество в защиту немецкого языка”. Его основатель Вальтер </a:t>
            </a:r>
            <a:r>
              <a:rPr lang="ru-RU" sz="2400" b="1" dirty="0" err="1"/>
              <a:t>Крамер</a:t>
            </a:r>
            <a:r>
              <a:rPr lang="ru-RU" sz="2400" b="1" dirty="0"/>
              <a:t>, профессор экономической статистики </a:t>
            </a:r>
            <a:r>
              <a:rPr lang="ru-RU" sz="2400" b="1" dirty="0" smtClean="0"/>
              <a:t>университета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241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549" y="476672"/>
            <a:ext cx="792088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- присвоение звания </a:t>
            </a:r>
            <a:r>
              <a:rPr lang="ru-RU" sz="2400" b="1" dirty="0"/>
              <a:t>“Фальсификатор немецкого языка </a:t>
            </a:r>
            <a:r>
              <a:rPr lang="ru-RU" sz="2400" b="1" dirty="0" smtClean="0"/>
              <a:t>”.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549" y="2924944"/>
            <a:ext cx="792088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- Численность около </a:t>
            </a:r>
            <a:r>
              <a:rPr lang="ru-RU" sz="2400" b="1" dirty="0"/>
              <a:t>6500 членов.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550" y="1916832"/>
            <a:ext cx="7920879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- Внимание к проблеме</a:t>
            </a:r>
            <a:r>
              <a:rPr lang="en-US" sz="2400" b="1" dirty="0" smtClean="0"/>
              <a:t> </a:t>
            </a:r>
            <a:r>
              <a:rPr lang="ru-RU" sz="2400" b="1" dirty="0" smtClean="0"/>
              <a:t>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Denglisch</a:t>
            </a:r>
            <a:r>
              <a:rPr lang="ru-RU" sz="2400" b="1" dirty="0" smtClean="0"/>
              <a:t>»</a:t>
            </a:r>
            <a:r>
              <a:rPr lang="ru-RU" sz="2400" b="1" dirty="0"/>
              <a:t> (образовано от слов </a:t>
            </a:r>
            <a:r>
              <a:rPr lang="ru-RU" sz="2400" b="1" dirty="0" err="1"/>
              <a:t>Deutsch</a:t>
            </a:r>
            <a:r>
              <a:rPr lang="ru-RU" sz="2400" b="1" dirty="0"/>
              <a:t> и </a:t>
            </a:r>
            <a:r>
              <a:rPr lang="ru-RU" sz="2400" b="1" dirty="0" err="1"/>
              <a:t>Englisch</a:t>
            </a:r>
            <a:r>
              <a:rPr lang="ru-RU" sz="2400" b="1" dirty="0"/>
              <a:t> ).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92801" y="3860467"/>
            <a:ext cx="7920881" cy="25237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В Германии, относительно засилья </a:t>
            </a:r>
            <a:r>
              <a:rPr lang="ru-RU" sz="2000" b="1" dirty="0"/>
              <a:t>англицизмов в немецком языке, тревогу бить пока не стоит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Говорить </a:t>
            </a:r>
            <a:r>
              <a:rPr lang="ru-RU" sz="2000" b="1" dirty="0"/>
              <a:t>о защите немецкого языка от англицизмов специальным законом преждевременно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Пока нет </a:t>
            </a:r>
            <a:r>
              <a:rPr lang="ru-RU" sz="2000" b="1" dirty="0"/>
              <a:t>опасения, что затронут «глубинный код» языка, что немецкий язык подвергается значительным изменениям под воздействием английского языка.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8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1" r="5655"/>
          <a:stretch/>
        </p:blipFill>
        <p:spPr>
          <a:xfrm>
            <a:off x="0" y="10759"/>
            <a:ext cx="9144000" cy="682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680519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b="1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Англицизмы </a:t>
            </a:r>
            <a:r>
              <a:rPr lang="ru-RU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английские слова или выражения, которые заимствованы другими 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языками. </a:t>
            </a:r>
            <a:endParaRPr lang="ru-RU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39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</a:t>
            </a:r>
            <a:r>
              <a:rPr lang="ru-RU" sz="3600" dirty="0" smtClean="0">
                <a:solidFill>
                  <a:srgbClr val="FF0000"/>
                </a:solidFill>
              </a:rPr>
              <a:t>ричины проникновения англицизмов: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352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/>
              <a:t>1</a:t>
            </a:r>
            <a:r>
              <a:rPr lang="ru-RU" sz="2400" b="1" dirty="0" smtClean="0"/>
              <a:t>. Языкознание обосновывает внедрение иностранных слов в немецкий язык тем, что для некоторых поступающих из-за границы предметов, вещей, понятий в немецком языке нет специальных названий, их можно обозначить только с помощью описания, используя при этом словосочетания или даже целые предложения: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4653136"/>
            <a:ext cx="784887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3200" b="0" dirty="0" smtClean="0">
                <a:solidFill>
                  <a:schemeClr val="accent4"/>
                </a:solidFill>
              </a:rPr>
              <a:t>Public Relations</a:t>
            </a:r>
            <a:r>
              <a:rPr lang="ru-RU" sz="3200" b="0" dirty="0" smtClean="0">
                <a:solidFill>
                  <a:schemeClr val="accent4"/>
                </a:solidFill>
              </a:rPr>
              <a:t> </a:t>
            </a:r>
            <a:r>
              <a:rPr lang="ru-RU" sz="3200" b="0" dirty="0" smtClean="0"/>
              <a:t>-</a:t>
            </a:r>
            <a:r>
              <a:rPr lang="de-DE" sz="3200" i="1" dirty="0" err="1" smtClean="0"/>
              <a:t>Offentlichkeitsarbeit</a:t>
            </a:r>
            <a:r>
              <a:rPr lang="de-DE" sz="3200" i="1" dirty="0" smtClean="0"/>
              <a:t>, </a:t>
            </a:r>
            <a:r>
              <a:rPr lang="de-DE" sz="3200" i="1" dirty="0" err="1" smtClean="0"/>
              <a:t>offentliche</a:t>
            </a:r>
            <a:r>
              <a:rPr lang="de-DE" sz="3200" i="1" dirty="0" smtClean="0"/>
              <a:t> Beziehungen, Kontaktpflege und Meinungspflege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29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Англицизмы не имеющие содержательной, синтаксической, стилистической функции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3459" y="1356112"/>
            <a:ext cx="756084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Lover – </a:t>
            </a:r>
            <a:r>
              <a:rPr lang="en-US" sz="3200" dirty="0" err="1" smtClean="0"/>
              <a:t>Liebhaber</a:t>
            </a:r>
            <a:r>
              <a:rPr lang="en-US" sz="3200" dirty="0" smtClean="0"/>
              <a:t>, Loser – </a:t>
            </a:r>
            <a:r>
              <a:rPr lang="en-US" sz="3200" dirty="0" err="1" smtClean="0"/>
              <a:t>Verlierer</a:t>
            </a:r>
            <a:r>
              <a:rPr lang="en-US" sz="3200" dirty="0" smtClean="0"/>
              <a:t>, Feeling – </a:t>
            </a:r>
            <a:r>
              <a:rPr lang="en-US" sz="3200" dirty="0" err="1" smtClean="0"/>
              <a:t>Gefühl</a:t>
            </a:r>
            <a:r>
              <a:rPr lang="en-US" sz="3200" dirty="0" smtClean="0"/>
              <a:t>, Airport – </a:t>
            </a:r>
            <a:r>
              <a:rPr lang="en-US" sz="3200" dirty="0" err="1" smtClean="0"/>
              <a:t>Flughafen</a:t>
            </a:r>
            <a:r>
              <a:rPr lang="en-US" sz="3200" dirty="0" smtClean="0"/>
              <a:t>, Deal – Handel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08395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</a:t>
            </a:r>
            <a:r>
              <a:rPr lang="ru-RU" sz="2400" b="1" dirty="0" smtClean="0"/>
              <a:t>. Многие английские слова короче и удобнее в произношении чем немецкие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3458" y="3861048"/>
            <a:ext cx="7560841" cy="255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-</a:t>
            </a:r>
            <a:r>
              <a:rPr lang="en-US" sz="3200" dirty="0" smtClean="0"/>
              <a:t>Trucker </a:t>
            </a:r>
            <a:r>
              <a:rPr lang="en-US" sz="2800" dirty="0" smtClean="0"/>
              <a:t>(2 </a:t>
            </a:r>
            <a:r>
              <a:rPr lang="ru-RU" sz="2800" dirty="0" smtClean="0"/>
              <a:t>слога и 7 букв) </a:t>
            </a:r>
            <a:r>
              <a:rPr lang="ru-RU" sz="3200" dirty="0" smtClean="0"/>
              <a:t>– </a:t>
            </a:r>
            <a:r>
              <a:rPr lang="en-US" sz="3200" dirty="0" err="1" smtClean="0"/>
              <a:t>Lastwagenfahrer</a:t>
            </a:r>
            <a:r>
              <a:rPr lang="en-US" sz="3200" dirty="0" smtClean="0"/>
              <a:t> </a:t>
            </a:r>
            <a:r>
              <a:rPr lang="en-US" sz="2800" dirty="0" smtClean="0"/>
              <a:t>(5 </a:t>
            </a:r>
            <a:r>
              <a:rPr lang="ru-RU" sz="2800" dirty="0" smtClean="0"/>
              <a:t>слогов и 15 букв)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</a:t>
            </a:r>
            <a:r>
              <a:rPr lang="en-US" sz="3200" dirty="0" smtClean="0"/>
              <a:t>Management </a:t>
            </a:r>
            <a:r>
              <a:rPr lang="en-US" sz="2800" dirty="0" smtClean="0"/>
              <a:t>(3 </a:t>
            </a:r>
            <a:r>
              <a:rPr lang="ru-RU" sz="2800" dirty="0" smtClean="0"/>
              <a:t>слога и 10 букв) – </a:t>
            </a:r>
            <a:r>
              <a:rPr lang="en-US" sz="3200" dirty="0" err="1" smtClean="0"/>
              <a:t>Unternehmensleitungen</a:t>
            </a:r>
            <a:r>
              <a:rPr lang="en-US" sz="3200" dirty="0" smtClean="0"/>
              <a:t> </a:t>
            </a:r>
            <a:r>
              <a:rPr lang="en-US" sz="2800" dirty="0" smtClean="0"/>
              <a:t>(7 </a:t>
            </a:r>
            <a:r>
              <a:rPr lang="ru-RU" sz="2800" dirty="0" smtClean="0"/>
              <a:t>слогов и 21 буква)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06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4.Возникновение новых терминов  в различных профессиональных сферах на основе новых технологий, в основном из США. Профессионализмы представляют собой богатый материал для развития языковой системы. Многие термины сегодня приходят и в повседневную речь: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998658"/>
            <a:ext cx="799288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Fan, Match, Job, Team, Computer, Know-how, Holding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105835"/>
            <a:ext cx="799288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3200" dirty="0" smtClean="0"/>
              <a:t>Probleme managen, </a:t>
            </a:r>
            <a:r>
              <a:rPr lang="ru-RU" sz="3200" dirty="0" smtClean="0"/>
              <a:t> </a:t>
            </a:r>
            <a:r>
              <a:rPr lang="de-DE" sz="3200" dirty="0" smtClean="0"/>
              <a:t>Vorbestellungen canceln,</a:t>
            </a:r>
            <a:r>
              <a:rPr lang="ru-RU" sz="3200" dirty="0" smtClean="0"/>
              <a:t> </a:t>
            </a:r>
            <a:r>
              <a:rPr lang="de-DE" sz="3200" dirty="0" smtClean="0"/>
              <a:t> Preise scannen.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539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9"/>
            <a:ext cx="7848872" cy="3785652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5. 100 миллионам людей, для которых немецкий  язык является и родным и государственным, противостоят около 1,4 миллиардов, которым английский приходится родным языком ,или они превосходно владеют им как иностранным языком. Почти каждый подросток на Западе проходит через изучение английского как первого иностранного языка, и для молодёжной культуры значительное место на музыкальной сцене занимают англоязычные исполнители.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675494"/>
            <a:ext cx="7848872" cy="156966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6. Употребление англицизмов играет большую роль в лучшем понимании друг друга, без трудностей и однозначно. Англицизм должен употребляться в случае затруднения понимания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1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492659" y="260648"/>
            <a:ext cx="8136903" cy="93610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Способы заимствования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12776"/>
            <a:ext cx="7992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1.Прямое заимствование без изменения смысла слова: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6" y="2243773"/>
            <a:ext cx="770485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CD-Player, Team, Meeting, Sprint, simple, different</a:t>
            </a:r>
            <a:r>
              <a:rPr lang="ru-RU" sz="3200" dirty="0" smtClean="0"/>
              <a:t>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066059"/>
            <a:ext cx="7704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8447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Терминологические синонимы – существуют наряду с имеющимися в языке названиями и составляют конкуренцию немецким синонимам: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683567" y="4819363"/>
            <a:ext cx="7704857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3200" dirty="0" err="1" smtClean="0"/>
              <a:t>leasing</a:t>
            </a:r>
            <a:r>
              <a:rPr lang="de-DE" sz="3200" dirty="0" smtClean="0"/>
              <a:t> – Vermietung; </a:t>
            </a:r>
            <a:r>
              <a:rPr lang="de-DE" sz="3200" dirty="0" err="1" smtClean="0"/>
              <a:t>consulting</a:t>
            </a:r>
            <a:r>
              <a:rPr lang="de-DE" sz="3200" dirty="0" smtClean="0"/>
              <a:t> – der Berater; </a:t>
            </a:r>
            <a:r>
              <a:rPr lang="de-DE" sz="3200" dirty="0" err="1" smtClean="0"/>
              <a:t>slang</a:t>
            </a:r>
            <a:r>
              <a:rPr lang="de-DE" sz="3200" dirty="0" smtClean="0"/>
              <a:t> – die</a:t>
            </a:r>
            <a:r>
              <a:rPr lang="ru-RU" sz="3200" dirty="0" smtClean="0"/>
              <a:t> </a:t>
            </a:r>
            <a:r>
              <a:rPr lang="de-DE" sz="3200" dirty="0" smtClean="0"/>
              <a:t>Umgangssprache; </a:t>
            </a:r>
            <a:endParaRPr lang="ru-RU" sz="3200" dirty="0" smtClean="0"/>
          </a:p>
          <a:p>
            <a:pPr algn="ctr"/>
            <a:r>
              <a:rPr lang="de-DE" sz="3200" dirty="0" err="1" smtClean="0"/>
              <a:t>user</a:t>
            </a:r>
            <a:r>
              <a:rPr lang="de-DE" sz="3200" dirty="0" smtClean="0"/>
              <a:t> –Nutzer;</a:t>
            </a:r>
          </a:p>
        </p:txBody>
      </p:sp>
    </p:spTree>
    <p:extLst>
      <p:ext uri="{BB962C8B-B14F-4D97-AF65-F5344CB8AC3E}">
        <p14:creationId xmlns:p14="http://schemas.microsoft.com/office/powerpoint/2010/main" val="33943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667</TotalTime>
  <Words>706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 Англицизмы – это английские слова или выражения, которые заимствованы другими языками.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Англицизмы – это английские слова или выражения, которые заимствованы другими языками.</dc:title>
  <dc:creator>user</dc:creator>
  <cp:lastModifiedBy>Lenovo</cp:lastModifiedBy>
  <cp:revision>66</cp:revision>
  <dcterms:created xsi:type="dcterms:W3CDTF">2015-11-04T12:55:57Z</dcterms:created>
  <dcterms:modified xsi:type="dcterms:W3CDTF">2017-11-11T15:58:33Z</dcterms:modified>
</cp:coreProperties>
</file>