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8" r:id="rId4"/>
    <p:sldId id="289" r:id="rId5"/>
    <p:sldId id="290" r:id="rId6"/>
    <p:sldId id="268" r:id="rId7"/>
    <p:sldId id="269" r:id="rId8"/>
    <p:sldId id="291" r:id="rId9"/>
    <p:sldId id="270" r:id="rId10"/>
    <p:sldId id="294" r:id="rId11"/>
    <p:sldId id="278" r:id="rId12"/>
    <p:sldId id="272" r:id="rId13"/>
    <p:sldId id="286" r:id="rId14"/>
    <p:sldId id="274" r:id="rId15"/>
    <p:sldId id="277" r:id="rId16"/>
    <p:sldId id="292" r:id="rId17"/>
    <p:sldId id="293" r:id="rId18"/>
    <p:sldId id="295" r:id="rId19"/>
    <p:sldId id="29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E1F02"/>
    <a:srgbClr val="00CC00"/>
    <a:srgbClr val="FFCC00"/>
    <a:srgbClr val="0000CC"/>
    <a:srgbClr val="E6FE02"/>
    <a:srgbClr val="BBE0E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2" autoAdjust="0"/>
    <p:restoredTop sz="92916" autoAdjust="0"/>
  </p:normalViewPr>
  <p:slideViewPr>
    <p:cSldViewPr>
      <p:cViewPr varScale="1">
        <p:scale>
          <a:sx n="61" d="100"/>
          <a:sy n="61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3A82-39F7-4277-BA7D-F7DFCC7F5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1384-1DB3-4451-B76D-6FBE12226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67FD-D058-47C7-8637-72DE2DFD7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2C2B3-F884-4766-AF5D-862B309D2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1584-C984-4087-8860-784AB6FA0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45BC-2E6E-4975-A92F-80553D644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E202D-6226-41EC-A327-F0868E8B5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748D-639F-46A6-9DD5-91CA7D0B9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504EE-58F1-4E9B-8CCC-E0C9B899C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D51C-1D7A-4C8E-A699-F6769E77E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1063-F3F8-4E3B-896F-BDB175046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E058BA-9725-4143-AC10-B2FD7D1BC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6%20&#1082;&#1083;&#1072;&#1089;&#1089;\&#1083;&#1080;&#1090;&#1077;&#1088;&#1072;&#1090;&#1091;&#1088;&#1072;\&#1043;&#1088;&#1080;&#1075;&#1086;&#1088;&#1080;&#1081;%20&#1042;&#1086;&#1081;&#1085;&#1077;&#1088;%20&#1089;&#1090;&#1080;&#1093;&#1086;&#1090;&#1074;%20&#1047;&#1080;&#1084;&#1085;&#1077;&#1077;%20&#1091;&#1090;&#1088;&#1086;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107950" y="1"/>
            <a:ext cx="903605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Анализ стихотворения А.С</a:t>
            </a:r>
            <a:r>
              <a:rPr lang="ru-RU" sz="3200" b="1" i="1" dirty="0">
                <a:solidFill>
                  <a:schemeClr val="bg1"/>
                </a:solidFill>
              </a:rPr>
              <a:t>. </a:t>
            </a:r>
            <a:r>
              <a:rPr lang="ru-RU" sz="3200" b="1" i="1" dirty="0" smtClean="0">
                <a:solidFill>
                  <a:schemeClr val="bg1"/>
                </a:solidFill>
              </a:rPr>
              <a:t>Пушкина -</a:t>
            </a:r>
            <a:endParaRPr lang="ru-RU" sz="3200" b="1" i="1" dirty="0">
              <a:solidFill>
                <a:schemeClr val="bg1"/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«</a:t>
            </a:r>
            <a:r>
              <a:rPr lang="ru-RU" sz="3200" b="1" i="1" dirty="0">
                <a:solidFill>
                  <a:schemeClr val="bg1"/>
                </a:solidFill>
              </a:rPr>
              <a:t>Зимнее утро» </a:t>
            </a:r>
          </a:p>
        </p:txBody>
      </p:sp>
      <p:pic>
        <p:nvPicPr>
          <p:cNvPr id="3090" name="Picture 18" descr="http://kafa-info.com.ua/news_thumbs/knfd370ef0258e15c67151e5a1ba4429729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2484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1692275" y="333375"/>
            <a:ext cx="6192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Отдых наш- физминутка,</a:t>
            </a:r>
            <a:b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Занимай свои места:</a:t>
            </a:r>
            <a:b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Раз-присели, два-_привстали.</a:t>
            </a:r>
            <a:b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Руки кверху все подняли.</a:t>
            </a:r>
            <a:b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Сели, встали, сели, встали,</a:t>
            </a:r>
            <a:b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Ванькой - встанькой словно стали.</a:t>
            </a:r>
            <a:b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А потом пустились вскачь( прыжки на месте),</a:t>
            </a:r>
            <a:b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Будто мой упругий мяч.</a:t>
            </a:r>
          </a:p>
        </p:txBody>
      </p:sp>
      <p:pic>
        <p:nvPicPr>
          <p:cNvPr id="11267" name="Picture 2" descr="C:\Users\комп\Pictures\картинки\img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708275"/>
            <a:ext cx="388778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5732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179388" y="260350"/>
            <a:ext cx="5329237" cy="20161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600">
              <a:solidFill>
                <a:srgbClr val="FF0000"/>
              </a:solidFill>
            </a:endParaRPr>
          </a:p>
          <a:p>
            <a:pPr algn="ctr"/>
            <a:r>
              <a:rPr lang="ru-RU" sz="1600">
                <a:solidFill>
                  <a:srgbClr val="FF0000"/>
                </a:solidFill>
              </a:rPr>
              <a:t>Разве не удивляет нас </a:t>
            </a:r>
          </a:p>
          <a:p>
            <a:pPr algn="ctr"/>
            <a:r>
              <a:rPr lang="ru-RU" sz="1600">
                <a:solidFill>
                  <a:srgbClr val="FF0000"/>
                </a:solidFill>
              </a:rPr>
              <a:t>словосочетание </a:t>
            </a:r>
            <a:r>
              <a:rPr lang="ru-RU" sz="1600" i="1">
                <a:solidFill>
                  <a:srgbClr val="0000FF"/>
                </a:solidFill>
              </a:rPr>
              <a:t>открой взоры?</a:t>
            </a:r>
            <a:r>
              <a:rPr lang="ru-RU" sz="1600" i="1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600">
                <a:solidFill>
                  <a:srgbClr val="FF0000"/>
                </a:solidFill>
              </a:rPr>
              <a:t>Ведь сейчас можно только</a:t>
            </a:r>
            <a:r>
              <a:rPr lang="ru-RU" sz="1600" i="1">
                <a:solidFill>
                  <a:srgbClr val="FF0000"/>
                </a:solidFill>
              </a:rPr>
              <a:t> бросать взоры, </a:t>
            </a:r>
          </a:p>
          <a:p>
            <a:pPr algn="ctr"/>
            <a:r>
              <a:rPr lang="ru-RU" sz="1600" i="1">
                <a:solidFill>
                  <a:srgbClr val="FF0000"/>
                </a:solidFill>
              </a:rPr>
              <a:t>устремлять взоры, потупить взоры,</a:t>
            </a:r>
          </a:p>
          <a:p>
            <a:pPr algn="ctr"/>
            <a:r>
              <a:rPr lang="ru-RU" sz="1600" i="1">
                <a:solidFill>
                  <a:srgbClr val="FF0000"/>
                </a:solidFill>
              </a:rPr>
              <a:t> </a:t>
            </a:r>
            <a:r>
              <a:rPr lang="ru-RU" sz="1600">
                <a:solidFill>
                  <a:srgbClr val="FF0000"/>
                </a:solidFill>
              </a:rPr>
              <a:t>но не</a:t>
            </a:r>
            <a:r>
              <a:rPr lang="ru-RU" sz="1600" i="1">
                <a:solidFill>
                  <a:srgbClr val="FF0000"/>
                </a:solidFill>
              </a:rPr>
              <a:t> открывать</a:t>
            </a:r>
            <a:r>
              <a:rPr lang="ru-RU" sz="160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ru-RU" sz="1600" u="sng">
                <a:solidFill>
                  <a:srgbClr val="0000FF"/>
                </a:solidFill>
              </a:rPr>
              <a:t>Здесь существительное </a:t>
            </a:r>
            <a:r>
              <a:rPr lang="ru-RU" sz="1600" i="1" u="sng">
                <a:solidFill>
                  <a:srgbClr val="0000FF"/>
                </a:solidFill>
              </a:rPr>
              <a:t>взоры </a:t>
            </a:r>
            <a:r>
              <a:rPr lang="ru-RU" sz="1600" u="sng">
                <a:solidFill>
                  <a:srgbClr val="0000FF"/>
                </a:solidFill>
              </a:rPr>
              <a:t>имеет </a:t>
            </a:r>
          </a:p>
          <a:p>
            <a:pPr algn="ctr"/>
            <a:r>
              <a:rPr lang="ru-RU" sz="1600" u="sng">
                <a:solidFill>
                  <a:srgbClr val="0000FF"/>
                </a:solidFill>
              </a:rPr>
              <a:t>старое значение «глаза».</a:t>
            </a:r>
          </a:p>
          <a:p>
            <a:pPr algn="ctr"/>
            <a:endParaRPr lang="ru-RU" sz="1600">
              <a:solidFill>
                <a:srgbClr val="0000FF"/>
              </a:solidFill>
            </a:endParaRP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179388" y="2492375"/>
            <a:ext cx="5400675" cy="1871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FF0000"/>
                </a:solidFill>
              </a:rPr>
              <a:t>Интерес представляет и слово </a:t>
            </a:r>
            <a:r>
              <a:rPr lang="ru-RU" sz="1600" i="1">
                <a:solidFill>
                  <a:srgbClr val="0000FF"/>
                </a:solidFill>
              </a:rPr>
              <a:t>сомкнуты.</a:t>
            </a:r>
            <a:r>
              <a:rPr lang="ru-RU" sz="160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600">
                <a:solidFill>
                  <a:srgbClr val="FF0000"/>
                </a:solidFill>
              </a:rPr>
              <a:t>Перед нами так называемое усечённое причастие, </a:t>
            </a:r>
          </a:p>
          <a:p>
            <a:pPr algn="ctr"/>
            <a:r>
              <a:rPr lang="ru-RU" sz="1600">
                <a:solidFill>
                  <a:srgbClr val="FF0000"/>
                </a:solidFill>
              </a:rPr>
              <a:t>которое  было одним из излюбленных поэтических</a:t>
            </a:r>
          </a:p>
          <a:p>
            <a:pPr algn="ctr"/>
            <a:r>
              <a:rPr lang="ru-RU" sz="1600">
                <a:solidFill>
                  <a:srgbClr val="FF0000"/>
                </a:solidFill>
              </a:rPr>
              <a:t> вольностей поэтов половины 19 века.</a:t>
            </a:r>
          </a:p>
          <a:p>
            <a:pPr algn="ctr"/>
            <a:endParaRPr lang="ru-RU" sz="1600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179388" y="4581525"/>
            <a:ext cx="5761037" cy="17272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  <a:p>
            <a:pPr algn="ctr"/>
            <a:r>
              <a:rPr lang="ru-RU">
                <a:solidFill>
                  <a:srgbClr val="0000FF"/>
                </a:solidFill>
              </a:rPr>
              <a:t>            </a:t>
            </a:r>
            <a:r>
              <a:rPr lang="ru-RU" sz="1600">
                <a:solidFill>
                  <a:srgbClr val="F42502"/>
                </a:solidFill>
              </a:rPr>
              <a:t>Слово </a:t>
            </a:r>
            <a:r>
              <a:rPr lang="ru-RU" sz="1600">
                <a:solidFill>
                  <a:srgbClr val="0000FF"/>
                </a:solidFill>
              </a:rPr>
              <a:t>Аврора</a:t>
            </a:r>
            <a:r>
              <a:rPr lang="ru-RU" sz="1600">
                <a:solidFill>
                  <a:srgbClr val="F42502"/>
                </a:solidFill>
              </a:rPr>
              <a:t>, следуя  за предлогом</a:t>
            </a:r>
            <a:r>
              <a:rPr lang="ru-RU" sz="1600" i="1">
                <a:solidFill>
                  <a:srgbClr val="F42502"/>
                </a:solidFill>
              </a:rPr>
              <a:t> навстречу</a:t>
            </a:r>
            <a:r>
              <a:rPr lang="ru-RU" sz="1600">
                <a:solidFill>
                  <a:srgbClr val="F42502"/>
                </a:solidFill>
              </a:rPr>
              <a:t>, </a:t>
            </a:r>
          </a:p>
          <a:p>
            <a:pPr algn="ctr"/>
            <a:r>
              <a:rPr lang="ru-RU" sz="1600">
                <a:solidFill>
                  <a:srgbClr val="F42502"/>
                </a:solidFill>
              </a:rPr>
              <a:t>     должно стоять в дательном падеже(</a:t>
            </a:r>
            <a:r>
              <a:rPr lang="ru-RU" sz="1600" i="1">
                <a:solidFill>
                  <a:srgbClr val="F42502"/>
                </a:solidFill>
              </a:rPr>
              <a:t>Авроре</a:t>
            </a:r>
            <a:r>
              <a:rPr lang="ru-RU" sz="1600">
                <a:solidFill>
                  <a:srgbClr val="F42502"/>
                </a:solidFill>
              </a:rPr>
              <a:t>). </a:t>
            </a:r>
          </a:p>
          <a:p>
            <a:pPr algn="ctr"/>
            <a:r>
              <a:rPr lang="ru-RU" sz="1600">
                <a:solidFill>
                  <a:srgbClr val="F42502"/>
                </a:solidFill>
              </a:rPr>
              <a:t>У Пушкина же – Авроры. Это не опечатка, </a:t>
            </a:r>
          </a:p>
          <a:p>
            <a:pPr algn="ctr"/>
            <a:r>
              <a:rPr lang="ru-RU" sz="1600">
                <a:solidFill>
                  <a:srgbClr val="F42502"/>
                </a:solidFill>
              </a:rPr>
              <a:t>а ныне устаревшая архаическая форма.  </a:t>
            </a:r>
          </a:p>
          <a:p>
            <a:pPr algn="ctr"/>
            <a:endParaRPr lang="ru-RU" sz="1600">
              <a:solidFill>
                <a:srgbClr val="F425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 animBg="1"/>
      <p:bldP spid="379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0" y="404813"/>
            <a:ext cx="4787900" cy="2016125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0000CC"/>
                </a:solidFill>
              </a:rPr>
              <a:t>«Нега- устар.</a:t>
            </a:r>
          </a:p>
          <a:p>
            <a:pPr algn="ctr"/>
            <a:r>
              <a:rPr lang="ru-RU" sz="1600">
                <a:solidFill>
                  <a:srgbClr val="0000CC"/>
                </a:solidFill>
              </a:rPr>
              <a:t>1.Полное довольство.</a:t>
            </a:r>
          </a:p>
          <a:p>
            <a:pPr algn="ctr"/>
            <a:r>
              <a:rPr lang="ru-RU" sz="1600">
                <a:solidFill>
                  <a:srgbClr val="0000CC"/>
                </a:solidFill>
              </a:rPr>
              <a:t>Жить в неге.</a:t>
            </a:r>
          </a:p>
          <a:p>
            <a:pPr algn="ctr"/>
            <a:r>
              <a:rPr lang="ru-RU" sz="1600">
                <a:solidFill>
                  <a:srgbClr val="0000CC"/>
                </a:solidFill>
              </a:rPr>
              <a:t>2.Блаженство, приятное </a:t>
            </a:r>
          </a:p>
          <a:p>
            <a:pPr algn="ctr"/>
            <a:r>
              <a:rPr lang="ru-RU" sz="1600">
                <a:solidFill>
                  <a:srgbClr val="0000CC"/>
                </a:solidFill>
              </a:rPr>
              <a:t>состояние.</a:t>
            </a:r>
          </a:p>
          <a:p>
            <a:pPr algn="ctr"/>
            <a:r>
              <a:rPr lang="ru-RU" sz="1600">
                <a:solidFill>
                  <a:srgbClr val="0000CC"/>
                </a:solidFill>
              </a:rPr>
              <a:t>Предаться  неге».</a:t>
            </a:r>
          </a:p>
          <a:p>
            <a:pPr algn="ctr"/>
            <a:r>
              <a:rPr lang="ru-RU" sz="1600">
                <a:solidFill>
                  <a:srgbClr val="0000CC"/>
                </a:solidFill>
              </a:rPr>
              <a:t>( из словаря С.И.Ожегова)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3563938" y="2636838"/>
            <a:ext cx="5329237" cy="1511300"/>
          </a:xfrm>
          <a:prstGeom prst="ellipse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CC"/>
                </a:solidFill>
              </a:rPr>
              <a:t>Нега –1. Состояние безмятежного покоя. </a:t>
            </a:r>
          </a:p>
          <a:p>
            <a:pPr algn="ctr"/>
            <a:r>
              <a:rPr lang="ru-RU">
                <a:solidFill>
                  <a:srgbClr val="0000CC"/>
                </a:solidFill>
              </a:rPr>
              <a:t>2.Чувственное упоение, наслаждение.</a:t>
            </a:r>
          </a:p>
          <a:p>
            <a:pPr algn="ctr"/>
            <a:r>
              <a:rPr lang="ru-RU">
                <a:solidFill>
                  <a:srgbClr val="0000CC"/>
                </a:solidFill>
              </a:rPr>
              <a:t>(словарь языка Пушкина)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971550" y="5229225"/>
            <a:ext cx="6985000" cy="1152525"/>
          </a:xfrm>
          <a:prstGeom prst="rect">
            <a:avLst/>
          </a:prstGeom>
          <a:solidFill>
            <a:srgbClr val="BBE0E3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>
                <a:solidFill>
                  <a:srgbClr val="CE1F02"/>
                </a:solidFill>
              </a:rPr>
              <a:t>Слово «нега» не соответствует перечисленным значениям </a:t>
            </a:r>
          </a:p>
          <a:p>
            <a:pPr algn="ctr"/>
            <a:r>
              <a:rPr lang="ru-RU" sz="1900">
                <a:solidFill>
                  <a:srgbClr val="CE1F02"/>
                </a:solidFill>
              </a:rPr>
              <a:t>в стихотворении. На современный русский язык его лучше</a:t>
            </a:r>
          </a:p>
          <a:p>
            <a:pPr algn="ctr"/>
            <a:r>
              <a:rPr lang="ru-RU" sz="1900">
                <a:solidFill>
                  <a:srgbClr val="CE1F02"/>
                </a:solidFill>
              </a:rPr>
              <a:t>перевести словом сон, поскольку сон – </a:t>
            </a:r>
          </a:p>
          <a:p>
            <a:pPr algn="ctr"/>
            <a:r>
              <a:rPr lang="ru-RU" sz="1900">
                <a:solidFill>
                  <a:srgbClr val="CE1F02"/>
                </a:solidFill>
              </a:rPr>
              <a:t>самое полное « состояние  безмятежного покоя».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50825" y="1557338"/>
            <a:ext cx="799306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Вечор, ты помнишь, вьюга злилась,</a:t>
            </a:r>
          </a:p>
          <a:p>
            <a:r>
              <a:rPr lang="ru-RU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На мутном небе мгла носилась;</a:t>
            </a:r>
          </a:p>
          <a:p>
            <a:r>
              <a:rPr lang="ru-RU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Луна,  как бледное пятно,</a:t>
            </a:r>
          </a:p>
          <a:p>
            <a:r>
              <a:rPr lang="ru-RU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Сквозь тучи мрачные желтела,</a:t>
            </a:r>
          </a:p>
          <a:p>
            <a:r>
              <a:rPr lang="ru-RU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И ты печальная сидела –</a:t>
            </a:r>
          </a:p>
          <a:p>
            <a:r>
              <a:rPr lang="ru-RU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нынче … погляди в окно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/>
          </a:p>
          <a:p>
            <a:endParaRPr lang="ru-RU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258888" y="4941888"/>
            <a:ext cx="6265862" cy="1727200"/>
          </a:xfrm>
          <a:prstGeom prst="rect">
            <a:avLst/>
          </a:prstGeom>
          <a:solidFill>
            <a:srgbClr val="BBE0E3">
              <a:alpha val="8313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0000CC"/>
                </a:solidFill>
              </a:rPr>
              <a:t>Лексика строфы создает мрачное настроение:</a:t>
            </a:r>
          </a:p>
          <a:p>
            <a:pPr algn="ctr"/>
            <a:r>
              <a:rPr lang="ru-RU" b="1" i="1">
                <a:solidFill>
                  <a:srgbClr val="CE1F02"/>
                </a:solidFill>
              </a:rPr>
              <a:t>«вьюга злилась», «мгла носилась», «тучи мрачные».</a:t>
            </a:r>
            <a:r>
              <a:rPr lang="ru-RU"/>
              <a:t> </a:t>
            </a:r>
            <a:endParaRPr lang="ru-RU">
              <a:solidFill>
                <a:srgbClr val="F42502"/>
              </a:solidFill>
            </a:endParaRPr>
          </a:p>
          <a:p>
            <a:pPr algn="ctr"/>
            <a:r>
              <a:rPr lang="ru-RU">
                <a:solidFill>
                  <a:srgbClr val="0000CC"/>
                </a:solidFill>
              </a:rPr>
              <a:t>Но великолепие зимнего утра ощущается</a:t>
            </a:r>
          </a:p>
          <a:p>
            <a:pPr algn="ctr"/>
            <a:r>
              <a:rPr lang="ru-RU">
                <a:solidFill>
                  <a:srgbClr val="0000CC"/>
                </a:solidFill>
              </a:rPr>
              <a:t> ещё сильнее по контрасту со вчерашней бурей 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539750" y="549275"/>
            <a:ext cx="7991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Какое настроение создаёт Пушкина в этой строфе?</a:t>
            </a:r>
          </a:p>
        </p:txBody>
      </p:sp>
      <p:pic>
        <p:nvPicPr>
          <p:cNvPr id="14341" name="Picture 12" descr="C:\Users\комп\Pictures\картинки\6C4_arg-qmark-65-tra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205038"/>
            <a:ext cx="17240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0" y="4119563"/>
            <a:ext cx="52197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 голубыми небесами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Великолепными коврами,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Блестя на солнце, снег лежит;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Прозрачный лес один чернеет,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И ель сквозь иней зеленеет,</a:t>
            </a:r>
          </a:p>
          <a:p>
            <a:pPr algn="ctr"/>
            <a:r>
              <a:rPr lang="ru-RU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И речка подо льдом блестит.  </a:t>
            </a:r>
          </a:p>
          <a:p>
            <a:pPr algn="ctr"/>
            <a:r>
              <a:rPr lang="ru-RU" sz="2800" i="1">
                <a:solidFill>
                  <a:srgbClr val="0000FF"/>
                </a:solidFill>
              </a:rPr>
              <a:t>   </a:t>
            </a:r>
          </a:p>
        </p:txBody>
      </p:sp>
      <p:pic>
        <p:nvPicPr>
          <p:cNvPr id="15363" name="Picture 18" descr="http://fotohosting.kz/images/2012/12/hogcppfjlfj79p2825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92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0" descr="http://s.qguys.com/diaries/17/86/97799_377_256919751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268413"/>
            <a:ext cx="25336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 descr="http://4put.ru/pictures/max/226/6952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352928" cy="5888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911225"/>
            <a:ext cx="765333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                 </a:t>
            </a:r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 комната янтарным блеском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Озарена. Веселым треском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Трещит затопленная печь.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Приятно думать у лежанки.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Но знаешь: не велеть ли в санки</a:t>
            </a:r>
          </a:p>
          <a:p>
            <a:pPr algn="ctr"/>
            <a:r>
              <a:rPr lang="ru-RU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Кобылку бурую запречь?</a:t>
            </a:r>
          </a:p>
          <a:p>
            <a:pPr algn="ctr" eaLnBrk="0" hangingPunct="0"/>
            <a:endParaRPr lang="ru-RU" sz="2800" i="1">
              <a:solidFill>
                <a:srgbClr val="0000FF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92275" y="4508500"/>
            <a:ext cx="5329238" cy="14192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CE1F02"/>
                </a:solidFill>
                <a:latin typeface="Times New Roman" pitchFamily="18" charset="0"/>
                <a:cs typeface="Times New Roman" pitchFamily="18" charset="0"/>
              </a:rPr>
              <a:t>Лежанка </a:t>
            </a:r>
            <a:r>
              <a:rPr lang="ru-RU">
                <a:solidFill>
                  <a:srgbClr val="CE1F0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невысокий выступ у русской печи,</a:t>
            </a:r>
          </a:p>
          <a:p>
            <a:pPr algn="ctr"/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котором, греясь, отдыхали или спали.</a:t>
            </a:r>
            <a:r>
              <a:rPr lang="ru-RU">
                <a:solidFill>
                  <a:srgbClr val="CE1F0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>
                <a:solidFill>
                  <a:srgbClr val="CE1F0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>
                <a:solidFill>
                  <a:srgbClr val="CE1F02"/>
                </a:solidFill>
                <a:latin typeface="Times New Roman" pitchFamily="18" charset="0"/>
                <a:cs typeface="Times New Roman" pitchFamily="18" charset="0"/>
              </a:rPr>
              <a:t>Велеть </a:t>
            </a:r>
            <a:r>
              <a:rPr lang="ru-RU">
                <a:solidFill>
                  <a:srgbClr val="CE1F02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приказать (устар.).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zhdanov.in.gallerix.ru/pic/1316697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620713"/>
            <a:ext cx="90614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850" y="50133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Здесь поэт использовал антитезу.</a:t>
            </a:r>
          </a:p>
          <a:p>
            <a:pPr>
              <a:defRPr/>
            </a:pPr>
            <a:r>
              <a:rPr lang="ru-RU" b="1" i="1" dirty="0">
                <a:solidFill>
                  <a:srgbClr val="FF0000"/>
                </a:solidFill>
              </a:rPr>
              <a:t>Антитеза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– противопоставление слов, образов, эпизодов, картин для передачи мысли и чувства, усиления выразительности речи.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323850" y="115888"/>
            <a:ext cx="849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 картины, нарисованные во II строфе и в других строфах стихотворения.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88201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Чтобы по-настоящему выйти в мир поэзии, стать чутким читателем стихов, необходимо понять, что делает речь стихотворной. Знание размеров стиха, умение слышать стихотворный ритм – непременные качества истинного любителя поэзии.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79388" y="1508125"/>
            <a:ext cx="84597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1.вычислим количество стихотворных строф и входящих в них строк:</a:t>
            </a:r>
            <a:br>
              <a:rPr lang="ru-RU" sz="1600"/>
            </a:br>
            <a:r>
              <a:rPr lang="ru-RU" sz="1600"/>
              <a:t>Стихотворение состоит из 5-ти строф (всего 30 строк) ямб</a:t>
            </a:r>
            <a:br>
              <a:rPr lang="ru-RU" sz="1600"/>
            </a:br>
            <a:r>
              <a:rPr lang="ru-RU" sz="1600"/>
              <a:t>2. определим тип стихов и простейшие виды строф (как-то: двустишье,</a:t>
            </a:r>
            <a:br>
              <a:rPr lang="ru-RU" sz="1600"/>
            </a:br>
            <a:r>
              <a:rPr lang="ru-RU" sz="1600"/>
              <a:t>трехстишье, четверостишье и т.п.). </a:t>
            </a:r>
            <a:br>
              <a:rPr lang="ru-RU" sz="1600"/>
            </a:br>
            <a:r>
              <a:rPr lang="ru-RU" sz="1600"/>
              <a:t>1-я строфа - 6 строк, шестистишие. </a:t>
            </a:r>
            <a:br>
              <a:rPr lang="ru-RU" sz="1600"/>
            </a:br>
            <a:r>
              <a:rPr lang="ru-RU" sz="1600"/>
              <a:t>Рифмы: чудесный - прелестный, проснись - взоры, Авроры - явись.</a:t>
            </a:r>
            <a:br>
              <a:rPr lang="ru-RU" sz="1600"/>
            </a:br>
            <a:r>
              <a:rPr lang="ru-RU" sz="1600"/>
              <a:t>Рифмовка: AABCCB</a:t>
            </a:r>
            <a:br>
              <a:rPr lang="ru-RU" sz="1600"/>
            </a:br>
            <a:r>
              <a:rPr lang="ru-RU" sz="1600"/>
              <a:t>2- я строфа- 6 строк, шестистишие. </a:t>
            </a:r>
            <a:br>
              <a:rPr lang="ru-RU" sz="1600"/>
            </a:br>
            <a:r>
              <a:rPr lang="ru-RU" sz="1600"/>
              <a:t>Рифма: злилась-носилась, пятно - желтела, сидела - окно.</a:t>
            </a:r>
            <a:br>
              <a:rPr lang="ru-RU" sz="1600"/>
            </a:br>
            <a:r>
              <a:rPr lang="ru-RU" sz="1600"/>
              <a:t>Рифмовка: AABCCB</a:t>
            </a:r>
            <a:br>
              <a:rPr lang="ru-RU" sz="1600"/>
            </a:br>
            <a:r>
              <a:rPr lang="ru-RU" sz="1600"/>
              <a:t>3-я строфа - 6 строк, шестистишие. </a:t>
            </a:r>
            <a:br>
              <a:rPr lang="ru-RU" sz="1600"/>
            </a:br>
            <a:r>
              <a:rPr lang="ru-RU" sz="1600"/>
              <a:t>Рифма: небесами-коврами, лежит-чернеет, зеленеет-блестит.</a:t>
            </a:r>
            <a:br>
              <a:rPr lang="ru-RU" sz="1600"/>
            </a:br>
            <a:r>
              <a:rPr lang="ru-RU" sz="1600"/>
              <a:t>Рифмовка: AABCCB</a:t>
            </a:r>
            <a:br>
              <a:rPr lang="ru-RU" sz="1600"/>
            </a:br>
            <a:r>
              <a:rPr lang="ru-RU" sz="1600"/>
              <a:t>4-я строфа - 6 строк, шестистишие. </a:t>
            </a:r>
            <a:br>
              <a:rPr lang="ru-RU" sz="1600"/>
            </a:br>
            <a:r>
              <a:rPr lang="ru-RU" sz="1600"/>
              <a:t>Рифма: блеском-треском, печь - лежанки, санки - запречь.</a:t>
            </a:r>
            <a:br>
              <a:rPr lang="ru-RU" sz="1600"/>
            </a:br>
            <a:r>
              <a:rPr lang="ru-RU" sz="1600"/>
              <a:t>Рифмовка: AABCCB</a:t>
            </a:r>
            <a:br>
              <a:rPr lang="ru-RU" sz="1600"/>
            </a:br>
            <a:r>
              <a:rPr lang="ru-RU" sz="1600"/>
              <a:t>5-я строфа - 6 строк, шестистишие. </a:t>
            </a:r>
            <a:br>
              <a:rPr lang="ru-RU" sz="1600"/>
            </a:br>
            <a:r>
              <a:rPr lang="ru-RU" sz="1600"/>
              <a:t>Рифмы: снегу-бегу, коня - пустые, густые - меня.</a:t>
            </a:r>
            <a:br>
              <a:rPr lang="ru-RU" sz="1600"/>
            </a:br>
            <a:r>
              <a:rPr lang="ru-RU" sz="1600"/>
              <a:t>Рифмовка: AABCCB</a:t>
            </a:r>
            <a:br>
              <a:rPr lang="ru-RU" sz="1600"/>
            </a:br>
            <a:r>
              <a:rPr lang="ru-RU" sz="1600"/>
              <a:t>Способ рифмовки – параллельная.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33375"/>
            <a:ext cx="7921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Определим размер стихотворения: 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попробуем нарисовать ритмический рисунок двух строчек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268413"/>
            <a:ext cx="849788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Моро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Моро`з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со`лнце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де`нь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чуде`сный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4 стопы</a:t>
            </a:r>
            <a:b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 Еще` ты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дре`млешь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дру`г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преле`стный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4 стопы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3716338"/>
            <a:ext cx="6389688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Если ударение подает на второй слог, 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значит это – ямб.</a:t>
            </a:r>
          </a:p>
        </p:txBody>
      </p:sp>
      <p:pic>
        <p:nvPicPr>
          <p:cNvPr id="19461" name="Picture 2" descr="http://legocomp.ru/wp-content/uploads/2012/12/1_znaik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420938"/>
            <a:ext cx="21621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79388" y="260350"/>
            <a:ext cx="8377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задание: выучить стихотворение «Зимнее утро»</a:t>
            </a:r>
          </a:p>
        </p:txBody>
      </p:sp>
      <p:pic>
        <p:nvPicPr>
          <p:cNvPr id="74754" name="Picture 2" descr="http://s05.radikal.ru/i178/1009/fa/747f0223b5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8078788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http://potok.nnov.ru/files/images/boldino-wal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88913"/>
            <a:ext cx="9155113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941168"/>
            <a:ext cx="32355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Болдино</a:t>
            </a:r>
          </a:p>
        </p:txBody>
      </p:sp>
      <p:pic>
        <p:nvPicPr>
          <p:cNvPr id="65540" name="Picture 4" descr="http://www.bboldino.ru/wp-content/uploads/2011/03/%D0%9F%D1%83%D1%88%D0%BA%D0%B8%D0%BD-%D0%B2-%D0%91%D0%BE%D0%BB%D0%B4%D0%B8%D0%BD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15888"/>
            <a:ext cx="4191001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http://www.bboldino.ru/wp-content/uploads/2011/03/Boldin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16632"/>
            <a:ext cx="413995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544" name="Picture 8" descr="http://www.transvip-kzn.ru/_pu/0/393913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284984"/>
            <a:ext cx="4176464" cy="342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Михайловские рощи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2" name="Picture 2" descr="http://900igr.net/datai/literatura/Pushkin-biografija/0014-028-Gody-tvorchest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131937"/>
            <a:ext cx="8388488" cy="532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  <a:cs typeface="Times New Roman" pitchFamily="18" charset="0"/>
              </a:rPr>
              <a:t>Парк Павловска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6" name="Picture 2" descr="http://www.stihi.ru/pics/2012/07/27/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268760"/>
            <a:ext cx="7128792" cy="534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3800" y="404813"/>
            <a:ext cx="3683000" cy="57213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бы ни были тяжелы обстоятельства жизни, Пушкин никогда не терял надежды на лучшее. Неизменный заряд бодрости получал он от природы.</a:t>
            </a:r>
          </a:p>
        </p:txBody>
      </p:sp>
      <p:pic>
        <p:nvPicPr>
          <p:cNvPr id="68610" name="Picture 2" descr="http://edebiyat.mixxt.com/storage/images/farm/f/e/5/64b2061a7a3ff6c9084d131b6f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47244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042988" y="260350"/>
            <a:ext cx="6696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bg1"/>
                </a:solidFill>
                <a:latin typeface="Antonella script X" pitchFamily="18" charset="0"/>
              </a:rPr>
              <a:t>«Мороз и солнце-день чудесный…»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23850" y="3716338"/>
            <a:ext cx="88201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 «Зимнее  утро» - одно из самых ярких и</a:t>
            </a:r>
          </a:p>
          <a:p>
            <a:r>
              <a:rPr lang="ru-RU" sz="2800">
                <a:solidFill>
                  <a:schemeClr val="bg1"/>
                </a:solidFill>
              </a:rPr>
              <a:t> выразительных произведений о зиме.</a:t>
            </a:r>
          </a:p>
          <a:p>
            <a:r>
              <a:rPr lang="ru-RU" sz="2800">
                <a:solidFill>
                  <a:schemeClr val="bg1"/>
                </a:solidFill>
              </a:rPr>
              <a:t> Оно представляет собой блестящую и  в то же время непосредственную зарисовку чувств и   мыслей поэта, вызванных красотой и прелестью  зимнего утра в деревне.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 descr="http://kolyan.net/uploads/posts/2011-05/1306051966_rrrryo-rrs-srrrsrrir-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094788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052513"/>
            <a:ext cx="4619625" cy="518477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      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Произведение было написано Пушкиным очень быстро, в течение одного дня (3 ноября 1829 года) в селе Павловском Старицкого уезда Тверской губернии, в имении П.И.Вульфа.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В Тверскую губернию к своим добрым  знакомым, семейству Вульфов, Пушкин заехал на этот раз на обратном пути с Кавказа.</a:t>
            </a:r>
          </a:p>
          <a:p>
            <a:pPr eaLnBrk="1" hangingPunct="1"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84213" y="188913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стория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создания стихотворения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5888"/>
            <a:ext cx="8229600" cy="594995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Мороз и солнце; день чудесный!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Еще ты дремлешь, друг прелестный -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Пора, красавица, проснись: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Открой сомкнуты негой взоры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Навстречу северной Авроры,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Звездою севера явись!</a:t>
            </a:r>
          </a:p>
          <a:p>
            <a:pPr eaLnBrk="1" hangingPunct="1"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Вечор, ты помнишь, вьюга злилась,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На мутном небе мгла носилась;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Луна, как бледное пятно,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Сквозь тучи мрачные желтела,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 ты печальная сидела -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А нынче… погляди в окно:</a:t>
            </a:r>
          </a:p>
          <a:p>
            <a:pPr eaLnBrk="1" hangingPunct="1"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Под голубыми небесами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Великолепными коврами,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Блестя на солнце, снег лежит;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Прозрачный лес один чернеет,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 ель сквозь иней зеленеет,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 речка подо льдом блестит.</a:t>
            </a:r>
          </a:p>
          <a:p>
            <a:pPr eaLnBrk="1" hangingPunct="1"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Вся комната янтарным блеском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Озарена. Веселым треском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Трещит затопленная печь.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Приятно думать у лежанки.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Но знаешь: не велеть ли в санки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Кобылку бурую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</a:rPr>
              <a:t>запречь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eaLnBrk="1" hangingPunct="1"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Скользя по утреннему снегу,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Друг милый, предадимся бегу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Нетерпеливого коня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 навестим поля пустые,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Леса, недавно столь густые,</a:t>
            </a:r>
            <a:b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И берег, милый для меня.</a:t>
            </a:r>
          </a:p>
          <a:p>
            <a:pPr eaLnBrk="1" hangingPunct="1">
              <a:defRPr/>
            </a:pPr>
            <a:endParaRPr lang="ru-RU" sz="1400" i="1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9219" name="Picture 4" descr="http://alternathistory.org.ua/files/users/user4972/99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04813"/>
            <a:ext cx="44386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Григорий Войнер стихотв Зимнее 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0" name="Picture 24" descr="http://www.livechat.su/content/blogs/images/6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00285"/>
            <a:ext cx="7620000" cy="5353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287338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каких средств автор создаёт</a:t>
            </a:r>
            <a:b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настроение радости?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9388" y="2708275"/>
            <a:ext cx="3671887" cy="38893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solidFill>
                  <a:srgbClr val="F42502"/>
                </a:solidFill>
              </a:rPr>
              <a:t> Настроение радости, </a:t>
            </a:r>
          </a:p>
          <a:p>
            <a:r>
              <a:rPr lang="ru-RU">
                <a:solidFill>
                  <a:srgbClr val="F42502"/>
                </a:solidFill>
              </a:rPr>
              <a:t>бодрости создается</a:t>
            </a:r>
          </a:p>
          <a:p>
            <a:r>
              <a:rPr lang="ru-RU">
                <a:solidFill>
                  <a:srgbClr val="F42502"/>
                </a:solidFill>
              </a:rPr>
              <a:t> с помощью эмоционально </a:t>
            </a:r>
          </a:p>
          <a:p>
            <a:r>
              <a:rPr lang="ru-RU">
                <a:solidFill>
                  <a:srgbClr val="F42502"/>
                </a:solidFill>
              </a:rPr>
              <a:t>окрашенной лексики:</a:t>
            </a:r>
            <a:r>
              <a:rPr lang="ru-RU"/>
              <a:t> </a:t>
            </a:r>
          </a:p>
          <a:p>
            <a:r>
              <a:rPr lang="ru-RU">
                <a:solidFill>
                  <a:srgbClr val="0000FF"/>
                </a:solidFill>
              </a:rPr>
              <a:t>«</a:t>
            </a:r>
            <a:r>
              <a:rPr lang="ru-RU" i="1">
                <a:solidFill>
                  <a:srgbClr val="0000FF"/>
                </a:solidFill>
              </a:rPr>
              <a:t>чудесный»,«друг прелестный»,</a:t>
            </a:r>
          </a:p>
          <a:p>
            <a:r>
              <a:rPr lang="ru-RU" i="1">
                <a:solidFill>
                  <a:srgbClr val="0000FF"/>
                </a:solidFill>
              </a:rPr>
              <a:t>  «красавица» </a:t>
            </a:r>
          </a:p>
          <a:p>
            <a:r>
              <a:rPr lang="ru-RU" i="1">
                <a:solidFill>
                  <a:srgbClr val="F42502"/>
                </a:solidFill>
              </a:rPr>
              <a:t>Звучные и яркие определения </a:t>
            </a:r>
          </a:p>
          <a:p>
            <a:r>
              <a:rPr lang="ru-RU" i="1">
                <a:solidFill>
                  <a:srgbClr val="F42502"/>
                </a:solidFill>
              </a:rPr>
              <a:t>показывают </a:t>
            </a:r>
          </a:p>
          <a:p>
            <a:r>
              <a:rPr lang="ru-RU" i="1">
                <a:solidFill>
                  <a:srgbClr val="F42502"/>
                </a:solidFill>
              </a:rPr>
              <a:t>силу чувства поэта, </a:t>
            </a:r>
          </a:p>
          <a:p>
            <a:r>
              <a:rPr lang="ru-RU" i="1">
                <a:solidFill>
                  <a:srgbClr val="F42502"/>
                </a:solidFill>
              </a:rPr>
              <a:t>счастье,</a:t>
            </a:r>
          </a:p>
          <a:p>
            <a:r>
              <a:rPr lang="ru-RU" i="1">
                <a:solidFill>
                  <a:srgbClr val="F42502"/>
                </a:solidFill>
              </a:rPr>
              <a:t> которое его переполняет.</a:t>
            </a:r>
            <a:r>
              <a:rPr lang="ru-RU"/>
              <a:t> </a:t>
            </a:r>
          </a:p>
        </p:txBody>
      </p:sp>
      <p:pic>
        <p:nvPicPr>
          <p:cNvPr id="10245" name="Picture 25" descr="C:\Users\комп\Pictures\картинки\6C4_arg-qmark-65-tra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692150"/>
            <a:ext cx="4533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8" grpId="0" animBg="1" autoUpdateAnimBg="0"/>
      <p:bldP spid="29718" grpId="1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605</Words>
  <Application>Microsoft Office PowerPoint</Application>
  <PresentationFormat>Экран (4:3)</PresentationFormat>
  <Paragraphs>100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Михайловские рощи</vt:lpstr>
      <vt:lpstr>Парк Павловска</vt:lpstr>
      <vt:lpstr>Слайд 5</vt:lpstr>
      <vt:lpstr>Слайд 6</vt:lpstr>
      <vt:lpstr>Слайд 7</vt:lpstr>
      <vt:lpstr>Слайд 8</vt:lpstr>
      <vt:lpstr>С помощью каких средств автор создаёт  настроение радости?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</dc:creator>
  <cp:lastModifiedBy>123</cp:lastModifiedBy>
  <cp:revision>29</cp:revision>
  <dcterms:created xsi:type="dcterms:W3CDTF">2009-02-10T14:55:13Z</dcterms:created>
  <dcterms:modified xsi:type="dcterms:W3CDTF">2017-11-19T18:40:31Z</dcterms:modified>
</cp:coreProperties>
</file>