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81" r:id="rId3"/>
  </p:sldMasterIdLst>
  <p:notesMasterIdLst>
    <p:notesMasterId r:id="rId25"/>
  </p:notesMasterIdLst>
  <p:sldIdLst>
    <p:sldId id="259" r:id="rId4"/>
    <p:sldId id="258" r:id="rId5"/>
    <p:sldId id="257" r:id="rId6"/>
    <p:sldId id="278" r:id="rId7"/>
    <p:sldId id="277" r:id="rId8"/>
    <p:sldId id="310" r:id="rId9"/>
    <p:sldId id="312" r:id="rId10"/>
    <p:sldId id="311" r:id="rId11"/>
    <p:sldId id="313" r:id="rId12"/>
    <p:sldId id="282" r:id="rId13"/>
    <p:sldId id="281" r:id="rId14"/>
    <p:sldId id="283" r:id="rId15"/>
    <p:sldId id="317" r:id="rId16"/>
    <p:sldId id="284" r:id="rId17"/>
    <p:sldId id="314" r:id="rId18"/>
    <p:sldId id="315" r:id="rId19"/>
    <p:sldId id="316" r:id="rId20"/>
    <p:sldId id="318" r:id="rId21"/>
    <p:sldId id="319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33489-F585-467E-A37D-743C90A99E3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61D31-D067-43BE-A616-ACE54D7627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7D7C-CBA9-459F-94E5-2E2E993F170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FA83C35-5750-4EFB-8988-D3E8AA7119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1909F03-5C5A-4B10-AC9B-188EC9A48E0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EA30733-1EF5-42EE-97A8-FE01CD1C619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F9D811E-4E8A-42C1-B171-934D40129BF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1ECB1DD-5BB7-4C50-87C8-7A3568919E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7D6835-1EB2-4799-BF80-48FF7EFFCE2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F361005-E71B-43A8-BE74-690B1D17AE5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9EE02C-15EC-426B-92BD-50D9428F74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11D1CF-E5AE-4028-9829-2D711792AEA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290F137-3289-4F5A-9FFD-2F17AD20D1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FAC4762-6244-4DB0-B22E-409E6B00B44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520074E-F166-4355-8880-0E780100A64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4/5/2020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9F8EF7E7-5894-4CF1-99D7-741B4032678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EAF463A-BC7C-46EE-9F1E-7F377CCA489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4/5/2020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3448D-3A78-4528-A469-B745A65DA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33400"/>
            <a:ext cx="9144000" cy="3693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Дидактический материал по </a:t>
            </a:r>
            <a:r>
              <a:rPr lang="ru-RU" i="1" dirty="0" smtClean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литературе для 9 </a:t>
            </a:r>
            <a:r>
              <a:rPr lang="ru-RU" i="1" dirty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класса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АНАЛИЗ</a:t>
            </a:r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5638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Georgia" pitchFamily="18" charset="0"/>
              </a:rPr>
              <a:t>Автор презентации: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МБОУ «Лицей №</a:t>
            </a:r>
            <a:r>
              <a:rPr lang="ru-RU" sz="1400" dirty="0" smtClean="0">
                <a:latin typeface="Georgia" pitchFamily="18" charset="0"/>
              </a:rPr>
              <a:t>1» </a:t>
            </a:r>
            <a:r>
              <a:rPr lang="ru-RU" sz="1400" dirty="0" err="1" smtClean="0">
                <a:latin typeface="Georgia" pitchFamily="18" charset="0"/>
              </a:rPr>
              <a:t>р.п.Чамзика</a:t>
            </a:r>
            <a:r>
              <a:rPr lang="ru-RU" sz="1400" dirty="0" smtClean="0">
                <a:latin typeface="Georgia" pitchFamily="18" charset="0"/>
              </a:rPr>
              <a:t> Республики Мордовия</a:t>
            </a:r>
          </a:p>
          <a:p>
            <a:pPr algn="ctr"/>
            <a:r>
              <a:rPr lang="ru-RU" sz="1400" u="sng" dirty="0" err="1" smtClean="0">
                <a:latin typeface="Georgia" pitchFamily="18" charset="0"/>
              </a:rPr>
              <a:t>Печказова</a:t>
            </a:r>
            <a:r>
              <a:rPr lang="ru-RU" sz="1400" u="sng" dirty="0" smtClean="0">
                <a:latin typeface="Georgia" pitchFamily="18" charset="0"/>
              </a:rPr>
              <a:t> </a:t>
            </a:r>
            <a:r>
              <a:rPr lang="ru-RU" sz="1400" u="sng" dirty="0">
                <a:latin typeface="Georgia" pitchFamily="18" charset="0"/>
              </a:rPr>
              <a:t>Светлана Петровна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48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рассказа И.А.Бунина </a:t>
            </a:r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«Тёмные аллеи»</a:t>
            </a:r>
            <a:endParaRPr lang="ru-RU" sz="28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21506" name="Picture 2" descr="http://www.artlib.ru/objects/gallery_93/artlib_gallery-46863-b.jpg"/>
          <p:cNvPicPr>
            <a:picLocks noChangeAspect="1" noChangeArrowheads="1"/>
          </p:cNvPicPr>
          <p:nvPr/>
        </p:nvPicPr>
        <p:blipFill>
          <a:blip r:embed="rId2"/>
          <a:srcRect r="934" b="5600"/>
          <a:stretch>
            <a:fillRect/>
          </a:stretch>
        </p:blipFill>
        <p:spPr bwMode="auto">
          <a:xfrm>
            <a:off x="2438400" y="1752600"/>
            <a:ext cx="4343400" cy="305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Ведущая тема рассказа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0" y="4114800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Николай </a:t>
            </a:r>
            <a:r>
              <a:rPr lang="ru-RU" dirty="0" smtClean="0">
                <a:latin typeface="Georgia" pitchFamily="18" charset="0"/>
              </a:rPr>
              <a:t>Алексеевич, сделавший свой выбор в пользу здравого смысла, только в шестьдесят лет понимает, что его любовь к Надежде была самым лучшим событием в жизни. </a:t>
            </a:r>
            <a:endParaRPr lang="ru-RU" dirty="0" smtClean="0">
              <a:latin typeface="Georgia" pitchFamily="18" charset="0"/>
            </a:endParaRPr>
          </a:p>
          <a:p>
            <a:pPr indent="358775" algn="just"/>
            <a:r>
              <a:rPr lang="ru-RU" dirty="0" smtClean="0">
                <a:latin typeface="Georgia" pitchFamily="18" charset="0"/>
              </a:rPr>
              <a:t>Т</a:t>
            </a:r>
            <a:r>
              <a:rPr lang="ru-RU" dirty="0" smtClean="0">
                <a:latin typeface="Georgia" pitchFamily="18" charset="0"/>
              </a:rPr>
              <a:t>ема </a:t>
            </a:r>
            <a:r>
              <a:rPr lang="ru-RU" dirty="0" smtClean="0">
                <a:latin typeface="Georgia" pitchFamily="18" charset="0"/>
              </a:rPr>
              <a:t>выбора и его последствий ярко раскрыта в сюжете рассказа: человек проживает свою жизнь не с теми, остаётся несчастлив, судьба возвращает предательство и обман, который он допустил в молодости по отношению к молодой девушке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</p:txBody>
      </p:sp>
      <p:pic>
        <p:nvPicPr>
          <p:cNvPr id="16" name="Picture 2" descr="https://img2.labirint.ru/rcimg/7fb18b02cc788847a4794318a16ae836/1920x1080/books66/655696/ph_01.jpg?1575372524"/>
          <p:cNvPicPr>
            <a:picLocks noChangeAspect="1" noChangeArrowheads="1"/>
          </p:cNvPicPr>
          <p:nvPr/>
        </p:nvPicPr>
        <p:blipFill>
          <a:blip r:embed="rId2" cstate="print"/>
          <a:srcRect l="50316" t="14545" r="4826"/>
          <a:stretch>
            <a:fillRect/>
          </a:stretch>
        </p:blipFill>
        <p:spPr bwMode="auto">
          <a:xfrm>
            <a:off x="2133600" y="838200"/>
            <a:ext cx="2438400" cy="339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://4.bp.blogspot.com/-wJ8DIQaV5II/UKdsRhJMu-I/AAAAAAAAANo/nrzpbcS7iuo/s1600/window.jpg"/>
          <p:cNvPicPr>
            <a:picLocks noChangeAspect="1" noChangeArrowheads="1"/>
          </p:cNvPicPr>
          <p:nvPr/>
        </p:nvPicPr>
        <p:blipFill>
          <a:blip r:embed="rId3"/>
          <a:srcRect b="9200"/>
          <a:stretch>
            <a:fillRect/>
          </a:stretch>
        </p:blipFill>
        <p:spPr bwMode="auto">
          <a:xfrm>
            <a:off x="4495800" y="914399"/>
            <a:ext cx="2286000" cy="326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D:\Презентации\Бунин\Тёмные аллеи\838599_03.jpg"/>
          <p:cNvPicPr>
            <a:picLocks noChangeAspect="1" noChangeArrowheads="1"/>
          </p:cNvPicPr>
          <p:nvPr/>
        </p:nvPicPr>
        <p:blipFill>
          <a:blip r:embed="rId2" cstate="print"/>
          <a:srcRect t="10178"/>
          <a:stretch>
            <a:fillRect/>
          </a:stretch>
        </p:blipFill>
        <p:spPr bwMode="auto">
          <a:xfrm>
            <a:off x="457200" y="1524000"/>
            <a:ext cx="315377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733800" y="1502688"/>
            <a:ext cx="495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Вывод очевиден: счастье состоит в том, что бы жить в гармонии со своими чувствами, а не наперекор им. Проблема выбора и ответственности за свою и чужую судьбу также затрагивается в произведении. Проблематика достаточна широка, несмотря на небольшой объём рассказа. Интересно отметить тот факт, что в рассказах Бунина любовь и брак практически несовместимы: эмоции стремительны и ярки, они возникают и исчезают так же быстро, как всё в природе. Социальный статус не имеет смысла там, где царит любовь. Она уравнивает людей, делает бессмысленными чины и сословия – у любви свои приоритеты и </a:t>
            </a:r>
            <a:r>
              <a:rPr lang="ru-RU" dirty="0" smtClean="0">
                <a:latin typeface="Georgia" pitchFamily="18" charset="0"/>
              </a:rPr>
              <a:t>законы.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Ведущая тема рассказа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Композиция</a:t>
            </a:r>
          </a:p>
        </p:txBody>
      </p:sp>
      <p:pic>
        <p:nvPicPr>
          <p:cNvPr id="10" name="Picture 1" descr="D:\Презентации\Бунин\Тёмные алле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00400"/>
            <a:ext cx="6087036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5800" y="1143000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Композиционно рассказ можно разделить на три части.</a:t>
            </a:r>
          </a:p>
          <a:p>
            <a:pPr indent="358775" algn="just"/>
            <a:r>
              <a:rPr lang="ru-RU" dirty="0" smtClean="0">
                <a:latin typeface="Georgia" pitchFamily="18" charset="0"/>
              </a:rPr>
              <a:t>Первая часть: приезд героя на постоялый двор (здесь преобладают описания природы и окружающей местности). </a:t>
            </a:r>
            <a:endParaRPr lang="ru-RU" dirty="0" smtClean="0">
              <a:latin typeface="Georgia" pitchFamily="18" charset="0"/>
            </a:endParaRPr>
          </a:p>
          <a:p>
            <a:pPr indent="358775" algn="just"/>
            <a:r>
              <a:rPr lang="ru-RU" dirty="0" smtClean="0">
                <a:latin typeface="Georgia" pitchFamily="18" charset="0"/>
              </a:rPr>
              <a:t>Встреча </a:t>
            </a:r>
            <a:r>
              <a:rPr lang="ru-RU" dirty="0" smtClean="0">
                <a:latin typeface="Georgia" pitchFamily="18" charset="0"/>
              </a:rPr>
              <a:t>с бывшей возлюбленной – вторая смысловая часть – в основном, состоит из диалога. </a:t>
            </a:r>
            <a:endParaRPr lang="ru-RU" dirty="0" smtClean="0">
              <a:latin typeface="Georgia" pitchFamily="18" charset="0"/>
            </a:endParaRPr>
          </a:p>
          <a:p>
            <a:pPr indent="358775" algn="just"/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 smtClean="0">
                <a:latin typeface="Georgia" pitchFamily="18" charset="0"/>
              </a:rPr>
              <a:t>последней части генерал покидает постоялый двор – бежит от собственных воспоминаний и своего прошлого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Жанр произведения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990600"/>
            <a:ext cx="556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Произведение «Тёмные аллеи» </a:t>
            </a:r>
            <a:r>
              <a:rPr lang="ru-RU" dirty="0" smtClean="0">
                <a:latin typeface="Georgia" pitchFamily="18" charset="0"/>
              </a:rPr>
              <a:t>относится к жанру рассказа, некоторые исследователи творчества Бунина склонны считать их новеллами.</a:t>
            </a:r>
          </a:p>
          <a:p>
            <a:pPr indent="358775" algn="just"/>
            <a:r>
              <a:rPr lang="ru-RU" dirty="0" smtClean="0">
                <a:latin typeface="Georgia" pitchFamily="18" charset="0"/>
              </a:rPr>
              <a:t>Тема любви, неожиданные резкие концовки, трагичность и драматизм сюжетов – всё это характерно для </a:t>
            </a:r>
            <a:r>
              <a:rPr lang="ru-RU" dirty="0" err="1" smtClean="0">
                <a:latin typeface="Georgia" pitchFamily="18" charset="0"/>
              </a:rPr>
              <a:t>бунинских</a:t>
            </a:r>
            <a:r>
              <a:rPr lang="ru-RU" dirty="0" smtClean="0">
                <a:latin typeface="Georgia" pitchFamily="18" charset="0"/>
              </a:rPr>
              <a:t> произведений. Нужно отметить и львиную долю лиризма в рассказе – эмоции, прошлое, переживания и душевные искания. Общая лирическая направленность – отличительная особенность рассказов Бунина</a:t>
            </a:r>
            <a:r>
              <a:rPr lang="ru-RU" dirty="0" smtClean="0">
                <a:latin typeface="Georgia" pitchFamily="18" charset="0"/>
              </a:rPr>
              <a:t>.</a:t>
            </a:r>
          </a:p>
        </p:txBody>
      </p:sp>
      <p:pic>
        <p:nvPicPr>
          <p:cNvPr id="5" name="Picture 2" descr="https://avatars.mds.yandex.net/get-zen_doc/249065/pub_5c135b5bae604200ac9293ea_5c13d8537abc1600aaad676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2286000" cy="304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41148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Автор имеет уникальную способность – в малый эпический жанр уместить огромный временной отрезок, раскрыть душу персонажа и заставить задуматься читателя о самом важном.</a:t>
            </a:r>
          </a:p>
          <a:p>
            <a:pPr indent="358775" algn="just"/>
            <a:r>
              <a:rPr lang="ru-RU" dirty="0" smtClean="0">
                <a:latin typeface="Georgia" pitchFamily="18" charset="0"/>
              </a:rPr>
              <a:t>Художественные средства, которые использует автор всегда разнообразны: точные эпитеты, яркие метафоры, сравнения и олицетворения. Приём параллелизма также близок автору, достаточно часто природа подчёркивает душевное состояние персонажей.</a:t>
            </a:r>
            <a:endParaRPr lang="ru-RU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Основные события 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рассказа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800" y="11430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Основные события – диалог Надежды и Николая Алексеевича построен на двух абсолютно противоположных взглядах на жизнь. Она – живёт любовью, находя в ней утешение и радость, хранит воспоминания молодости. В уста этой мудрой женщины автор вкладывает идею рассказа – то, чему учит нас произведение: </a:t>
            </a:r>
            <a:r>
              <a:rPr lang="ru-RU" dirty="0" smtClean="0">
                <a:latin typeface="Georgia" pitchFamily="18" charset="0"/>
              </a:rPr>
              <a:t>«Всё </a:t>
            </a:r>
            <a:r>
              <a:rPr lang="ru-RU" dirty="0" smtClean="0">
                <a:latin typeface="Georgia" pitchFamily="18" charset="0"/>
              </a:rPr>
              <a:t>проходит, но не всё </a:t>
            </a:r>
            <a:r>
              <a:rPr lang="ru-RU" dirty="0" smtClean="0">
                <a:latin typeface="Georgia" pitchFamily="18" charset="0"/>
              </a:rPr>
              <a:t>забывается». </a:t>
            </a:r>
            <a:r>
              <a:rPr lang="ru-RU" dirty="0" smtClean="0">
                <a:latin typeface="Georgia" pitchFamily="18" charset="0"/>
              </a:rPr>
              <a:t>В этом смысле герои противоположны в своих взглядах, старый генерал несколько раз упоминает о том, что </a:t>
            </a:r>
            <a:r>
              <a:rPr lang="ru-RU" dirty="0" smtClean="0">
                <a:latin typeface="Georgia" pitchFamily="18" charset="0"/>
              </a:rPr>
              <a:t>«всё проходит». </a:t>
            </a:r>
          </a:p>
        </p:txBody>
      </p:sp>
      <p:pic>
        <p:nvPicPr>
          <p:cNvPr id="17409" name="Picture 1" descr="D:\Презентации\Бунин\Тёмные аллеи\00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114800"/>
            <a:ext cx="2667000" cy="247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81000" y="3429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b="1" i="1" dirty="0" smtClean="0">
                <a:latin typeface="Georgia" pitchFamily="18" charset="0"/>
              </a:rPr>
              <a:t>Именно так прошла и его жизнь, бессмысленно, безрадостно, впустую. </a:t>
            </a:r>
            <a:endParaRPr lang="ru-RU" b="1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Главные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герои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 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рассказа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1143000"/>
            <a:ext cx="441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Мужчина за шестьдесят, высокий, стройный, похож на Александра Второго. В молодости любил крепостную девушку, но женился на женщине из своего сословия. Автор показывает главного героя нерешительным, уставшим, несчастливым. Он старается оправдаться, говорит, о том, что всё проходит… Пытается узнать</a:t>
            </a:r>
            <a:r>
              <a:rPr lang="ru-RU" dirty="0" smtClean="0">
                <a:latin typeface="Georgia" pitchFamily="18" charset="0"/>
              </a:rPr>
              <a:t>: простила </a:t>
            </a:r>
            <a:r>
              <a:rPr lang="ru-RU" dirty="0" smtClean="0">
                <a:latin typeface="Georgia" pitchFamily="18" charset="0"/>
              </a:rPr>
              <a:t>ли его Надежда, рассказывает ей о неудавшемся браке, о том, что она – самое светлое, что было у него в жизни. Доля трусости и незрелости есть в поведении даже пожилого героя, он сбегает от хозяйки постоялого двора, сославшись на спешку</a:t>
            </a:r>
            <a:r>
              <a:rPr lang="ru-RU" dirty="0" smtClean="0">
                <a:latin typeface="Georgia" pitchFamily="18" charset="0"/>
              </a:rPr>
              <a:t>. </a:t>
            </a:r>
            <a:endParaRPr lang="ru-RU" dirty="0" smtClean="0">
              <a:latin typeface="Georgia" pitchFamily="18" charset="0"/>
            </a:endParaRPr>
          </a:p>
        </p:txBody>
      </p:sp>
      <p:pic>
        <p:nvPicPr>
          <p:cNvPr id="6" name="Picture 2" descr="https://img2.labirint.ru/rcimg/7fb18b02cc788847a4794318a16ae836/1920x1080/books66/655696/ph_01.jpg?1575372524"/>
          <p:cNvPicPr>
            <a:picLocks noChangeAspect="1" noChangeArrowheads="1"/>
          </p:cNvPicPr>
          <p:nvPr/>
        </p:nvPicPr>
        <p:blipFill>
          <a:blip r:embed="rId2" cstate="print"/>
          <a:srcRect l="50316" t="14545" r="4826"/>
          <a:stretch>
            <a:fillRect/>
          </a:stretch>
        </p:blipFill>
        <p:spPr bwMode="auto">
          <a:xfrm>
            <a:off x="685800" y="1219200"/>
            <a:ext cx="328446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6096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b="1" i="1" dirty="0" smtClean="0">
                <a:latin typeface="Georgia" pitchFamily="18" charset="0"/>
              </a:rPr>
              <a:t>Николай </a:t>
            </a:r>
            <a:r>
              <a:rPr lang="ru-RU" b="1" i="1" dirty="0" smtClean="0">
                <a:latin typeface="Georgia" pitchFamily="18" charset="0"/>
              </a:rPr>
              <a:t>А</a:t>
            </a:r>
            <a:r>
              <a:rPr lang="ru-RU" b="1" i="1" dirty="0" smtClean="0">
                <a:latin typeface="Georgia" pitchFamily="18" charset="0"/>
              </a:rPr>
              <a:t>лексеевич </a:t>
            </a:r>
            <a:endParaRPr lang="ru-RU" b="1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Главные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герои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 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рассказа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990600"/>
            <a:ext cx="441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Простая, искренняя, работящая, хозяйственная, умная. Ей 48 лет. Кучер отзывается о Надежде, как о </a:t>
            </a:r>
            <a:r>
              <a:rPr lang="ru-RU" dirty="0" smtClean="0">
                <a:latin typeface="Georgia" pitchFamily="18" charset="0"/>
              </a:rPr>
              <a:t>честной, предприимчивой  </a:t>
            </a:r>
            <a:r>
              <a:rPr lang="ru-RU" dirty="0" smtClean="0">
                <a:latin typeface="Georgia" pitchFamily="18" charset="0"/>
              </a:rPr>
              <a:t>женщине. </a:t>
            </a:r>
            <a:endParaRPr lang="ru-RU" dirty="0" smtClean="0">
              <a:latin typeface="Georgia" pitchFamily="18" charset="0"/>
            </a:endParaRPr>
          </a:p>
          <a:p>
            <a:pPr indent="358775" algn="just"/>
            <a:r>
              <a:rPr lang="ru-RU" dirty="0" smtClean="0">
                <a:latin typeface="Georgia" pitchFamily="18" charset="0"/>
              </a:rPr>
              <a:t>Она </a:t>
            </a:r>
            <a:r>
              <a:rPr lang="ru-RU" dirty="0" smtClean="0">
                <a:latin typeface="Georgia" pitchFamily="18" charset="0"/>
              </a:rPr>
              <a:t>не вышла замуж, любовь юности стала для неё смыслом жизни. Сильная, волевая натура: она не смогла простить Николая. </a:t>
            </a:r>
            <a:endParaRPr lang="ru-RU" dirty="0" smtClean="0">
              <a:latin typeface="Georgia" pitchFamily="18" charset="0"/>
            </a:endParaRPr>
          </a:p>
          <a:p>
            <a:pPr indent="358775" algn="just"/>
            <a:r>
              <a:rPr lang="ru-RU" dirty="0" smtClean="0">
                <a:latin typeface="Georgia" pitchFamily="18" charset="0"/>
              </a:rPr>
              <a:t>Этот </a:t>
            </a:r>
            <a:r>
              <a:rPr lang="ru-RU" dirty="0" smtClean="0">
                <a:latin typeface="Georgia" pitchFamily="18" charset="0"/>
              </a:rPr>
              <a:t>образ вызывает у читателя симпатию, в отличие от пожилого генерала. В беседе она прямолинейна, откровенна, не увиливает и не стыдится своей жизни. Провожая старую любовь, Надежда долго смотрит в окно вслед его тарантаса. Возможно, она надеется, что хотя бы сейчас он решится на поступок</a:t>
            </a:r>
            <a:r>
              <a:rPr lang="ru-RU" dirty="0" smtClean="0">
                <a:latin typeface="Georgia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96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b="1" i="1" dirty="0" smtClean="0">
                <a:latin typeface="Georgia" pitchFamily="18" charset="0"/>
              </a:rPr>
              <a:t>Надежда</a:t>
            </a:r>
            <a:endParaRPr lang="ru-RU" b="1" i="1" dirty="0" smtClean="0">
              <a:latin typeface="Georgia" pitchFamily="18" charset="0"/>
            </a:endParaRPr>
          </a:p>
        </p:txBody>
      </p:sp>
      <p:pic>
        <p:nvPicPr>
          <p:cNvPr id="8" name="Picture 4" descr="http://4.bp.blogspot.com/-wJ8DIQaV5II/UKdsRhJMu-I/AAAAAAAAANo/nrzpbcS7iuo/s1600/window.jpg"/>
          <p:cNvPicPr>
            <a:picLocks noChangeAspect="1" noChangeArrowheads="1"/>
          </p:cNvPicPr>
          <p:nvPr/>
        </p:nvPicPr>
        <p:blipFill>
          <a:blip r:embed="rId2"/>
          <a:srcRect b="9200"/>
          <a:stretch>
            <a:fillRect/>
          </a:stretch>
        </p:blipFill>
        <p:spPr bwMode="auto">
          <a:xfrm>
            <a:off x="5105400" y="1066800"/>
            <a:ext cx="3200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Второстепенные персонажи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35052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Жена Николая </a:t>
            </a:r>
            <a:r>
              <a:rPr lang="ru-RU" dirty="0" smtClean="0">
                <a:latin typeface="Georgia" pitchFamily="18" charset="0"/>
              </a:rPr>
              <a:t>Алексеевича. Известно</a:t>
            </a:r>
            <a:r>
              <a:rPr lang="ru-RU" dirty="0" smtClean="0">
                <a:latin typeface="Georgia" pitchFamily="18" charset="0"/>
              </a:rPr>
              <a:t>, что супруг очень любил её, не смотря на это, она изменила ему, предала, разрушила семью.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191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Сын </a:t>
            </a:r>
            <a:r>
              <a:rPr lang="ru-RU" dirty="0" smtClean="0">
                <a:latin typeface="Georgia" pitchFamily="18" charset="0"/>
              </a:rPr>
              <a:t>генерала. О </a:t>
            </a:r>
            <a:r>
              <a:rPr lang="ru-RU" dirty="0" smtClean="0">
                <a:latin typeface="Georgia" pitchFamily="18" charset="0"/>
              </a:rPr>
              <a:t>нём сам отец отзывается, как о </a:t>
            </a:r>
            <a:r>
              <a:rPr lang="ru-RU" dirty="0" err="1" smtClean="0">
                <a:latin typeface="Georgia" pitchFamily="18" charset="0"/>
              </a:rPr>
              <a:t>подлеце</a:t>
            </a:r>
            <a:r>
              <a:rPr lang="ru-RU" dirty="0" smtClean="0">
                <a:latin typeface="Georgia" pitchFamily="18" charset="0"/>
              </a:rPr>
              <a:t>, транжире, бестолковом сыне. Не получилось воспитать в нём ни совести, ни чести, ни уважения к старшим.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292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Кучер </a:t>
            </a:r>
            <a:r>
              <a:rPr lang="ru-RU" dirty="0" smtClean="0">
                <a:latin typeface="Georgia" pitchFamily="18" charset="0"/>
              </a:rPr>
              <a:t>Клим. Местный </a:t>
            </a:r>
            <a:r>
              <a:rPr lang="ru-RU" dirty="0" smtClean="0">
                <a:latin typeface="Georgia" pitchFamily="18" charset="0"/>
              </a:rPr>
              <a:t>работник, увозит генерала к поезду, рассказывая о хозяйке постоялого двора. Он, как всякий деревенский мужик, восхищается Надеждой, её умом, характером, хваткой. Говорит, что она </a:t>
            </a:r>
            <a:r>
              <a:rPr lang="ru-RU" dirty="0" smtClean="0">
                <a:latin typeface="Georgia" pitchFamily="18" charset="0"/>
              </a:rPr>
              <a:t>«больно крута» </a:t>
            </a:r>
            <a:r>
              <a:rPr lang="ru-RU" dirty="0" smtClean="0">
                <a:latin typeface="Georgia" pitchFamily="18" charset="0"/>
              </a:rPr>
              <a:t>с теми, кто нечестен, обманывает.</a:t>
            </a:r>
          </a:p>
        </p:txBody>
      </p:sp>
      <p:pic>
        <p:nvPicPr>
          <p:cNvPr id="11" name="Picture 2" descr="http://xn----7sbb5adknde1cb0dyd.xn--p1ai/images/big/5410.jpg"/>
          <p:cNvPicPr>
            <a:picLocks noChangeAspect="1" noChangeArrowheads="1"/>
          </p:cNvPicPr>
          <p:nvPr/>
        </p:nvPicPr>
        <p:blipFill>
          <a:blip r:embed="rId2"/>
          <a:srcRect b="4545"/>
          <a:stretch>
            <a:fillRect/>
          </a:stretch>
        </p:blipFill>
        <p:spPr bwMode="auto">
          <a:xfrm>
            <a:off x="2819400" y="914400"/>
            <a:ext cx="3267075" cy="271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Подведём итоги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3733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Иван Бунин – чуткий знаток человеческих душ, мастер художественного слова в сфере чувств, отношений, эмоций. </a:t>
            </a:r>
            <a:r>
              <a:rPr lang="ru-RU" dirty="0" smtClean="0">
                <a:latin typeface="Georgia" pitchFamily="18" charset="0"/>
              </a:rPr>
              <a:t>Рассказ был написан в эмиграции</a:t>
            </a:r>
            <a:r>
              <a:rPr lang="ru-RU" dirty="0" smtClean="0">
                <a:latin typeface="Georgia" pitchFamily="18" charset="0"/>
              </a:rPr>
              <a:t>, оттого он так пронзителен, трогателен, красив.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6482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Главные герои </a:t>
            </a:r>
            <a:r>
              <a:rPr lang="ru-RU" dirty="0" smtClean="0">
                <a:latin typeface="Georgia" pitchFamily="18" charset="0"/>
              </a:rPr>
              <a:t>рассказа «Тёмные аллеи»не </a:t>
            </a:r>
            <a:r>
              <a:rPr lang="ru-RU" dirty="0" smtClean="0">
                <a:latin typeface="Georgia" pitchFamily="18" charset="0"/>
              </a:rPr>
              <a:t>смогли построить свою жизнь из-за принятых в обществе норм и устоев, нарушить которые у Николая Алексеевича не хватило духу.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562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В этом состоит весь трагизм ситуации: свободный, постаревший возлюбленный Надежды, сбежав от неё, бежит от себя всю жизнь.</a:t>
            </a:r>
          </a:p>
        </p:txBody>
      </p:sp>
      <p:pic>
        <p:nvPicPr>
          <p:cNvPr id="7" name="Picture 1" descr="D:\Презентации\Бунин\Тёмные аллеи\bb39eed52458df5542373292c2855f8d.jpg"/>
          <p:cNvPicPr>
            <a:picLocks noChangeAspect="1" noChangeArrowheads="1"/>
          </p:cNvPicPr>
          <p:nvPr/>
        </p:nvPicPr>
        <p:blipFill>
          <a:blip r:embed="rId2"/>
          <a:srcRect t="8571" b="8571"/>
          <a:stretch>
            <a:fillRect/>
          </a:stretch>
        </p:blipFill>
        <p:spPr bwMode="auto">
          <a:xfrm>
            <a:off x="838200" y="1295400"/>
            <a:ext cx="754314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6248400" y="1676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Писатель затрагивает в этом произведении </a:t>
            </a:r>
            <a:r>
              <a:rPr lang="ru-RU" sz="2000" dirty="0" smtClean="0">
                <a:latin typeface="Georgia" pitchFamily="18" charset="0"/>
              </a:rPr>
              <a:t>тему: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4800" y="44196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Сколько лет не </a:t>
            </a:r>
            <a:r>
              <a:rPr lang="ru-RU" sz="2000" dirty="0" smtClean="0">
                <a:latin typeface="Georgia" pitchFamily="18" charset="0"/>
              </a:rPr>
              <a:t>виделись Николай </a:t>
            </a:r>
            <a:r>
              <a:rPr lang="ru-RU" sz="2000" dirty="0" smtClean="0">
                <a:latin typeface="Georgia" pitchFamily="18" charset="0"/>
              </a:rPr>
              <a:t>Алексеевич и </a:t>
            </a:r>
            <a:r>
              <a:rPr lang="ru-RU" sz="2000" dirty="0" smtClean="0">
                <a:latin typeface="Georgia" pitchFamily="18" charset="0"/>
              </a:rPr>
              <a:t>Надежда: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04800" y="12192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Рассказ </a:t>
            </a:r>
            <a:r>
              <a:rPr lang="ru-RU" sz="2000" dirty="0" smtClean="0">
                <a:latin typeface="Georgia" pitchFamily="18" charset="0"/>
              </a:rPr>
              <a:t>«Тёмные аллеи» </a:t>
            </a:r>
            <a:r>
              <a:rPr lang="ru-RU" sz="2000" dirty="0" smtClean="0">
                <a:latin typeface="Georgia" pitchFamily="18" charset="0"/>
              </a:rPr>
              <a:t>был написан: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3505200" y="1676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248400" y="1676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в </a:t>
            </a:r>
            <a:r>
              <a:rPr lang="ru-RU" b="1" dirty="0" smtClean="0">
                <a:latin typeface="Georgia" pitchFamily="18" charset="0"/>
              </a:rPr>
              <a:t>1942 </a:t>
            </a:r>
            <a:r>
              <a:rPr lang="ru-RU" b="1" dirty="0" smtClean="0">
                <a:latin typeface="Georgia" pitchFamily="18" charset="0"/>
              </a:rPr>
              <a:t>г.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6" name="Скругленный прямоугольник 11"/>
          <p:cNvSpPr>
            <a:spLocks noChangeArrowheads="1"/>
          </p:cNvSpPr>
          <p:nvPr/>
        </p:nvSpPr>
        <p:spPr bwMode="auto">
          <a:xfrm>
            <a:off x="3505200" y="1676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в 1940 г.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04800" y="33528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На кого из исторических деятелей был похож главный </a:t>
            </a:r>
            <a:r>
              <a:rPr lang="ru-RU" sz="2000" dirty="0" smtClean="0">
                <a:latin typeface="Georgia" pitchFamily="18" charset="0"/>
              </a:rPr>
              <a:t>герой: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24" name="AutoShape 44"/>
          <p:cNvSpPr>
            <a:spLocks noChangeArrowheads="1"/>
          </p:cNvSpPr>
          <p:nvPr/>
        </p:nvSpPr>
        <p:spPr bwMode="auto">
          <a:xfrm>
            <a:off x="685800" y="48768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25" name="Скругленный прямоугольник 11"/>
          <p:cNvSpPr>
            <a:spLocks noChangeArrowheads="1"/>
          </p:cNvSpPr>
          <p:nvPr/>
        </p:nvSpPr>
        <p:spPr bwMode="auto">
          <a:xfrm>
            <a:off x="685800" y="48768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10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3429000" y="48768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27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48768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20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28" name="AutoShape 48"/>
          <p:cNvSpPr>
            <a:spLocks noChangeArrowheads="1"/>
          </p:cNvSpPr>
          <p:nvPr/>
        </p:nvSpPr>
        <p:spPr bwMode="auto">
          <a:xfrm>
            <a:off x="6172200" y="48768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29" name="Скругленный прямоугольник 11"/>
          <p:cNvSpPr>
            <a:spLocks noChangeArrowheads="1"/>
          </p:cNvSpPr>
          <p:nvPr/>
        </p:nvSpPr>
        <p:spPr bwMode="auto">
          <a:xfrm>
            <a:off x="6172200" y="48768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30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auto">
          <a:xfrm>
            <a:off x="685800" y="3810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32" name="Скругленный прямоугольник 11"/>
          <p:cNvSpPr>
            <a:spLocks noChangeArrowheads="1"/>
          </p:cNvSpPr>
          <p:nvPr/>
        </p:nvSpPr>
        <p:spPr bwMode="auto">
          <a:xfrm>
            <a:off x="685800" y="3810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Александр </a:t>
            </a:r>
            <a:r>
              <a:rPr lang="en-US" b="1" dirty="0" smtClean="0">
                <a:solidFill>
                  <a:prstClr val="black"/>
                </a:solidFill>
                <a:latin typeface="Georgia" pitchFamily="18" charset="0"/>
              </a:rPr>
              <a:t>I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3" name="AutoShape 52"/>
          <p:cNvSpPr>
            <a:spLocks noChangeArrowheads="1"/>
          </p:cNvSpPr>
          <p:nvPr/>
        </p:nvSpPr>
        <p:spPr bwMode="auto">
          <a:xfrm>
            <a:off x="3429000" y="3810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34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3810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Николай </a:t>
            </a:r>
            <a:r>
              <a:rPr lang="en-US" b="1" dirty="0" smtClean="0">
                <a:latin typeface="Georgia" pitchFamily="18" charset="0"/>
              </a:rPr>
              <a:t>II</a:t>
            </a:r>
          </a:p>
        </p:txBody>
      </p:sp>
      <p:sp>
        <p:nvSpPr>
          <p:cNvPr id="35" name="AutoShape 54"/>
          <p:cNvSpPr>
            <a:spLocks noChangeArrowheads="1"/>
          </p:cNvSpPr>
          <p:nvPr/>
        </p:nvSpPr>
        <p:spPr bwMode="auto">
          <a:xfrm>
            <a:off x="6172200" y="3810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36" name="Скругленный прямоугольник 11"/>
          <p:cNvSpPr>
            <a:spLocks noChangeArrowheads="1"/>
          </p:cNvSpPr>
          <p:nvPr/>
        </p:nvSpPr>
        <p:spPr bwMode="auto">
          <a:xfrm>
            <a:off x="6172200" y="3810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Николай </a:t>
            </a:r>
            <a:r>
              <a:rPr lang="en-US" b="1" dirty="0" smtClean="0">
                <a:latin typeface="Georgia" pitchFamily="18" charset="0"/>
              </a:rPr>
              <a:t>I</a:t>
            </a:r>
            <a:endParaRPr lang="en-US" b="1" dirty="0" smtClean="0">
              <a:latin typeface="Georgia" pitchFamily="18" charset="0"/>
            </a:endParaRPr>
          </a:p>
        </p:txBody>
      </p:sp>
      <p:sp>
        <p:nvSpPr>
          <p:cNvPr id="37" name="Текст 12"/>
          <p:cNvSpPr txBox="1">
            <a:spLocks/>
          </p:cNvSpPr>
          <p:nvPr/>
        </p:nvSpPr>
        <p:spPr>
          <a:xfrm>
            <a:off x="0" y="914400"/>
            <a:ext cx="9144000" cy="639762"/>
          </a:xfrm>
          <a:prstGeom prst="rect">
            <a:avLst/>
          </a:prstGeom>
        </p:spPr>
        <p:txBody>
          <a:bodyPr/>
          <a:lstStyle/>
          <a:p>
            <a:pPr marL="342900" indent="-342900" algn="ctr" rtl="0">
              <a:spcBef>
                <a:spcPct val="20000"/>
              </a:spcBef>
            </a:pPr>
            <a:r>
              <a:rPr lang="ru-RU" kern="1200" cap="all" dirty="0" smtClean="0">
                <a:solidFill>
                  <a:prstClr val="black"/>
                </a:solidFill>
                <a:latin typeface="Georgia" pitchFamily="18" charset="0"/>
              </a:rPr>
              <a:t>ПРОВЕРЬТЕ СЕБЯ</a:t>
            </a:r>
            <a:endParaRPr lang="ru-RU" kern="1200" cap="all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762000" y="1676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41" name="Скругленный прямоугольник 11"/>
          <p:cNvSpPr>
            <a:spLocks noChangeArrowheads="1"/>
          </p:cNvSpPr>
          <p:nvPr/>
        </p:nvSpPr>
        <p:spPr bwMode="auto">
          <a:xfrm>
            <a:off x="762000" y="1676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в </a:t>
            </a:r>
            <a:r>
              <a:rPr lang="ru-RU" b="1" dirty="0" smtClean="0">
                <a:latin typeface="Georgia" pitchFamily="18" charset="0"/>
              </a:rPr>
              <a:t>1938 </a:t>
            </a:r>
            <a:r>
              <a:rPr lang="ru-RU" b="1" dirty="0" smtClean="0">
                <a:latin typeface="Georgia" pitchFamily="18" charset="0"/>
              </a:rPr>
              <a:t>г.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304800" y="54864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«Молодость у всякого </a:t>
            </a:r>
            <a:r>
              <a:rPr lang="ru-RU" sz="2000" dirty="0" smtClean="0">
                <a:latin typeface="Georgia" pitchFamily="18" charset="0"/>
              </a:rPr>
              <a:t>проходит, а </a:t>
            </a:r>
            <a:r>
              <a:rPr lang="ru-RU" sz="2000" dirty="0" smtClean="0">
                <a:latin typeface="Georgia" pitchFamily="18" charset="0"/>
              </a:rPr>
              <a:t>любовь — другое дело</a:t>
            </a:r>
            <a:r>
              <a:rPr lang="ru-RU" sz="2000" dirty="0" smtClean="0">
                <a:latin typeface="Georgia" pitchFamily="18" charset="0"/>
              </a:rPr>
              <a:t>». Слова: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762000" y="5867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44" name="Скругленный прямоугольник 11"/>
          <p:cNvSpPr>
            <a:spLocks noChangeArrowheads="1"/>
          </p:cNvSpPr>
          <p:nvPr/>
        </p:nvSpPr>
        <p:spPr bwMode="auto">
          <a:xfrm>
            <a:off x="762000" y="5867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героя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3505200" y="5867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46" name="Скругленный прямоугольник 11"/>
          <p:cNvSpPr>
            <a:spLocks noChangeArrowheads="1"/>
          </p:cNvSpPr>
          <p:nvPr/>
        </p:nvSpPr>
        <p:spPr bwMode="auto">
          <a:xfrm>
            <a:off x="3505200" y="5867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Надежды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auto">
          <a:xfrm>
            <a:off x="6248400" y="5867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48" name="Скругленный прямоугольник 11"/>
          <p:cNvSpPr>
            <a:spLocks noChangeArrowheads="1"/>
          </p:cNvSpPr>
          <p:nvPr/>
        </p:nvSpPr>
        <p:spPr bwMode="auto">
          <a:xfrm>
            <a:off x="6248400" y="5867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Клима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Рассказ «Тёмные аллеи»</a:t>
            </a:r>
          </a:p>
        </p:txBody>
      </p:sp>
      <p:sp>
        <p:nvSpPr>
          <p:cNvPr id="50" name="AutoShape 32"/>
          <p:cNvSpPr>
            <a:spLocks noChangeArrowheads="1"/>
          </p:cNvSpPr>
          <p:nvPr/>
        </p:nvSpPr>
        <p:spPr bwMode="auto">
          <a:xfrm>
            <a:off x="685800" y="2667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51" name="Скругленный прямоугольник 11"/>
          <p:cNvSpPr>
            <a:spLocks noChangeArrowheads="1"/>
          </p:cNvSpPr>
          <p:nvPr/>
        </p:nvSpPr>
        <p:spPr bwMode="auto">
          <a:xfrm>
            <a:off x="685800" y="2667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неравенства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2" name="AutoShape 34"/>
          <p:cNvSpPr>
            <a:spLocks noChangeArrowheads="1"/>
          </p:cNvSpPr>
          <p:nvPr/>
        </p:nvSpPr>
        <p:spPr bwMode="auto">
          <a:xfrm>
            <a:off x="3429000" y="2667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53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2667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любви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4" name="AutoShape 36"/>
          <p:cNvSpPr>
            <a:spLocks noChangeArrowheads="1"/>
          </p:cNvSpPr>
          <p:nvPr/>
        </p:nvSpPr>
        <p:spPr bwMode="auto">
          <a:xfrm>
            <a:off x="6172200" y="2667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55" name="Скругленный прямоугольник 11"/>
          <p:cNvSpPr>
            <a:spLocks noChangeArrowheads="1"/>
          </p:cNvSpPr>
          <p:nvPr/>
        </p:nvSpPr>
        <p:spPr bwMode="auto">
          <a:xfrm>
            <a:off x="6172200" y="26670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сострадания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41" grpId="0" animBg="1"/>
      <p:bldP spid="44" grpId="0" animBg="1"/>
      <p:bldP spid="46" grpId="0" animBg="1"/>
      <p:bldP spid="48" grpId="0" animBg="1"/>
      <p:bldP spid="51" grpId="0" animBg="1"/>
      <p:bldP spid="53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" y="381000"/>
            <a:ext cx="8497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200" dirty="0">
                <a:solidFill>
                  <a:srgbClr val="663300"/>
                </a:solidFill>
                <a:latin typeface="Georgia" pitchFamily="18" charset="0"/>
                <a:ea typeface="+mn-ea"/>
                <a:cs typeface="+mn-cs"/>
              </a:rPr>
              <a:t>Цель урока: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1219200"/>
            <a:ext cx="6705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Georgia" pitchFamily="18" charset="0"/>
              </a:rPr>
              <a:t>в занимательной форме 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Georgia" pitchFamily="18" charset="0"/>
              </a:rPr>
              <a:t>проверить уровень знания и понимания учениками произведения И.А.Бунина «Тёмные аллеи»,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Georgia" pitchFamily="18" charset="0"/>
              </a:rPr>
              <a:t>его темы, идеи, особенностей 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Georgia" pitchFamily="18" charset="0"/>
              </a:rPr>
              <a:t>изобразительно-выразительных средств</a:t>
            </a:r>
            <a:endParaRPr lang="ru-RU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20482" name="Picture 2" descr="https://avatars.mds.yandex.net/get-zen_doc/249065/pub_5c135b5bae604200ac9293ea_5c13d8537abc1600aaad676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667000"/>
            <a:ext cx="2895600" cy="385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0" y="2438400"/>
            <a:ext cx="3799397" cy="731838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Georgia" pitchFamily="18" charset="0"/>
              </a:rPr>
              <a:t>БУДЬТЕ ВНИМАТЕЛЬНЫ!</a:t>
            </a:r>
          </a:p>
        </p:txBody>
      </p:sp>
      <p:sp>
        <p:nvSpPr>
          <p:cNvPr id="1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524000"/>
            <a:ext cx="3799397" cy="914400"/>
          </a:xfrm>
          <a:prstGeom prst="round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defRPr/>
            </a:pPr>
            <a:r>
              <a:rPr lang="ru-RU" sz="2000" b="1" kern="1200" dirty="0">
                <a:solidFill>
                  <a:prstClr val="black"/>
                </a:solidFill>
                <a:latin typeface="Georgia" pitchFamily="18" charset="0"/>
              </a:rPr>
              <a:t>Было много ошибок: </a:t>
            </a:r>
          </a:p>
          <a:p>
            <a:pPr marL="342900" indent="-342900" algn="ctr" rtl="0">
              <a:defRPr/>
            </a:pPr>
            <a:r>
              <a:rPr lang="ru-RU" sz="2000" b="1" kern="1200" dirty="0" smtClean="0">
                <a:solidFill>
                  <a:prstClr val="black"/>
                </a:solidFill>
                <a:latin typeface="Georgia" pitchFamily="18" charset="0"/>
              </a:rPr>
              <a:t>нужно быть внимательнее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1911" y="2438400"/>
            <a:ext cx="3658679" cy="731838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МОЛОДЦЫ!</a:t>
            </a:r>
          </a:p>
        </p:txBody>
      </p:sp>
      <p:sp>
        <p:nvSpPr>
          <p:cNvPr id="1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7751" y="1524000"/>
            <a:ext cx="3729038" cy="914400"/>
          </a:xfrm>
          <a:prstGeom prst="round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defRPr/>
            </a:pPr>
            <a:r>
              <a:rPr lang="ru-RU" sz="2000" b="1" kern="1200" dirty="0">
                <a:solidFill>
                  <a:prstClr val="black"/>
                </a:solidFill>
                <a:latin typeface="Georgia" pitchFamily="18" charset="0"/>
              </a:rPr>
              <a:t>Знания прочные: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Как вы оцениваете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свою работу на уроке?</a:t>
            </a:r>
            <a:endParaRPr lang="ru-RU" sz="3200" b="1" kern="1200" dirty="0">
              <a:solidFill>
                <a:srgbClr val="663300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050" name="Picture 2" descr="https://i.ytimg.com/vi/72Kw-rhovt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242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книга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6960880" cy="396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948008">
            <a:off x="5130874" y="3034492"/>
            <a:ext cx="1145909" cy="9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4114800" y="6172200"/>
            <a:ext cx="1113789" cy="289869"/>
          </a:xfrm>
          <a:prstGeom prst="actionButtonBlank">
            <a:avLst/>
          </a:prstGeom>
          <a:solidFill>
            <a:srgbClr val="FFFFFF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cs typeface="Times New Roman" pitchFamily="18" charset="0"/>
              </a:rPr>
              <a:t>ВЫХОД</a:t>
            </a:r>
            <a:endParaRPr lang="ru-RU" sz="1400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663300"/>
                </a:solidFill>
                <a:latin typeface="Georgia" pitchFamily="18" charset="0"/>
              </a:rPr>
              <a:t>Всем 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663300"/>
                </a:solidFill>
                <a:latin typeface="Georgia" pitchFamily="18" charset="0"/>
              </a:rPr>
              <a:t>за работу на уроке!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Цикл рассказов Бунина </a:t>
            </a:r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«Тёмные аллеи» </a:t>
            </a: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– лучшее, </a:t>
            </a:r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что </a:t>
            </a: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написано автором </a:t>
            </a:r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за </a:t>
            </a: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всю его творческую карьеру. </a:t>
            </a:r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10" name="Picture 2" descr="https://avatars.mds.yandex.net/get-zen_doc/249065/pub_5c135b5bae604200ac9293ea_5c13d8537abc1600aaad676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667000"/>
            <a:ext cx="2895600" cy="385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Презентации\Бунин\Тёмные аллеи\838599_03.jpg"/>
          <p:cNvPicPr>
            <a:picLocks noChangeAspect="1" noChangeArrowheads="1"/>
          </p:cNvPicPr>
          <p:nvPr/>
        </p:nvPicPr>
        <p:blipFill>
          <a:blip r:embed="rId2" cstate="print"/>
          <a:srcRect t="10178"/>
          <a:stretch>
            <a:fillRect/>
          </a:stretch>
        </p:blipFill>
        <p:spPr bwMode="auto">
          <a:xfrm>
            <a:off x="5862111" y="1219200"/>
            <a:ext cx="2733271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«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Тёмные аллеи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» И.А.Бунина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800" y="990600"/>
            <a:ext cx="548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Год написания </a:t>
            </a:r>
            <a:r>
              <a:rPr lang="ru-RU" sz="2000" dirty="0" smtClean="0">
                <a:latin typeface="Georgia" pitchFamily="18" charset="0"/>
              </a:rPr>
              <a:t>– </a:t>
            </a:r>
            <a:r>
              <a:rPr lang="ru-RU" sz="2000" dirty="0" smtClean="0">
                <a:latin typeface="Georgia" pitchFamily="18" charset="0"/>
              </a:rPr>
              <a:t>1938 г.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История создания</a:t>
            </a:r>
            <a:r>
              <a:rPr lang="ru-RU" sz="2000" dirty="0" smtClean="0">
                <a:latin typeface="Georgia" pitchFamily="18" charset="0"/>
              </a:rPr>
              <a:t> – рассказ написан в эмиграции.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Тоска </a:t>
            </a:r>
            <a:r>
              <a:rPr lang="ru-RU" sz="2000" dirty="0" smtClean="0">
                <a:latin typeface="Georgia" pitchFamily="18" charset="0"/>
              </a:rPr>
              <a:t>по родине, светлые воспоминания, уход от реальности, войны и голода </a:t>
            </a:r>
            <a:r>
              <a:rPr lang="ru-RU" sz="2000" dirty="0" smtClean="0">
                <a:latin typeface="Georgia" pitchFamily="18" charset="0"/>
              </a:rPr>
              <a:t>послужили </a:t>
            </a:r>
            <a:r>
              <a:rPr lang="ru-RU" sz="2000" dirty="0" smtClean="0">
                <a:latin typeface="Georgia" pitchFamily="18" charset="0"/>
              </a:rPr>
              <a:t>толчком к написанию рассказа.</a:t>
            </a:r>
          </a:p>
          <a:p>
            <a:r>
              <a:rPr lang="ru-RU" sz="2000" b="1" dirty="0" smtClean="0">
                <a:latin typeface="Georgia" pitchFamily="18" charset="0"/>
              </a:rPr>
              <a:t>Тема </a:t>
            </a:r>
            <a:r>
              <a:rPr lang="ru-RU" sz="2000" dirty="0" smtClean="0">
                <a:latin typeface="Georgia" pitchFamily="18" charset="0"/>
              </a:rPr>
              <a:t>– любовь, потерянная, забытая в прошлом; разбитые судьбы, тема выбора и его последствий.</a:t>
            </a:r>
          </a:p>
          <a:p>
            <a:r>
              <a:rPr lang="ru-RU" sz="2000" b="1" dirty="0" smtClean="0">
                <a:latin typeface="Georgia" pitchFamily="18" charset="0"/>
              </a:rPr>
              <a:t>Композиция </a:t>
            </a:r>
            <a:r>
              <a:rPr lang="ru-RU" sz="2000" dirty="0" smtClean="0">
                <a:latin typeface="Georgia" pitchFamily="18" charset="0"/>
              </a:rPr>
              <a:t>– традиционная для новеллы, рассказа.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Состоит </a:t>
            </a:r>
            <a:r>
              <a:rPr lang="ru-RU" sz="2000" dirty="0" smtClean="0">
                <a:latin typeface="Georgia" pitchFamily="18" charset="0"/>
              </a:rPr>
              <a:t>из трёх частей: </a:t>
            </a:r>
            <a:r>
              <a:rPr lang="ru-RU" sz="2000" dirty="0" smtClean="0">
                <a:latin typeface="Georgia" pitchFamily="18" charset="0"/>
              </a:rPr>
              <a:t>приезд </a:t>
            </a:r>
            <a:r>
              <a:rPr lang="ru-RU" sz="2000" dirty="0" smtClean="0">
                <a:latin typeface="Georgia" pitchFamily="18" charset="0"/>
              </a:rPr>
              <a:t>генерала, </a:t>
            </a:r>
            <a:r>
              <a:rPr lang="ru-RU" sz="2000" dirty="0" smtClean="0">
                <a:latin typeface="Georgia" pitchFamily="18" charset="0"/>
              </a:rPr>
              <a:t>встреча </a:t>
            </a:r>
            <a:r>
              <a:rPr lang="ru-RU" sz="2000" dirty="0" smtClean="0">
                <a:latin typeface="Georgia" pitchFamily="18" charset="0"/>
              </a:rPr>
              <a:t>с бывшей возлюбленной и </a:t>
            </a:r>
            <a:r>
              <a:rPr lang="ru-RU" sz="2000" dirty="0" smtClean="0">
                <a:latin typeface="Georgia" pitchFamily="18" charset="0"/>
              </a:rPr>
              <a:t>поспешный отъезд.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Жанр </a:t>
            </a:r>
            <a:r>
              <a:rPr lang="ru-RU" sz="2000" dirty="0" smtClean="0">
                <a:latin typeface="Georgia" pitchFamily="18" charset="0"/>
              </a:rPr>
              <a:t>– рассказ (новелла).</a:t>
            </a:r>
          </a:p>
          <a:p>
            <a:r>
              <a:rPr lang="ru-RU" sz="2000" b="1" dirty="0" smtClean="0">
                <a:latin typeface="Georgia" pitchFamily="18" charset="0"/>
              </a:rPr>
              <a:t>Направление </a:t>
            </a:r>
            <a:r>
              <a:rPr lang="ru-RU" sz="2000" dirty="0" smtClean="0">
                <a:latin typeface="Georgia" pitchFamily="18" charset="0"/>
              </a:rPr>
              <a:t>– реализм.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История создания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5800" y="9906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000" dirty="0" smtClean="0">
                <a:latin typeface="Georgia" pitchFamily="18" charset="0"/>
              </a:rPr>
              <a:t>В стихотворении </a:t>
            </a:r>
            <a:r>
              <a:rPr lang="ru-RU" sz="2000" dirty="0" smtClean="0">
                <a:latin typeface="Georgia" pitchFamily="18" charset="0"/>
              </a:rPr>
              <a:t>Н.П.Огарёва «Обыкновенная  повесть» позаимствован </a:t>
            </a:r>
            <a:r>
              <a:rPr lang="ru-RU" sz="2000" dirty="0" smtClean="0">
                <a:latin typeface="Georgia" pitchFamily="18" charset="0"/>
              </a:rPr>
              <a:t>Иваном Буниным образ темных </a:t>
            </a:r>
            <a:r>
              <a:rPr lang="ru-RU" sz="2000" dirty="0" smtClean="0">
                <a:latin typeface="Georgia" pitchFamily="18" charset="0"/>
              </a:rPr>
              <a:t>аллей. </a:t>
            </a:r>
          </a:p>
          <a:p>
            <a:pPr indent="539750" algn="just"/>
            <a:r>
              <a:rPr lang="ru-RU" sz="2000" dirty="0" smtClean="0">
                <a:latin typeface="Georgia" pitchFamily="18" charset="0"/>
              </a:rPr>
              <a:t>Эта </a:t>
            </a:r>
            <a:r>
              <a:rPr lang="ru-RU" sz="2000" dirty="0" smtClean="0">
                <a:latin typeface="Georgia" pitchFamily="18" charset="0"/>
              </a:rPr>
              <a:t>метафора настолько впечатлила писателя, что он наделил её своим особым смыслом и сделал названием цикла рассказов. </a:t>
            </a:r>
            <a:endParaRPr lang="ru-RU" sz="2000" dirty="0" smtClean="0">
              <a:latin typeface="Georgia" pitchFamily="18" charset="0"/>
            </a:endParaRPr>
          </a:p>
          <a:p>
            <a:pPr indent="539750" algn="just"/>
            <a:r>
              <a:rPr lang="ru-RU" sz="2000" dirty="0" smtClean="0">
                <a:latin typeface="Georgia" pitchFamily="18" charset="0"/>
              </a:rPr>
              <a:t>Все </a:t>
            </a:r>
            <a:r>
              <a:rPr lang="ru-RU" sz="2000" dirty="0" smtClean="0">
                <a:latin typeface="Georgia" pitchFamily="18" charset="0"/>
              </a:rPr>
              <a:t>они объединены одной темой – яркой, судьбоносной, запоминающейся на всю жизнь любви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62200" y="31242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«Кругом 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шиповник алый 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цвёл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  Стояли тёмных 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лип аллеи...“ </a:t>
            </a:r>
            <a:endParaRPr lang="ru-RU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7" name="Picture 2" descr="http://www.artlib.ru/objects/gallery_93/artlib_gallery-46863-b.jpg"/>
          <p:cNvPicPr>
            <a:picLocks noChangeAspect="1" noChangeArrowheads="1"/>
          </p:cNvPicPr>
          <p:nvPr/>
        </p:nvPicPr>
        <p:blipFill>
          <a:blip r:embed="rId2"/>
          <a:srcRect r="934" b="5600"/>
          <a:stretch>
            <a:fillRect/>
          </a:stretch>
        </p:blipFill>
        <p:spPr bwMode="auto">
          <a:xfrm>
            <a:off x="1828800" y="3886200"/>
            <a:ext cx="553895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История создания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5200" y="1295400"/>
            <a:ext cx="518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2000" dirty="0" smtClean="0">
                <a:latin typeface="Georgia" pitchFamily="18" charset="0"/>
              </a:rPr>
              <a:t>Произведение, вошедшее в одноимённый цикл рассказов (1937-1945), было написано в 1938 году, когда автор находился в эмиграции. </a:t>
            </a:r>
            <a:endParaRPr lang="ru-RU" sz="2000" dirty="0" smtClean="0">
              <a:latin typeface="Georgia" pitchFamily="18" charset="0"/>
            </a:endParaRPr>
          </a:p>
          <a:p>
            <a:pPr indent="452438" algn="just"/>
            <a:r>
              <a:rPr lang="ru-RU" sz="2000" dirty="0" smtClean="0">
                <a:latin typeface="Georgia" pitchFamily="18" charset="0"/>
              </a:rPr>
              <a:t>Во </a:t>
            </a:r>
            <a:r>
              <a:rPr lang="ru-RU" sz="2000" dirty="0" smtClean="0">
                <a:latin typeface="Georgia" pitchFamily="18" charset="0"/>
              </a:rPr>
              <a:t>время второй мировой войны голод и нищета преследовали всех жителей Европы, французский город </a:t>
            </a:r>
            <a:r>
              <a:rPr lang="ru-RU" sz="2000" dirty="0" err="1" smtClean="0">
                <a:latin typeface="Georgia" pitchFamily="18" charset="0"/>
              </a:rPr>
              <a:t>Грасс</a:t>
            </a:r>
            <a:r>
              <a:rPr lang="ru-RU" sz="2000" dirty="0" smtClean="0">
                <a:latin typeface="Georgia" pitchFamily="18" charset="0"/>
              </a:rPr>
              <a:t> не стал исключением. Именно там написаны все лучшие произведения Ивана Бунина. </a:t>
            </a:r>
            <a:endParaRPr lang="ru-RU" sz="2000" dirty="0" smtClean="0">
              <a:latin typeface="Georgia" pitchFamily="18" charset="0"/>
            </a:endParaRPr>
          </a:p>
          <a:p>
            <a:pPr indent="452438" algn="just"/>
            <a:r>
              <a:rPr lang="ru-RU" sz="2000" dirty="0" smtClean="0">
                <a:latin typeface="Georgia" pitchFamily="18" charset="0"/>
              </a:rPr>
              <a:t>Возвращение </a:t>
            </a:r>
            <a:r>
              <a:rPr lang="ru-RU" sz="2000" dirty="0" smtClean="0">
                <a:latin typeface="Georgia" pitchFamily="18" charset="0"/>
              </a:rPr>
              <a:t>к воспоминаниям о прекрасных временах молодости, вдохновение и творческая работа давали силу автору, чтобы пережить разлуку с родиной и ужасы войны. </a:t>
            </a:r>
          </a:p>
          <a:p>
            <a:pPr indent="452438" algn="just"/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1026" name="Picture 2" descr="D:\Презентации\Бунин\Новая папка\bunin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00532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История создания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1143000"/>
            <a:ext cx="487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2000" dirty="0" smtClean="0">
                <a:latin typeface="Georgia" pitchFamily="18" charset="0"/>
              </a:rPr>
              <a:t>Эти </a:t>
            </a:r>
            <a:r>
              <a:rPr lang="ru-RU" sz="2000" dirty="0" smtClean="0">
                <a:latin typeface="Georgia" pitchFamily="18" charset="0"/>
              </a:rPr>
              <a:t>восемь лет вдали от родины стали самыми продуктивными и самыми важными в творческой карьере Бунина. Зрелый возраст, чудесной красоты пейзажи, переосмысление исторических событий и жизненных ценностей – стало толчком к созданию самой главной работы мастера слова</a:t>
            </a:r>
            <a:r>
              <a:rPr lang="ru-RU" sz="2000" dirty="0" smtClean="0">
                <a:latin typeface="Georgia" pitchFamily="18" charset="0"/>
              </a:rPr>
              <a:t>.</a:t>
            </a:r>
            <a:r>
              <a:rPr lang="ru-RU" sz="2000" dirty="0" smtClean="0">
                <a:latin typeface="Georgia" pitchFamily="18" charset="0"/>
              </a:rPr>
              <a:t> </a:t>
            </a:r>
            <a:endParaRPr lang="ru-RU" sz="2000" dirty="0" smtClean="0">
              <a:latin typeface="Georgia" pitchFamily="18" charset="0"/>
            </a:endParaRPr>
          </a:p>
          <a:p>
            <a:pPr indent="452438" algn="just"/>
            <a:r>
              <a:rPr lang="ru-RU" sz="2000" dirty="0" smtClean="0">
                <a:latin typeface="Georgia" pitchFamily="18" charset="0"/>
              </a:rPr>
              <a:t>В </a:t>
            </a:r>
            <a:r>
              <a:rPr lang="ru-RU" sz="2000" dirty="0" smtClean="0">
                <a:latin typeface="Georgia" pitchFamily="18" charset="0"/>
              </a:rPr>
              <a:t>самые страшные времена написаны самые лучшие, тонкие, пронзительные рассказы о любви – цикл «Тёмные аллеи». </a:t>
            </a:r>
          </a:p>
          <a:p>
            <a:pPr indent="452438" algn="just"/>
            <a:r>
              <a:rPr lang="ru-RU" sz="2000" dirty="0" smtClean="0">
                <a:latin typeface="Georgia" pitchFamily="18" charset="0"/>
              </a:rPr>
              <a:t> 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2052" name="Picture 4" descr="https://cloud.prezentacii.org/19/09/163504/images/screen11.jpg"/>
          <p:cNvPicPr>
            <a:picLocks noChangeAspect="1" noChangeArrowheads="1"/>
          </p:cNvPicPr>
          <p:nvPr/>
        </p:nvPicPr>
        <p:blipFill>
          <a:blip r:embed="rId2"/>
          <a:srcRect l="6250" t="3125" r="53906" b="18697"/>
          <a:stretch>
            <a:fillRect/>
          </a:stretch>
        </p:blipFill>
        <p:spPr bwMode="auto">
          <a:xfrm>
            <a:off x="5486400" y="1143000"/>
            <a:ext cx="2796168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История создания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3400" y="39624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2000" dirty="0" smtClean="0">
                <a:latin typeface="Georgia" pitchFamily="18" charset="0"/>
              </a:rPr>
              <a:t>В </a:t>
            </a:r>
            <a:r>
              <a:rPr lang="ru-RU" sz="2000" dirty="0" smtClean="0">
                <a:latin typeface="Georgia" pitchFamily="18" charset="0"/>
              </a:rPr>
              <a:t>душе каждого человека есть места, куда он заглядывает нечасто, но с особым трепетом: там хранятся самые светлые воспоминания, самые </a:t>
            </a:r>
            <a:r>
              <a:rPr lang="ru-RU" sz="2000" dirty="0" smtClean="0">
                <a:latin typeface="Georgia" pitchFamily="18" charset="0"/>
              </a:rPr>
              <a:t>«дорогие» </a:t>
            </a:r>
            <a:r>
              <a:rPr lang="ru-RU" sz="2000" dirty="0" smtClean="0">
                <a:latin typeface="Georgia" pitchFamily="18" charset="0"/>
              </a:rPr>
              <a:t>переживания. </a:t>
            </a:r>
            <a:endParaRPr lang="ru-RU" sz="2000" dirty="0" smtClean="0">
              <a:latin typeface="Georgia" pitchFamily="18" charset="0"/>
            </a:endParaRPr>
          </a:p>
          <a:p>
            <a:pPr indent="452438" algn="just"/>
            <a:r>
              <a:rPr lang="ru-RU" sz="2000" dirty="0" smtClean="0">
                <a:latin typeface="Georgia" pitchFamily="18" charset="0"/>
              </a:rPr>
              <a:t>Именно </a:t>
            </a:r>
            <a:r>
              <a:rPr lang="ru-RU" sz="2000" dirty="0" smtClean="0">
                <a:latin typeface="Georgia" pitchFamily="18" charset="0"/>
              </a:rPr>
              <a:t>такие </a:t>
            </a:r>
            <a:r>
              <a:rPr lang="ru-RU" sz="2000" dirty="0" smtClean="0">
                <a:latin typeface="Georgia" pitchFamily="18" charset="0"/>
              </a:rPr>
              <a:t>«тёмные аллеи» </a:t>
            </a:r>
            <a:r>
              <a:rPr lang="ru-RU" sz="2000" dirty="0" smtClean="0">
                <a:latin typeface="Georgia" pitchFamily="18" charset="0"/>
              </a:rPr>
              <a:t>имел в виду автор, давая название своей книге и одноимённому рассказу. </a:t>
            </a:r>
          </a:p>
          <a:p>
            <a:pPr indent="452438" algn="just"/>
            <a:r>
              <a:rPr lang="ru-RU" sz="2000" dirty="0" smtClean="0">
                <a:latin typeface="Georgia" pitchFamily="18" charset="0"/>
              </a:rPr>
              <a:t>Впервые </a:t>
            </a:r>
            <a:r>
              <a:rPr lang="ru-RU" sz="2000" dirty="0" smtClean="0">
                <a:latin typeface="Georgia" pitchFamily="18" charset="0"/>
              </a:rPr>
              <a:t>рассказ был опубликован в Нью-Йорке в 1943 </a:t>
            </a:r>
            <a:r>
              <a:rPr lang="ru-RU" sz="2000" dirty="0" smtClean="0">
                <a:latin typeface="Georgia" pitchFamily="18" charset="0"/>
              </a:rPr>
              <a:t>г. </a:t>
            </a:r>
            <a:r>
              <a:rPr lang="ru-RU" sz="2000" dirty="0" smtClean="0">
                <a:latin typeface="Georgia" pitchFamily="18" charset="0"/>
              </a:rPr>
              <a:t>в </a:t>
            </a:r>
            <a:r>
              <a:rPr lang="ru-RU" sz="2000" dirty="0" smtClean="0">
                <a:latin typeface="Georgia" pitchFamily="18" charset="0"/>
              </a:rPr>
              <a:t>издании «Новая земля». 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3074" name="Picture 2" descr="http://i.mycdn.me/i?r=AzEPZsRbOZEKgBhR0XGMT1RkuDU6e50pVIbtwXn31HQtZ6aKTM5SRkZCeTgDn6uOyic"/>
          <p:cNvPicPr>
            <a:picLocks noChangeAspect="1" noChangeArrowheads="1"/>
          </p:cNvPicPr>
          <p:nvPr/>
        </p:nvPicPr>
        <p:blipFill>
          <a:blip r:embed="rId2"/>
          <a:srcRect l="1353" t="1890" r="1212" b="3584"/>
          <a:stretch>
            <a:fillRect/>
          </a:stretch>
        </p:blipFill>
        <p:spPr bwMode="auto">
          <a:xfrm>
            <a:off x="2286000" y="914400"/>
            <a:ext cx="4419600" cy="306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Ведущая тема рассказа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4200" y="1143000"/>
            <a:ext cx="5562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latin typeface="Georgia" pitchFamily="18" charset="0"/>
              </a:rPr>
              <a:t>Ведущая тема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ru-RU" dirty="0" err="1" smtClean="0">
                <a:latin typeface="Georgia" pitchFamily="18" charset="0"/>
              </a:rPr>
              <a:t>тема</a:t>
            </a:r>
            <a:r>
              <a:rPr lang="ru-RU" dirty="0" smtClean="0">
                <a:latin typeface="Georgia" pitchFamily="18" charset="0"/>
              </a:rPr>
              <a:t> любви. Не только рассказ </a:t>
            </a:r>
            <a:r>
              <a:rPr lang="ru-RU" dirty="0" smtClean="0">
                <a:latin typeface="Georgia" pitchFamily="18" charset="0"/>
              </a:rPr>
              <a:t>«Тёмные аллеи», </a:t>
            </a:r>
            <a:r>
              <a:rPr lang="ru-RU" dirty="0" smtClean="0">
                <a:latin typeface="Georgia" pitchFamily="18" charset="0"/>
              </a:rPr>
              <a:t>но и все произведения цикла основаны на этом прекрасном чувстве. Бунин, подводя итог своей жизни, был твёрдо убеждён, что любовь – самое лучшее, что может быть дано человеку в жизни. Она суть, начало и смысл всего: трагическая или счастливая </a:t>
            </a:r>
            <a:r>
              <a:rPr lang="ru-RU" dirty="0" smtClean="0">
                <a:latin typeface="Georgia" pitchFamily="18" charset="0"/>
              </a:rPr>
              <a:t>история, нет </a:t>
            </a:r>
            <a:r>
              <a:rPr lang="ru-RU" dirty="0" smtClean="0">
                <a:latin typeface="Georgia" pitchFamily="18" charset="0"/>
              </a:rPr>
              <a:t>никакой разницы. Если это чувство промелькнуло в жизни человека – значит он прожил её не зря.</a:t>
            </a:r>
          </a:p>
          <a:p>
            <a:pPr indent="355600" algn="just"/>
            <a:r>
              <a:rPr lang="ru-RU" dirty="0" smtClean="0">
                <a:latin typeface="Georgia" pitchFamily="18" charset="0"/>
              </a:rPr>
              <a:t>Человеческие судьбы, безвозвратность событий, выбор, о котором пришлось пожалеть – ведущие мотивы в рассказе Бунина. </a:t>
            </a:r>
          </a:p>
        </p:txBody>
      </p:sp>
      <p:pic>
        <p:nvPicPr>
          <p:cNvPr id="4" name="Picture 2" descr="https://folio.com.ua/system/books/covers/000/000/473/large/%D0%91%D1%83%D0%BD%D0%B8%D0%BD_%D0%A2%D0%B5%D0%BC%D0%BD%D1%8B%D0%B5-%D0%B0%D0%BB%D0%BB%D0%B5%D0%B8.png?1536361937"/>
          <p:cNvPicPr>
            <a:picLocks noChangeAspect="1" noChangeArrowheads="1"/>
          </p:cNvPicPr>
          <p:nvPr/>
        </p:nvPicPr>
        <p:blipFill>
          <a:blip r:embed="rId2"/>
          <a:srcRect l="38272" t="16800" r="13580" b="40000"/>
          <a:stretch>
            <a:fillRect/>
          </a:stretch>
        </p:blipFill>
        <p:spPr bwMode="auto">
          <a:xfrm>
            <a:off x="457200" y="1219200"/>
            <a:ext cx="2667000" cy="369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" y="51054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Georgia" pitchFamily="18" charset="0"/>
              </a:rPr>
              <a:t>Тот, кто </a:t>
            </a:r>
            <a:r>
              <a:rPr lang="ru-RU" sz="2000" i="1" dirty="0" smtClean="0">
                <a:latin typeface="Georgia" pitchFamily="18" charset="0"/>
              </a:rPr>
              <a:t>любит,  </a:t>
            </a:r>
            <a:r>
              <a:rPr lang="ru-RU" sz="2000" i="1" dirty="0" smtClean="0">
                <a:latin typeface="Georgia" pitchFamily="18" charset="0"/>
              </a:rPr>
              <a:t>всегда в выигрыше, </a:t>
            </a:r>
            <a:endParaRPr lang="ru-RU" sz="2000" i="1" dirty="0" smtClean="0">
              <a:latin typeface="Georgia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он </a:t>
            </a:r>
            <a:r>
              <a:rPr lang="ru-RU" sz="2000" i="1" dirty="0" smtClean="0">
                <a:latin typeface="Georgia" pitchFamily="18" charset="0"/>
              </a:rPr>
              <a:t>живёт и дышит своей любовью, </a:t>
            </a:r>
            <a:endParaRPr lang="ru-RU" sz="2000" i="1" dirty="0" smtClean="0">
              <a:latin typeface="Georgia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она </a:t>
            </a:r>
            <a:r>
              <a:rPr lang="ru-RU" sz="2000" i="1" dirty="0" smtClean="0">
                <a:latin typeface="Georgia" pitchFamily="18" charset="0"/>
              </a:rPr>
              <a:t>даёт ему силы двигаться дальше.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1571</Words>
  <PresentationFormat>Экран (4:3)</PresentationFormat>
  <Paragraphs>133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Office Theme</vt:lpstr>
      <vt:lpstr>1_colormaster</vt:lpstr>
      <vt:lpstr>10_Office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51</cp:revision>
  <dcterms:created xsi:type="dcterms:W3CDTF">2017-11-01T12:43:22Z</dcterms:created>
  <dcterms:modified xsi:type="dcterms:W3CDTF">2020-04-05T18:07:14Z</dcterms:modified>
</cp:coreProperties>
</file>