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9" r:id="rId1"/>
  </p:sldMasterIdLst>
  <p:sldIdLst>
    <p:sldId id="257" r:id="rId2"/>
    <p:sldId id="258" r:id="rId3"/>
    <p:sldId id="259" r:id="rId4"/>
    <p:sldId id="260" r:id="rId5"/>
    <p:sldId id="261" r:id="rId6"/>
    <p:sldId id="285" r:id="rId7"/>
    <p:sldId id="291" r:id="rId8"/>
    <p:sldId id="263" r:id="rId9"/>
    <p:sldId id="264" r:id="rId10"/>
    <p:sldId id="265" r:id="rId11"/>
    <p:sldId id="267" r:id="rId12"/>
    <p:sldId id="296" r:id="rId13"/>
    <p:sldId id="299" r:id="rId14"/>
    <p:sldId id="300" r:id="rId15"/>
    <p:sldId id="302" r:id="rId16"/>
    <p:sldId id="268" r:id="rId17"/>
    <p:sldId id="301" r:id="rId18"/>
    <p:sldId id="279" r:id="rId19"/>
    <p:sldId id="270" r:id="rId20"/>
    <p:sldId id="271" r:id="rId21"/>
    <p:sldId id="282" r:id="rId22"/>
    <p:sldId id="304" r:id="rId23"/>
    <p:sldId id="303" r:id="rId24"/>
    <p:sldId id="273" r:id="rId25"/>
    <p:sldId id="274" r:id="rId26"/>
    <p:sldId id="278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 varScale="1">
        <p:scale>
          <a:sx n="91" d="100"/>
          <a:sy n="91" d="100"/>
        </p:scale>
        <p:origin x="6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0" name="Rectangle 78">
            <a:extLst>
              <a:ext uri="{FF2B5EF4-FFF2-40B4-BE49-F238E27FC236}">
                <a16:creationId xmlns:a16="http://schemas.microsoft.com/office/drawing/2014/main" id="{D2EAB621-AD41-42F0-A069-DB70149BC789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7904162" y="1163638"/>
            <a:ext cx="2098675" cy="38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5451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7645A6A7-D98C-46B1-8E86-71A459DC860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52600" y="2057400"/>
            <a:ext cx="5791200" cy="1698625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9842665-6A40-4963-A4A2-E6E85E0D75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52600" y="3990975"/>
            <a:ext cx="5791200" cy="4572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800" b="1"/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id="{EC4AB4AF-4364-4866-BD7F-95D0E8695A7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886200" y="5715000"/>
            <a:ext cx="1612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2800" b="1">
                <a:latin typeface="Verdana" panose="020B0604030504040204" pitchFamily="34" charset="0"/>
              </a:rPr>
              <a:t>LOGO</a:t>
            </a:r>
          </a:p>
        </p:txBody>
      </p:sp>
      <p:grpSp>
        <p:nvGrpSpPr>
          <p:cNvPr id="3103" name="Group 31">
            <a:extLst>
              <a:ext uri="{FF2B5EF4-FFF2-40B4-BE49-F238E27FC236}">
                <a16:creationId xmlns:a16="http://schemas.microsoft.com/office/drawing/2014/main" id="{8907BD30-4257-4F95-9EF4-BD5563604240}"/>
              </a:ext>
            </a:extLst>
          </p:cNvPr>
          <p:cNvGrpSpPr>
            <a:grpSpLocks/>
          </p:cNvGrpSpPr>
          <p:nvPr/>
        </p:nvGrpSpPr>
        <p:grpSpPr bwMode="auto">
          <a:xfrm rot="421294">
            <a:off x="971550" y="692150"/>
            <a:ext cx="1871663" cy="1944688"/>
            <a:chOff x="521" y="482"/>
            <a:chExt cx="1134" cy="1142"/>
          </a:xfrm>
        </p:grpSpPr>
        <p:sp>
          <p:nvSpPr>
            <p:cNvPr id="3104" name="Oval 32">
              <a:extLst>
                <a:ext uri="{FF2B5EF4-FFF2-40B4-BE49-F238E27FC236}">
                  <a16:creationId xmlns:a16="http://schemas.microsoft.com/office/drawing/2014/main" id="{46D765DE-0EF7-4D35-8BF8-FD60BB0C0CA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 rot="-128649">
              <a:off x="851" y="811"/>
              <a:ext cx="479" cy="49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105" name="Group 33">
              <a:extLst>
                <a:ext uri="{FF2B5EF4-FFF2-40B4-BE49-F238E27FC236}">
                  <a16:creationId xmlns:a16="http://schemas.microsoft.com/office/drawing/2014/main" id="{9C10AEC4-3B3D-48CD-89BA-8F47787F641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56277">
              <a:off x="1311" y="1224"/>
              <a:ext cx="266" cy="218"/>
              <a:chOff x="3452" y="878"/>
              <a:chExt cx="402" cy="342"/>
            </a:xfrm>
          </p:grpSpPr>
          <p:sp>
            <p:nvSpPr>
              <p:cNvPr id="3106" name="Oval 34">
                <a:extLst>
                  <a:ext uri="{FF2B5EF4-FFF2-40B4-BE49-F238E27FC236}">
                    <a16:creationId xmlns:a16="http://schemas.microsoft.com/office/drawing/2014/main" id="{156DF3F1-5DC0-41CA-8F55-2CC23EA51D0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7" name="Oval 35">
                <a:extLst>
                  <a:ext uri="{FF2B5EF4-FFF2-40B4-BE49-F238E27FC236}">
                    <a16:creationId xmlns:a16="http://schemas.microsoft.com/office/drawing/2014/main" id="{40339B2E-9053-4237-879C-1D8B7F18FE6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8" name="Oval 36">
                <a:extLst>
                  <a:ext uri="{FF2B5EF4-FFF2-40B4-BE49-F238E27FC236}">
                    <a16:creationId xmlns:a16="http://schemas.microsoft.com/office/drawing/2014/main" id="{4AC9042C-5811-43B1-8EFA-4866A3290E2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09" name="Group 37">
              <a:extLst>
                <a:ext uri="{FF2B5EF4-FFF2-40B4-BE49-F238E27FC236}">
                  <a16:creationId xmlns:a16="http://schemas.microsoft.com/office/drawing/2014/main" id="{D512F96E-7268-4FDF-B959-BE7BC0C2A16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3983151">
              <a:off x="1390" y="942"/>
              <a:ext cx="265" cy="219"/>
              <a:chOff x="3452" y="878"/>
              <a:chExt cx="402" cy="342"/>
            </a:xfrm>
          </p:grpSpPr>
          <p:sp>
            <p:nvSpPr>
              <p:cNvPr id="3110" name="Oval 38">
                <a:extLst>
                  <a:ext uri="{FF2B5EF4-FFF2-40B4-BE49-F238E27FC236}">
                    <a16:creationId xmlns:a16="http://schemas.microsoft.com/office/drawing/2014/main" id="{9A8E6D60-4723-4344-82C4-4DB2FAE5806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1" name="Oval 39">
                <a:extLst>
                  <a:ext uri="{FF2B5EF4-FFF2-40B4-BE49-F238E27FC236}">
                    <a16:creationId xmlns:a16="http://schemas.microsoft.com/office/drawing/2014/main" id="{57F6E88C-E1C7-4034-8BB5-99B04A77E3C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2" name="Oval 40">
                <a:extLst>
                  <a:ext uri="{FF2B5EF4-FFF2-40B4-BE49-F238E27FC236}">
                    <a16:creationId xmlns:a16="http://schemas.microsoft.com/office/drawing/2014/main" id="{68D1CA79-7C3B-4FDD-9AD8-B9C6202BCD5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13" name="Group 41">
              <a:extLst>
                <a:ext uri="{FF2B5EF4-FFF2-40B4-BE49-F238E27FC236}">
                  <a16:creationId xmlns:a16="http://schemas.microsoft.com/office/drawing/2014/main" id="{00A72B83-77F1-46ED-BFDF-21640E87CF4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4925197">
              <a:off x="1293" y="630"/>
              <a:ext cx="257" cy="226"/>
              <a:chOff x="3452" y="878"/>
              <a:chExt cx="402" cy="342"/>
            </a:xfrm>
          </p:grpSpPr>
          <p:sp>
            <p:nvSpPr>
              <p:cNvPr id="3114" name="Oval 42">
                <a:extLst>
                  <a:ext uri="{FF2B5EF4-FFF2-40B4-BE49-F238E27FC236}">
                    <a16:creationId xmlns:a16="http://schemas.microsoft.com/office/drawing/2014/main" id="{B86FF9C5-B6DF-42AF-9381-8D012029E11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5" name="Oval 43">
                <a:extLst>
                  <a:ext uri="{FF2B5EF4-FFF2-40B4-BE49-F238E27FC236}">
                    <a16:creationId xmlns:a16="http://schemas.microsoft.com/office/drawing/2014/main" id="{7DF4964A-134A-4AB6-A8A4-BD0C99DEFFD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6" name="Oval 44">
                <a:extLst>
                  <a:ext uri="{FF2B5EF4-FFF2-40B4-BE49-F238E27FC236}">
                    <a16:creationId xmlns:a16="http://schemas.microsoft.com/office/drawing/2014/main" id="{0955002E-A11C-47FA-A088-5C0448E2F8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17" name="Group 45">
              <a:extLst>
                <a:ext uri="{FF2B5EF4-FFF2-40B4-BE49-F238E27FC236}">
                  <a16:creationId xmlns:a16="http://schemas.microsoft.com/office/drawing/2014/main" id="{F8D4E270-DB4D-46A0-B282-2DE40B4C536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149186">
              <a:off x="985" y="1383"/>
              <a:ext cx="257" cy="226"/>
              <a:chOff x="3452" y="878"/>
              <a:chExt cx="402" cy="342"/>
            </a:xfrm>
          </p:grpSpPr>
          <p:sp>
            <p:nvSpPr>
              <p:cNvPr id="3118" name="Oval 46">
                <a:extLst>
                  <a:ext uri="{FF2B5EF4-FFF2-40B4-BE49-F238E27FC236}">
                    <a16:creationId xmlns:a16="http://schemas.microsoft.com/office/drawing/2014/main" id="{2FA29857-01B7-4E0A-8C85-71A44835006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9" name="Oval 47">
                <a:extLst>
                  <a:ext uri="{FF2B5EF4-FFF2-40B4-BE49-F238E27FC236}">
                    <a16:creationId xmlns:a16="http://schemas.microsoft.com/office/drawing/2014/main" id="{F11E629D-8F88-49E4-8DD5-3357E6DF4E8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0" name="Oval 48">
                <a:extLst>
                  <a:ext uri="{FF2B5EF4-FFF2-40B4-BE49-F238E27FC236}">
                    <a16:creationId xmlns:a16="http://schemas.microsoft.com/office/drawing/2014/main" id="{6F24816E-297F-4941-BB7F-647F78B1EA2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21" name="Group 49">
              <a:extLst>
                <a:ext uri="{FF2B5EF4-FFF2-40B4-BE49-F238E27FC236}">
                  <a16:creationId xmlns:a16="http://schemas.microsoft.com/office/drawing/2014/main" id="{AEC54EBC-9626-456A-A69C-B26978E4ED7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9276986">
              <a:off x="966" y="498"/>
              <a:ext cx="257" cy="226"/>
              <a:chOff x="3452" y="878"/>
              <a:chExt cx="402" cy="342"/>
            </a:xfrm>
          </p:grpSpPr>
          <p:sp>
            <p:nvSpPr>
              <p:cNvPr id="3122" name="Oval 50">
                <a:extLst>
                  <a:ext uri="{FF2B5EF4-FFF2-40B4-BE49-F238E27FC236}">
                    <a16:creationId xmlns:a16="http://schemas.microsoft.com/office/drawing/2014/main" id="{4055BF5F-FE1B-425D-A2D2-6DBF54F3DE7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3" name="Oval 51">
                <a:extLst>
                  <a:ext uri="{FF2B5EF4-FFF2-40B4-BE49-F238E27FC236}">
                    <a16:creationId xmlns:a16="http://schemas.microsoft.com/office/drawing/2014/main" id="{A319F902-3F50-4A4A-A4EB-107DA93F66C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4" name="Oval 52">
                <a:extLst>
                  <a:ext uri="{FF2B5EF4-FFF2-40B4-BE49-F238E27FC236}">
                    <a16:creationId xmlns:a16="http://schemas.microsoft.com/office/drawing/2014/main" id="{1B2E1798-9051-43C0-A175-1A97C2244C3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25" name="Group 53">
              <a:extLst>
                <a:ext uri="{FF2B5EF4-FFF2-40B4-BE49-F238E27FC236}">
                  <a16:creationId xmlns:a16="http://schemas.microsoft.com/office/drawing/2014/main" id="{FFB17D65-BAB8-4095-B31F-D8892F95B01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10348150">
              <a:off x="628" y="649"/>
              <a:ext cx="266" cy="219"/>
              <a:chOff x="3452" y="878"/>
              <a:chExt cx="402" cy="342"/>
            </a:xfrm>
          </p:grpSpPr>
          <p:sp>
            <p:nvSpPr>
              <p:cNvPr id="3126" name="Oval 54">
                <a:extLst>
                  <a:ext uri="{FF2B5EF4-FFF2-40B4-BE49-F238E27FC236}">
                    <a16:creationId xmlns:a16="http://schemas.microsoft.com/office/drawing/2014/main" id="{D88FA57A-74D5-4814-9DEB-90EAC385659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7" name="Oval 55">
                <a:extLst>
                  <a:ext uri="{FF2B5EF4-FFF2-40B4-BE49-F238E27FC236}">
                    <a16:creationId xmlns:a16="http://schemas.microsoft.com/office/drawing/2014/main" id="{5EA37236-1F15-483C-8CB3-6D86E70E5C7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8" name="Oval 56">
                <a:extLst>
                  <a:ext uri="{FF2B5EF4-FFF2-40B4-BE49-F238E27FC236}">
                    <a16:creationId xmlns:a16="http://schemas.microsoft.com/office/drawing/2014/main" id="{425ADD54-D570-433B-BCE1-E72F48116FA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29" name="Group 57">
              <a:extLst>
                <a:ext uri="{FF2B5EF4-FFF2-40B4-BE49-F238E27FC236}">
                  <a16:creationId xmlns:a16="http://schemas.microsoft.com/office/drawing/2014/main" id="{46C89558-FEA2-46F3-8A15-E43371A561C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34593241">
              <a:off x="521" y="973"/>
              <a:ext cx="265" cy="218"/>
              <a:chOff x="3452" y="878"/>
              <a:chExt cx="402" cy="342"/>
            </a:xfrm>
          </p:grpSpPr>
          <p:sp>
            <p:nvSpPr>
              <p:cNvPr id="3130" name="Oval 58">
                <a:extLst>
                  <a:ext uri="{FF2B5EF4-FFF2-40B4-BE49-F238E27FC236}">
                    <a16:creationId xmlns:a16="http://schemas.microsoft.com/office/drawing/2014/main" id="{82A00DE7-D607-43B0-BCE7-6338B0D1596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1" name="Oval 59">
                <a:extLst>
                  <a:ext uri="{FF2B5EF4-FFF2-40B4-BE49-F238E27FC236}">
                    <a16:creationId xmlns:a16="http://schemas.microsoft.com/office/drawing/2014/main" id="{25E9B8FE-E89B-404C-B81C-E96380EB237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2" name="Oval 60">
                <a:extLst>
                  <a:ext uri="{FF2B5EF4-FFF2-40B4-BE49-F238E27FC236}">
                    <a16:creationId xmlns:a16="http://schemas.microsoft.com/office/drawing/2014/main" id="{586D790A-0D92-4FB4-8F82-A13011227D1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33" name="Group 61">
              <a:extLst>
                <a:ext uri="{FF2B5EF4-FFF2-40B4-BE49-F238E27FC236}">
                  <a16:creationId xmlns:a16="http://schemas.microsoft.com/office/drawing/2014/main" id="{F6BFDBB3-AF09-4F27-B1FC-71E2BE481E4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15320246">
              <a:off x="654" y="1263"/>
              <a:ext cx="257" cy="226"/>
              <a:chOff x="3452" y="878"/>
              <a:chExt cx="402" cy="342"/>
            </a:xfrm>
          </p:grpSpPr>
          <p:sp>
            <p:nvSpPr>
              <p:cNvPr id="3134" name="Oval 62">
                <a:extLst>
                  <a:ext uri="{FF2B5EF4-FFF2-40B4-BE49-F238E27FC236}">
                    <a16:creationId xmlns:a16="http://schemas.microsoft.com/office/drawing/2014/main" id="{AA944C3C-E139-4724-9E74-EE0406C54D0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5" name="Oval 63">
                <a:extLst>
                  <a:ext uri="{FF2B5EF4-FFF2-40B4-BE49-F238E27FC236}">
                    <a16:creationId xmlns:a16="http://schemas.microsoft.com/office/drawing/2014/main" id="{C940CF6F-E3A4-47D3-B60F-872CA45CFA7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6" name="Oval 64">
                <a:extLst>
                  <a:ext uri="{FF2B5EF4-FFF2-40B4-BE49-F238E27FC236}">
                    <a16:creationId xmlns:a16="http://schemas.microsoft.com/office/drawing/2014/main" id="{62D37A4E-22EF-4E1C-8198-D0FB27A4635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137" name="Rectangle 65">
            <a:extLst>
              <a:ext uri="{FF2B5EF4-FFF2-40B4-BE49-F238E27FC236}">
                <a16:creationId xmlns:a16="http://schemas.microsoft.com/office/drawing/2014/main" id="{A2938CEC-394D-4F47-B253-9C8D1BD87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7200" y="0"/>
            <a:ext cx="7620000" cy="304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2431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8" name="Rectangle 66">
            <a:extLst>
              <a:ext uri="{FF2B5EF4-FFF2-40B4-BE49-F238E27FC236}">
                <a16:creationId xmlns:a16="http://schemas.microsoft.com/office/drawing/2014/main" id="{11C17A1D-46E2-4764-A209-4E55C6AB3C7E}"/>
              </a:ext>
            </a:extLst>
          </p:cNvPr>
          <p:cNvSpPr>
            <a:spLocks noChangeArrowheads="1"/>
          </p:cNvSpPr>
          <p:nvPr/>
        </p:nvSpPr>
        <p:spPr bwMode="gray">
          <a:xfrm>
            <a:off x="6664325" y="-7938"/>
            <a:ext cx="2098675" cy="3127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0" name="Rectangle 68">
            <a:extLst>
              <a:ext uri="{FF2B5EF4-FFF2-40B4-BE49-F238E27FC236}">
                <a16:creationId xmlns:a16="http://schemas.microsoft.com/office/drawing/2014/main" id="{5AB4B0AA-66F0-408A-BA96-DBFD8976A3CE}"/>
              </a:ext>
            </a:extLst>
          </p:cNvPr>
          <p:cNvSpPr>
            <a:spLocks noChangeArrowheads="1"/>
          </p:cNvSpPr>
          <p:nvPr/>
        </p:nvSpPr>
        <p:spPr bwMode="gray">
          <a:xfrm rot="10800000">
            <a:off x="2549525" y="6553200"/>
            <a:ext cx="6230938" cy="3175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1" name="Rectangle 69">
            <a:extLst>
              <a:ext uri="{FF2B5EF4-FFF2-40B4-BE49-F238E27FC236}">
                <a16:creationId xmlns:a16="http://schemas.microsoft.com/office/drawing/2014/main" id="{96A6D297-D74A-4B5C-B8DD-8F97670D1DBF}"/>
              </a:ext>
            </a:extLst>
          </p:cNvPr>
          <p:cNvSpPr>
            <a:spLocks noChangeArrowheads="1"/>
          </p:cNvSpPr>
          <p:nvPr/>
        </p:nvSpPr>
        <p:spPr bwMode="gray">
          <a:xfrm>
            <a:off x="8763000" y="-7938"/>
            <a:ext cx="381000" cy="31432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4314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2" name="Rectangle 70">
            <a:extLst>
              <a:ext uri="{FF2B5EF4-FFF2-40B4-BE49-F238E27FC236}">
                <a16:creationId xmlns:a16="http://schemas.microsoft.com/office/drawing/2014/main" id="{42E14727-C74C-485E-A827-3D5ACE6FDE3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7200" y="6554788"/>
            <a:ext cx="2098675" cy="3175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36471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3" name="Rectangle 71">
            <a:extLst>
              <a:ext uri="{FF2B5EF4-FFF2-40B4-BE49-F238E27FC236}">
                <a16:creationId xmlns:a16="http://schemas.microsoft.com/office/drawing/2014/main" id="{EA15574E-73DA-4844-A22C-17FFF52ECD1F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553200"/>
            <a:ext cx="457200" cy="3190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4" name="Rectangle 72">
            <a:extLst>
              <a:ext uri="{FF2B5EF4-FFF2-40B4-BE49-F238E27FC236}">
                <a16:creationId xmlns:a16="http://schemas.microsoft.com/office/drawing/2014/main" id="{DCA5DE20-05FF-4AC8-9F4A-2636B7271B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0"/>
            <a:ext cx="457200" cy="304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5" name="Rectangle 73">
            <a:extLst>
              <a:ext uri="{FF2B5EF4-FFF2-40B4-BE49-F238E27FC236}">
                <a16:creationId xmlns:a16="http://schemas.microsoft.com/office/drawing/2014/main" id="{8E96318E-FD91-4B72-A435-B9FD088014E2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-2213769" y="2510631"/>
            <a:ext cx="4876800" cy="4651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6" name="Rectangle 74">
            <a:extLst>
              <a:ext uri="{FF2B5EF4-FFF2-40B4-BE49-F238E27FC236}">
                <a16:creationId xmlns:a16="http://schemas.microsoft.com/office/drawing/2014/main" id="{0092DD68-B95C-4EED-BC9F-376B22F691D5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-575469" y="5520531"/>
            <a:ext cx="1600200" cy="4651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7" name="Rectangle 75">
            <a:extLst>
              <a:ext uri="{FF2B5EF4-FFF2-40B4-BE49-F238E27FC236}">
                <a16:creationId xmlns:a16="http://schemas.microsoft.com/office/drawing/2014/main" id="{5313524F-1164-4F8A-8EC0-504C6700F6B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769350" y="6538913"/>
            <a:ext cx="374650" cy="327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8824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8" name="Rectangle 76">
            <a:extLst>
              <a:ext uri="{FF2B5EF4-FFF2-40B4-BE49-F238E27FC236}">
                <a16:creationId xmlns:a16="http://schemas.microsoft.com/office/drawing/2014/main" id="{6D6AB30C-737A-459D-AF1C-99EC02418BD7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6557962" y="3967163"/>
            <a:ext cx="4791075" cy="381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9" name="Rectangle 77">
            <a:extLst>
              <a:ext uri="{FF2B5EF4-FFF2-40B4-BE49-F238E27FC236}">
                <a16:creationId xmlns:a16="http://schemas.microsoft.com/office/drawing/2014/main" id="{12C44A7F-9A7D-4691-891D-04578CBD58B7}"/>
              </a:ext>
            </a:extLst>
          </p:cNvPr>
          <p:cNvSpPr>
            <a:spLocks noChangeArrowheads="1"/>
          </p:cNvSpPr>
          <p:nvPr/>
        </p:nvSpPr>
        <p:spPr bwMode="gray">
          <a:xfrm>
            <a:off x="8763000" y="1752600"/>
            <a:ext cx="381000" cy="1524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2549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52" name="Line 80">
            <a:extLst>
              <a:ext uri="{FF2B5EF4-FFF2-40B4-BE49-F238E27FC236}">
                <a16:creationId xmlns:a16="http://schemas.microsoft.com/office/drawing/2014/main" id="{F812E10B-32E1-4BF6-97CF-24753ADF203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3" name="Line 81">
            <a:extLst>
              <a:ext uri="{FF2B5EF4-FFF2-40B4-BE49-F238E27FC236}">
                <a16:creationId xmlns:a16="http://schemas.microsoft.com/office/drawing/2014/main" id="{0DC9D4BB-DB22-4389-A8AD-AEE31E46AA7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4" name="Line 82">
            <a:extLst>
              <a:ext uri="{FF2B5EF4-FFF2-40B4-BE49-F238E27FC236}">
                <a16:creationId xmlns:a16="http://schemas.microsoft.com/office/drawing/2014/main" id="{2E27AA98-27D0-4DC7-BC0F-96B7B6CE2E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5" name="Line 83">
            <a:extLst>
              <a:ext uri="{FF2B5EF4-FFF2-40B4-BE49-F238E27FC236}">
                <a16:creationId xmlns:a16="http://schemas.microsoft.com/office/drawing/2014/main" id="{19DB6E55-A42C-4566-B715-622F9AC4DC6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6" name="Line 84">
            <a:extLst>
              <a:ext uri="{FF2B5EF4-FFF2-40B4-BE49-F238E27FC236}">
                <a16:creationId xmlns:a16="http://schemas.microsoft.com/office/drawing/2014/main" id="{7459AC7F-26A0-4669-9CC9-08482B070A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7" name="Line 85">
            <a:extLst>
              <a:ext uri="{FF2B5EF4-FFF2-40B4-BE49-F238E27FC236}">
                <a16:creationId xmlns:a16="http://schemas.microsoft.com/office/drawing/2014/main" id="{FA537C32-0FE0-4746-8B14-FC35A7014EED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1752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8" name="Line 86">
            <a:extLst>
              <a:ext uri="{FF2B5EF4-FFF2-40B4-BE49-F238E27FC236}">
                <a16:creationId xmlns:a16="http://schemas.microsoft.com/office/drawing/2014/main" id="{AB309E4A-1EBD-4C42-92D5-35D7D82767C0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190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9" name="Line 87">
            <a:extLst>
              <a:ext uri="{FF2B5EF4-FFF2-40B4-BE49-F238E27FC236}">
                <a16:creationId xmlns:a16="http://schemas.microsoft.com/office/drawing/2014/main" id="{8003CAAE-1938-4315-AFCF-1D766E5A1FB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3175" y="655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60" name="Line 88">
            <a:extLst>
              <a:ext uri="{FF2B5EF4-FFF2-40B4-BE49-F238E27FC236}">
                <a16:creationId xmlns:a16="http://schemas.microsoft.com/office/drawing/2014/main" id="{C98BC327-5C5D-4852-9D0E-7A3A64AF62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72263" y="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902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519E9B-D215-408F-9129-666FD1329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89C0C7-791F-4A61-BDC2-1EBF9CF53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979D2E-395E-411B-95FD-B8E01E7F76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B07584-C060-4277-8106-FB68B7B38A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E3BC63-D8BB-45AB-8FC5-7A0AF93E2A0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E3D21EDC-54B9-457E-B314-D5B13F10A4A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331E9EA-C662-4CD1-ADCA-B2A7B40BEC78}" type="datetimeFigureOut">
              <a:rPr lang="ru-RU" smtClean="0"/>
              <a:t>13.12.2018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89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01D21F6-6339-4A8C-B135-4B2849B5F0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7813" y="122238"/>
            <a:ext cx="2005012" cy="60277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87ED61-891A-4103-8BB1-84A84CBD0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22238"/>
            <a:ext cx="5865813" cy="60277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22FBE3-9159-41B8-A468-A1E31C87CD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0BCC17-4678-4500-864A-6028BA972B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E3BC63-D8BB-45AB-8FC5-7A0AF93E2A0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E7273794-90FE-4F1C-B970-FC6158B7CCC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331E9EA-C662-4CD1-ADCA-B2A7B40BEC78}" type="datetimeFigureOut">
              <a:rPr lang="ru-RU" smtClean="0"/>
              <a:t>13.12.2018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340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3152E1-9FD2-4840-81DC-A919BF064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22238"/>
            <a:ext cx="6705600" cy="563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9522CE79-9A63-4E77-9383-83CEEDF7CAD7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228725"/>
            <a:ext cx="8023225" cy="4921250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44C678-8925-415D-B496-3187C2BB5D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1200" y="6248400"/>
            <a:ext cx="2895600" cy="33496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F5EDEC-45E7-4286-8B02-8077BCB038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29000" y="6338888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7CE3BC63-D8BB-45AB-8FC5-7A0AF93E2A0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7159BD24-C40C-4DB3-B511-9DD1EF6E366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3246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0331E9EA-C662-4CD1-ADCA-B2A7B40BEC78}" type="datetimeFigureOut">
              <a:rPr lang="ru-RU" smtClean="0"/>
              <a:t>13.12.2018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23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19A0E-6385-4F36-9612-DD559A79B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30AB35-15DA-47B1-9EF5-0A2FA5892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77826C1-3DBC-4AEF-B3C2-4416714E9D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0CDA2C-3007-46B4-9B5C-FDC7E3F90A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E3BC63-D8BB-45AB-8FC5-7A0AF93E2A0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B66B0DFD-CB2B-4839-81EA-CEE634A71A8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331E9EA-C662-4CD1-ADCA-B2A7B40BEC78}" type="datetimeFigureOut">
              <a:rPr lang="ru-RU" smtClean="0"/>
              <a:t>13.12.2018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15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290FD-DE3F-4EA2-80B5-FEDA9AEE5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A2BFC5-8530-4365-A3ED-5B980DCC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D64442-3BE0-41B2-837B-EFD5936D6A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7A35C3-1E7B-46A1-9436-96AEF13E58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E3BC63-D8BB-45AB-8FC5-7A0AF93E2A0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90AEBE4B-71C0-4651-9139-1F70DB8364D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331E9EA-C662-4CD1-ADCA-B2A7B40BEC78}" type="datetimeFigureOut">
              <a:rPr lang="ru-RU" smtClean="0"/>
              <a:t>13.12.2018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77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1E9CFC-73CA-4BCB-A99F-56BBD3C81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AADCD3-9BCC-463A-847F-BC13C4BA5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28725"/>
            <a:ext cx="3935413" cy="49212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7B97E3-07A7-4C1A-B7AD-94D3B978F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7413" y="1228725"/>
            <a:ext cx="3935412" cy="49212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7FAF35-72D8-481B-A05F-B947D49166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4A658E-CBC3-45CC-9537-567D6129D7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E3BC63-D8BB-45AB-8FC5-7A0AF93E2A0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EA45F8-7051-44C2-931A-ADF2702EE96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331E9EA-C662-4CD1-ADCA-B2A7B40BEC78}" type="datetimeFigureOut">
              <a:rPr lang="ru-RU" smtClean="0"/>
              <a:t>13.12.2018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94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446571-46BC-4F69-A9EB-00F3248B9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10217D-6BED-44D6-B027-970258239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94BB7D-73AB-4C53-A16B-36E71D855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6A2663-3732-4C8D-87F9-B823B8508C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928C5A3-661D-4628-A714-DC8335F22A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B4C3A283-FBD4-4BBF-A98E-9D8DC7357A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B1B266C1-F572-4243-B3B1-FC8E9A570A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E3BC63-D8BB-45AB-8FC5-7A0AF93E2A0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Дата 8">
            <a:extLst>
              <a:ext uri="{FF2B5EF4-FFF2-40B4-BE49-F238E27FC236}">
                <a16:creationId xmlns:a16="http://schemas.microsoft.com/office/drawing/2014/main" id="{541B0387-4DF6-430B-BC3D-343BE4C911B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331E9EA-C662-4CD1-ADCA-B2A7B40BEC78}" type="datetimeFigureOut">
              <a:rPr lang="ru-RU" smtClean="0"/>
              <a:t>13.12.2018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49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7538B-747C-4AF4-A32D-372772589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C121E5-7A8A-4431-ABAB-C3437BEBEB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DEBB9F-AF33-4B8C-90AA-6F2208C7D6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E3BC63-D8BB-45AB-8FC5-7A0AF93E2A0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3E31BD-3C9F-4D5D-9A7A-DBBD3F6C161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331E9EA-C662-4CD1-ADCA-B2A7B40BEC78}" type="datetimeFigureOut">
              <a:rPr lang="ru-RU" smtClean="0"/>
              <a:t>13.12.2018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911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8AA50DC6-ED55-43F3-AED9-1D44D7EBAF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66417ED-9D47-4E0F-8854-1FBCF65BBE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E3BC63-D8BB-45AB-8FC5-7A0AF93E2A0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F71FCE-C31B-4CD7-A8F1-D8631EBA5D9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331E9EA-C662-4CD1-ADCA-B2A7B40BEC78}" type="datetimeFigureOut">
              <a:rPr lang="ru-RU" smtClean="0"/>
              <a:t>13.12.2018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51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B634A-908A-41A7-A509-03A11AD60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B802B9-4FE6-4D50-9DA6-6C3E17400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8E9CC2-2703-42AB-A21B-07A03D939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E093AA-3AA9-40A3-8549-5AE9BEBD47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A22582-FC79-4091-B2D4-BC95141FC7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E3BC63-D8BB-45AB-8FC5-7A0AF93E2A0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5103697-E711-49B7-BBD8-36B171280DD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331E9EA-C662-4CD1-ADCA-B2A7B40BEC78}" type="datetimeFigureOut">
              <a:rPr lang="ru-RU" smtClean="0"/>
              <a:t>13.12.2018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361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E2FC8-4A3A-480A-A14E-6354946B1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8EF27F4-452F-4511-9010-4406B829AE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08A211-10FB-4011-9B1D-A5A839760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4852AD-D04E-4DC3-BF72-FD44E1065F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0E3B09-C44E-4187-8BDC-2D5A1796D1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E3BC63-D8BB-45AB-8FC5-7A0AF93E2A0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BEC260-183F-4947-938F-7133E30A5EF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331E9EA-C662-4CD1-ADCA-B2A7B40BEC78}" type="datetimeFigureOut">
              <a:rPr lang="ru-RU" smtClean="0"/>
              <a:t>13.12.2018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2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Rectangle 69">
            <a:extLst>
              <a:ext uri="{FF2B5EF4-FFF2-40B4-BE49-F238E27FC236}">
                <a16:creationId xmlns:a16="http://schemas.microsoft.com/office/drawing/2014/main" id="{C0D6E917-EA84-4BE2-AD7C-78171D18D5CE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7200" y="0"/>
            <a:ext cx="8477250" cy="76835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67D055E-5BB7-4F64-A275-9B917E5355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228725"/>
            <a:ext cx="8023225" cy="492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3EC1C9E-9091-4C0D-9B84-A697E81765E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91200" y="6248400"/>
            <a:ext cx="28956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E59D434-AD4A-43DD-9AE6-B4C11455B6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29000" y="6338888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E3BC63-D8BB-45AB-8FC5-7A0AF93E2A0E}" type="slidenum">
              <a:rPr lang="ru-RU" smtClean="0"/>
              <a:t>‹#›</a:t>
            </a:fld>
            <a:endParaRPr lang="ru-RU"/>
          </a:p>
        </p:txBody>
      </p:sp>
      <p:sp>
        <p:nvSpPr>
          <p:cNvPr id="1052" name="Rectangle 28">
            <a:extLst>
              <a:ext uri="{FF2B5EF4-FFF2-40B4-BE49-F238E27FC236}">
                <a16:creationId xmlns:a16="http://schemas.microsoft.com/office/drawing/2014/main" id="{B5824C46-7D54-426B-ABED-5302DA684528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0"/>
            <a:ext cx="457200" cy="7683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1054" name="Rectangle 30">
            <a:extLst>
              <a:ext uri="{FF2B5EF4-FFF2-40B4-BE49-F238E27FC236}">
                <a16:creationId xmlns:a16="http://schemas.microsoft.com/office/drawing/2014/main" id="{23579081-6705-4851-8E01-C408B7AD0E73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762000"/>
            <a:ext cx="457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1056" name="Rectangle 32">
            <a:extLst>
              <a:ext uri="{FF2B5EF4-FFF2-40B4-BE49-F238E27FC236}">
                <a16:creationId xmlns:a16="http://schemas.microsoft.com/office/drawing/2014/main" id="{026B612C-9647-4642-AA65-7B329E417884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914400"/>
            <a:ext cx="457200" cy="419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42353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1073" name="Rectangle 49">
            <a:extLst>
              <a:ext uri="{FF2B5EF4-FFF2-40B4-BE49-F238E27FC236}">
                <a16:creationId xmlns:a16="http://schemas.microsoft.com/office/drawing/2014/main" id="{139452E5-EF58-4E6A-A618-D05C61754D1B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5105400"/>
            <a:ext cx="457200" cy="15446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1079" name="Rectangle 55">
            <a:extLst>
              <a:ext uri="{FF2B5EF4-FFF2-40B4-BE49-F238E27FC236}">
                <a16:creationId xmlns:a16="http://schemas.microsoft.com/office/drawing/2014/main" id="{384BFC10-AF62-4770-9BB1-8B40E2E61B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656388"/>
            <a:ext cx="457200" cy="2095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0" name="Rectangle 56">
            <a:extLst>
              <a:ext uri="{FF2B5EF4-FFF2-40B4-BE49-F238E27FC236}">
                <a16:creationId xmlns:a16="http://schemas.microsoft.com/office/drawing/2014/main" id="{25C8A7AC-1874-4BBF-BCFB-8796BD857FA9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7200" y="6650038"/>
            <a:ext cx="1304925" cy="2159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4" name="Rectangle 60">
            <a:extLst>
              <a:ext uri="{FF2B5EF4-FFF2-40B4-BE49-F238E27FC236}">
                <a16:creationId xmlns:a16="http://schemas.microsoft.com/office/drawing/2014/main" id="{BFB49042-6281-447F-83A4-6A4141B1458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52600" y="6650038"/>
            <a:ext cx="7391400" cy="2159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5451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5" name="Rectangle 61">
            <a:extLst>
              <a:ext uri="{FF2B5EF4-FFF2-40B4-BE49-F238E27FC236}">
                <a16:creationId xmlns:a16="http://schemas.microsoft.com/office/drawing/2014/main" id="{E18074B2-8E62-4A98-8EC1-CD4D569A5755}"/>
              </a:ext>
            </a:extLst>
          </p:cNvPr>
          <p:cNvSpPr>
            <a:spLocks noChangeArrowheads="1"/>
          </p:cNvSpPr>
          <p:nvPr/>
        </p:nvSpPr>
        <p:spPr bwMode="gray">
          <a:xfrm>
            <a:off x="8777288" y="6656388"/>
            <a:ext cx="366712" cy="2095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4706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7" name="Rectangle 63">
            <a:extLst>
              <a:ext uri="{FF2B5EF4-FFF2-40B4-BE49-F238E27FC236}">
                <a16:creationId xmlns:a16="http://schemas.microsoft.com/office/drawing/2014/main" id="{D7FA1325-78AA-4F89-9A77-323D11C4B683}"/>
              </a:ext>
            </a:extLst>
          </p:cNvPr>
          <p:cNvSpPr>
            <a:spLocks noChangeArrowheads="1"/>
          </p:cNvSpPr>
          <p:nvPr/>
        </p:nvSpPr>
        <p:spPr bwMode="gray">
          <a:xfrm>
            <a:off x="8769350" y="6019800"/>
            <a:ext cx="374650" cy="6429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9" name="Rectangle 65">
            <a:extLst>
              <a:ext uri="{FF2B5EF4-FFF2-40B4-BE49-F238E27FC236}">
                <a16:creationId xmlns:a16="http://schemas.microsoft.com/office/drawing/2014/main" id="{D336573F-3960-4121-A2BF-E5D9A481BD7C}"/>
              </a:ext>
            </a:extLst>
          </p:cNvPr>
          <p:cNvSpPr>
            <a:spLocks noChangeArrowheads="1"/>
          </p:cNvSpPr>
          <p:nvPr/>
        </p:nvSpPr>
        <p:spPr bwMode="gray">
          <a:xfrm>
            <a:off x="8763000" y="914400"/>
            <a:ext cx="381000" cy="51054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1373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90" name="Rectangle 66">
            <a:extLst>
              <a:ext uri="{FF2B5EF4-FFF2-40B4-BE49-F238E27FC236}">
                <a16:creationId xmlns:a16="http://schemas.microsoft.com/office/drawing/2014/main" id="{C2CDD432-075A-4A24-BFF8-E8FD486F74E2}"/>
              </a:ext>
            </a:extLst>
          </p:cNvPr>
          <p:cNvSpPr>
            <a:spLocks noChangeArrowheads="1"/>
          </p:cNvSpPr>
          <p:nvPr/>
        </p:nvSpPr>
        <p:spPr bwMode="gray">
          <a:xfrm>
            <a:off x="8763000" y="762000"/>
            <a:ext cx="381000" cy="1524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1091" name="Rectangle 67">
            <a:extLst>
              <a:ext uri="{FF2B5EF4-FFF2-40B4-BE49-F238E27FC236}">
                <a16:creationId xmlns:a16="http://schemas.microsoft.com/office/drawing/2014/main" id="{626BF2B5-2D1A-4DE6-BA1C-84BA2E4EE423}"/>
              </a:ext>
            </a:extLst>
          </p:cNvPr>
          <p:cNvSpPr>
            <a:spLocks noChangeArrowheads="1"/>
          </p:cNvSpPr>
          <p:nvPr/>
        </p:nvSpPr>
        <p:spPr bwMode="gray">
          <a:xfrm>
            <a:off x="8770938" y="0"/>
            <a:ext cx="373062" cy="762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92" name="Rectangle 68">
            <a:extLst>
              <a:ext uri="{FF2B5EF4-FFF2-40B4-BE49-F238E27FC236}">
                <a16:creationId xmlns:a16="http://schemas.microsoft.com/office/drawing/2014/main" id="{79920885-6BAF-4FC4-B706-09A8516A043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7200" y="762000"/>
            <a:ext cx="8315325" cy="152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3333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04098FEA-60D0-4414-A997-31CB6C5B3D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122238"/>
            <a:ext cx="6705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grpSp>
        <p:nvGrpSpPr>
          <p:cNvPr id="1128" name="Group 104">
            <a:extLst>
              <a:ext uri="{FF2B5EF4-FFF2-40B4-BE49-F238E27FC236}">
                <a16:creationId xmlns:a16="http://schemas.microsoft.com/office/drawing/2014/main" id="{1EDC7173-5C15-4303-8C67-5341CA4ECF63}"/>
              </a:ext>
            </a:extLst>
          </p:cNvPr>
          <p:cNvGrpSpPr>
            <a:grpSpLocks/>
          </p:cNvGrpSpPr>
          <p:nvPr/>
        </p:nvGrpSpPr>
        <p:grpSpPr bwMode="auto">
          <a:xfrm>
            <a:off x="8002588" y="69850"/>
            <a:ext cx="657225" cy="636588"/>
            <a:chOff x="5041" y="44"/>
            <a:chExt cx="414" cy="401"/>
          </a:xfrm>
        </p:grpSpPr>
        <p:sp>
          <p:nvSpPr>
            <p:cNvPr id="1129" name="Oval 105">
              <a:extLst>
                <a:ext uri="{FF2B5EF4-FFF2-40B4-BE49-F238E27FC236}">
                  <a16:creationId xmlns:a16="http://schemas.microsoft.com/office/drawing/2014/main" id="{9F072091-F501-45FE-A5C8-ADA8FA7FDE4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 rot="149948">
              <a:off x="5161" y="161"/>
              <a:ext cx="175" cy="170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30" name="Group 106">
              <a:extLst>
                <a:ext uri="{FF2B5EF4-FFF2-40B4-BE49-F238E27FC236}">
                  <a16:creationId xmlns:a16="http://schemas.microsoft.com/office/drawing/2014/main" id="{A4B679E7-B18C-42EB-8B80-84D3AB2338E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34874">
              <a:off x="5321" y="313"/>
              <a:ext cx="98" cy="75"/>
              <a:chOff x="3452" y="878"/>
              <a:chExt cx="402" cy="342"/>
            </a:xfrm>
          </p:grpSpPr>
          <p:sp>
            <p:nvSpPr>
              <p:cNvPr id="1131" name="Oval 107">
                <a:extLst>
                  <a:ext uri="{FF2B5EF4-FFF2-40B4-BE49-F238E27FC236}">
                    <a16:creationId xmlns:a16="http://schemas.microsoft.com/office/drawing/2014/main" id="{39B23C90-A0CB-4D74-AE62-6ED6DDB9C08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2" name="Oval 108">
                <a:extLst>
                  <a:ext uri="{FF2B5EF4-FFF2-40B4-BE49-F238E27FC236}">
                    <a16:creationId xmlns:a16="http://schemas.microsoft.com/office/drawing/2014/main" id="{E2EB7D39-3821-4DBE-81C1-D07CBABB5A3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3" name="Oval 109">
                <a:extLst>
                  <a:ext uri="{FF2B5EF4-FFF2-40B4-BE49-F238E27FC236}">
                    <a16:creationId xmlns:a16="http://schemas.microsoft.com/office/drawing/2014/main" id="{8460D7EE-3B57-4AEF-ABB5-B7F7F14BF65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34" name="Group 110">
              <a:extLst>
                <a:ext uri="{FF2B5EF4-FFF2-40B4-BE49-F238E27FC236}">
                  <a16:creationId xmlns:a16="http://schemas.microsoft.com/office/drawing/2014/main" id="{7581DEA6-F050-43B1-8A8C-CB4488693A9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3704554">
              <a:off x="5358" y="218"/>
              <a:ext cx="97" cy="75"/>
              <a:chOff x="3452" y="878"/>
              <a:chExt cx="402" cy="342"/>
            </a:xfrm>
          </p:grpSpPr>
          <p:sp>
            <p:nvSpPr>
              <p:cNvPr id="1135" name="Oval 111">
                <a:extLst>
                  <a:ext uri="{FF2B5EF4-FFF2-40B4-BE49-F238E27FC236}">
                    <a16:creationId xmlns:a16="http://schemas.microsoft.com/office/drawing/2014/main" id="{9F3985F5-1E06-4BB2-B13F-5C3910BB82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" name="Oval 112">
                <a:extLst>
                  <a:ext uri="{FF2B5EF4-FFF2-40B4-BE49-F238E27FC236}">
                    <a16:creationId xmlns:a16="http://schemas.microsoft.com/office/drawing/2014/main" id="{BBCC60F4-5FB1-4A0D-B38E-538A170EB52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" name="Oval 113">
                <a:extLst>
                  <a:ext uri="{FF2B5EF4-FFF2-40B4-BE49-F238E27FC236}">
                    <a16:creationId xmlns:a16="http://schemas.microsoft.com/office/drawing/2014/main" id="{BE83B55E-3A95-4B87-A974-920349AC484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38" name="Group 114">
              <a:extLst>
                <a:ext uri="{FF2B5EF4-FFF2-40B4-BE49-F238E27FC236}">
                  <a16:creationId xmlns:a16="http://schemas.microsoft.com/office/drawing/2014/main" id="{94DDBCAB-3F00-4568-9819-C27D1F950A6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4646600">
              <a:off x="5335" y="107"/>
              <a:ext cx="88" cy="82"/>
              <a:chOff x="3452" y="878"/>
              <a:chExt cx="402" cy="342"/>
            </a:xfrm>
          </p:grpSpPr>
          <p:sp>
            <p:nvSpPr>
              <p:cNvPr id="1139" name="Oval 115">
                <a:extLst>
                  <a:ext uri="{FF2B5EF4-FFF2-40B4-BE49-F238E27FC236}">
                    <a16:creationId xmlns:a16="http://schemas.microsoft.com/office/drawing/2014/main" id="{E2EE1925-A43F-44CC-AE37-3AFDAF40096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0" name="Oval 116">
                <a:extLst>
                  <a:ext uri="{FF2B5EF4-FFF2-40B4-BE49-F238E27FC236}">
                    <a16:creationId xmlns:a16="http://schemas.microsoft.com/office/drawing/2014/main" id="{86BD0C2D-73B8-4DB0-8B01-E7E8D20F9F6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1" name="Oval 117">
                <a:extLst>
                  <a:ext uri="{FF2B5EF4-FFF2-40B4-BE49-F238E27FC236}">
                    <a16:creationId xmlns:a16="http://schemas.microsoft.com/office/drawing/2014/main" id="{3AF28B2C-63C0-46FB-9680-BF106AB9E48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42" name="Group 118">
              <a:extLst>
                <a:ext uri="{FF2B5EF4-FFF2-40B4-BE49-F238E27FC236}">
                  <a16:creationId xmlns:a16="http://schemas.microsoft.com/office/drawing/2014/main" id="{82B72FCC-579F-4FF3-AF32-49693E5B807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2913403">
              <a:off x="5210" y="359"/>
              <a:ext cx="88" cy="83"/>
              <a:chOff x="3452" y="878"/>
              <a:chExt cx="402" cy="342"/>
            </a:xfrm>
          </p:grpSpPr>
          <p:sp>
            <p:nvSpPr>
              <p:cNvPr id="1143" name="Oval 119">
                <a:extLst>
                  <a:ext uri="{FF2B5EF4-FFF2-40B4-BE49-F238E27FC236}">
                    <a16:creationId xmlns:a16="http://schemas.microsoft.com/office/drawing/2014/main" id="{9E25597D-D645-4BD6-9FB9-986586FB7AB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4" name="Oval 120">
                <a:extLst>
                  <a:ext uri="{FF2B5EF4-FFF2-40B4-BE49-F238E27FC236}">
                    <a16:creationId xmlns:a16="http://schemas.microsoft.com/office/drawing/2014/main" id="{3EB49F81-3968-4B97-8434-BD8A4E7F8A3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5" name="Oval 121">
                <a:extLst>
                  <a:ext uri="{FF2B5EF4-FFF2-40B4-BE49-F238E27FC236}">
                    <a16:creationId xmlns:a16="http://schemas.microsoft.com/office/drawing/2014/main" id="{B2DBF7B8-0D09-4E0C-BA5A-95EB54F68BF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46" name="Group 122">
              <a:extLst>
                <a:ext uri="{FF2B5EF4-FFF2-40B4-BE49-F238E27FC236}">
                  <a16:creationId xmlns:a16="http://schemas.microsoft.com/office/drawing/2014/main" id="{A0EDFBEC-16F5-4A30-B1F0-90C013692A9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9488389">
              <a:off x="5212" y="46"/>
              <a:ext cx="88" cy="83"/>
              <a:chOff x="3452" y="878"/>
              <a:chExt cx="402" cy="342"/>
            </a:xfrm>
          </p:grpSpPr>
          <p:sp>
            <p:nvSpPr>
              <p:cNvPr id="1147" name="Oval 123">
                <a:extLst>
                  <a:ext uri="{FF2B5EF4-FFF2-40B4-BE49-F238E27FC236}">
                    <a16:creationId xmlns:a16="http://schemas.microsoft.com/office/drawing/2014/main" id="{C531D5A9-C131-40F9-8528-7D578061226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" name="Oval 124">
                <a:extLst>
                  <a:ext uri="{FF2B5EF4-FFF2-40B4-BE49-F238E27FC236}">
                    <a16:creationId xmlns:a16="http://schemas.microsoft.com/office/drawing/2014/main" id="{38C62FE0-3834-49DB-94BA-63DA7011F0C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9" name="Oval 125">
                <a:extLst>
                  <a:ext uri="{FF2B5EF4-FFF2-40B4-BE49-F238E27FC236}">
                    <a16:creationId xmlns:a16="http://schemas.microsoft.com/office/drawing/2014/main" id="{6BF25005-6348-4314-81F9-B15C517B247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50" name="Group 126">
              <a:extLst>
                <a:ext uri="{FF2B5EF4-FFF2-40B4-BE49-F238E27FC236}">
                  <a16:creationId xmlns:a16="http://schemas.microsoft.com/office/drawing/2014/main" id="{9A8AC4BE-30CF-4ED4-8CEC-FB07A6FBA7F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10069553">
              <a:off x="5089" y="95"/>
              <a:ext cx="97" cy="76"/>
              <a:chOff x="3452" y="878"/>
              <a:chExt cx="402" cy="342"/>
            </a:xfrm>
          </p:grpSpPr>
          <p:sp>
            <p:nvSpPr>
              <p:cNvPr id="1151" name="Oval 127">
                <a:extLst>
                  <a:ext uri="{FF2B5EF4-FFF2-40B4-BE49-F238E27FC236}">
                    <a16:creationId xmlns:a16="http://schemas.microsoft.com/office/drawing/2014/main" id="{23BAEE47-74E6-47C8-BD1E-9CD34BB0A35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2" name="Oval 128">
                <a:extLst>
                  <a:ext uri="{FF2B5EF4-FFF2-40B4-BE49-F238E27FC236}">
                    <a16:creationId xmlns:a16="http://schemas.microsoft.com/office/drawing/2014/main" id="{F2A5B0BB-719D-47B6-A411-62C2F69E61C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3" name="Oval 129">
                <a:extLst>
                  <a:ext uri="{FF2B5EF4-FFF2-40B4-BE49-F238E27FC236}">
                    <a16:creationId xmlns:a16="http://schemas.microsoft.com/office/drawing/2014/main" id="{443D241D-4919-4203-AED6-312B085A7A0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54" name="Group 130">
              <a:extLst>
                <a:ext uri="{FF2B5EF4-FFF2-40B4-BE49-F238E27FC236}">
                  <a16:creationId xmlns:a16="http://schemas.microsoft.com/office/drawing/2014/main" id="{135274D2-C3AA-4B88-B7F3-26D71011168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34314642">
              <a:off x="5041" y="204"/>
              <a:ext cx="97" cy="75"/>
              <a:chOff x="3452" y="878"/>
              <a:chExt cx="402" cy="342"/>
            </a:xfrm>
          </p:grpSpPr>
          <p:sp>
            <p:nvSpPr>
              <p:cNvPr id="1155" name="Oval 131">
                <a:extLst>
                  <a:ext uri="{FF2B5EF4-FFF2-40B4-BE49-F238E27FC236}">
                    <a16:creationId xmlns:a16="http://schemas.microsoft.com/office/drawing/2014/main" id="{AF249B9D-1B3C-41FA-8E58-E1522CE54D9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6" name="Oval 132">
                <a:extLst>
                  <a:ext uri="{FF2B5EF4-FFF2-40B4-BE49-F238E27FC236}">
                    <a16:creationId xmlns:a16="http://schemas.microsoft.com/office/drawing/2014/main" id="{3FD8F5C6-416B-4342-812B-80B97BC3A8E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7" name="Oval 133">
                <a:extLst>
                  <a:ext uri="{FF2B5EF4-FFF2-40B4-BE49-F238E27FC236}">
                    <a16:creationId xmlns:a16="http://schemas.microsoft.com/office/drawing/2014/main" id="{71B6C164-F5B9-4ADB-A843-836522810C9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58" name="Group 134">
              <a:extLst>
                <a:ext uri="{FF2B5EF4-FFF2-40B4-BE49-F238E27FC236}">
                  <a16:creationId xmlns:a16="http://schemas.microsoft.com/office/drawing/2014/main" id="{1C06CBC0-9E9C-4AA7-B139-2BDAAEED79A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15041649">
              <a:off x="5085" y="304"/>
              <a:ext cx="88" cy="82"/>
              <a:chOff x="3452" y="878"/>
              <a:chExt cx="402" cy="342"/>
            </a:xfrm>
          </p:grpSpPr>
          <p:sp>
            <p:nvSpPr>
              <p:cNvPr id="1159" name="Oval 135">
                <a:extLst>
                  <a:ext uri="{FF2B5EF4-FFF2-40B4-BE49-F238E27FC236}">
                    <a16:creationId xmlns:a16="http://schemas.microsoft.com/office/drawing/2014/main" id="{AF1701A5-6897-477E-9F26-0F4859B03DB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0" name="Oval 136">
                <a:extLst>
                  <a:ext uri="{FF2B5EF4-FFF2-40B4-BE49-F238E27FC236}">
                    <a16:creationId xmlns:a16="http://schemas.microsoft.com/office/drawing/2014/main" id="{8A065AED-493D-4B2D-BB0B-1DCA272C7D2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1" name="Oval 137">
                <a:extLst>
                  <a:ext uri="{FF2B5EF4-FFF2-40B4-BE49-F238E27FC236}">
                    <a16:creationId xmlns:a16="http://schemas.microsoft.com/office/drawing/2014/main" id="{366C4A11-83DD-4D64-86F7-BF69444B97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162" name="Rectangle 138">
            <a:extLst>
              <a:ext uri="{FF2B5EF4-FFF2-40B4-BE49-F238E27FC236}">
                <a16:creationId xmlns:a16="http://schemas.microsoft.com/office/drawing/2014/main" id="{63C4653C-E6F0-4AAF-A747-89260B0411A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3246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fld id="{0331E9EA-C662-4CD1-ADCA-B2A7B40BEC78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1175" name="Line 151">
            <a:extLst>
              <a:ext uri="{FF2B5EF4-FFF2-40B4-BE49-F238E27FC236}">
                <a16:creationId xmlns:a16="http://schemas.microsoft.com/office/drawing/2014/main" id="{F437FBDD-EC2C-4DA3-B959-9A5E4F1FCE9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76" name="Line 152">
            <a:extLst>
              <a:ext uri="{FF2B5EF4-FFF2-40B4-BE49-F238E27FC236}">
                <a16:creationId xmlns:a16="http://schemas.microsoft.com/office/drawing/2014/main" id="{89AE5A7C-CFF4-4A98-9065-12316D1EC1B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77" name="Line 153">
            <a:extLst>
              <a:ext uri="{FF2B5EF4-FFF2-40B4-BE49-F238E27FC236}">
                <a16:creationId xmlns:a16="http://schemas.microsoft.com/office/drawing/2014/main" id="{68C8B5FE-8E2B-49D3-A3D2-03D9EC36803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6484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78" name="Line 154">
            <a:extLst>
              <a:ext uri="{FF2B5EF4-FFF2-40B4-BE49-F238E27FC236}">
                <a16:creationId xmlns:a16="http://schemas.microsoft.com/office/drawing/2014/main" id="{FCC5E173-5333-4115-B076-C0D970A3E9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79" name="Line 155">
            <a:extLst>
              <a:ext uri="{FF2B5EF4-FFF2-40B4-BE49-F238E27FC236}">
                <a16:creationId xmlns:a16="http://schemas.microsoft.com/office/drawing/2014/main" id="{E72506CB-7186-4D72-B622-911923BEFC07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81" name="Line 157">
            <a:extLst>
              <a:ext uri="{FF2B5EF4-FFF2-40B4-BE49-F238E27FC236}">
                <a16:creationId xmlns:a16="http://schemas.microsoft.com/office/drawing/2014/main" id="{75B29B45-7FB8-4511-BBDC-3ECCE1A76D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10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82" name="Line 158">
            <a:extLst>
              <a:ext uri="{FF2B5EF4-FFF2-40B4-BE49-F238E27FC236}">
                <a16:creationId xmlns:a16="http://schemas.microsoft.com/office/drawing/2014/main" id="{8C01F50E-4582-4BCF-B4D5-62343792F9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6648450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83" name="Line 159">
            <a:extLst>
              <a:ext uri="{FF2B5EF4-FFF2-40B4-BE49-F238E27FC236}">
                <a16:creationId xmlns:a16="http://schemas.microsoft.com/office/drawing/2014/main" id="{76E27F25-486A-4EF5-97B9-324B7AA18CC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601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6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  <p:sldLayoutId id="214748411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FA113E1-ABB4-46CB-B797-3D379E559EB1}"/>
              </a:ext>
            </a:extLst>
          </p:cNvPr>
          <p:cNvSpPr/>
          <p:nvPr/>
        </p:nvSpPr>
        <p:spPr bwMode="auto">
          <a:xfrm>
            <a:off x="530773" y="369332"/>
            <a:ext cx="8082454" cy="61193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0963" y="3461657"/>
            <a:ext cx="9305925" cy="1896678"/>
          </a:xfrm>
        </p:spPr>
        <p:txBody>
          <a:bodyPr>
            <a:noAutofit/>
          </a:bodyPr>
          <a:lstStyle/>
          <a:p>
            <a:r>
              <a:rPr lang="ru-RU" sz="48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Алгоритмы</a:t>
            </a:r>
            <a:r>
              <a:rPr lang="en-US" sz="48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величины</a:t>
            </a:r>
            <a:br>
              <a:rPr lang="ru-RU" sz="48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80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https://img.labirint.ru/images/comments_pic/1730/0_9523ba61caa655c78883c7eab12b22d9_1500896306.jpg">
            <a:extLst>
              <a:ext uri="{FF2B5EF4-FFF2-40B4-BE49-F238E27FC236}">
                <a16:creationId xmlns:a16="http://schemas.microsoft.com/office/drawing/2014/main" id="{9E345878-7230-4139-939B-5E19CF155B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" b="3678"/>
          <a:stretch/>
        </p:blipFill>
        <p:spPr bwMode="auto">
          <a:xfrm>
            <a:off x="667407" y="530438"/>
            <a:ext cx="1200056" cy="18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6606F2-6023-4A98-8109-9E9BE9A1CBF3}"/>
              </a:ext>
            </a:extLst>
          </p:cNvPr>
          <p:cNvSpPr txBox="1"/>
          <p:nvPr/>
        </p:nvSpPr>
        <p:spPr>
          <a:xfrm>
            <a:off x="4495800" y="6488668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/>
              <a:t>Автор: Александрова З.В., учитель физики и информатики </a:t>
            </a:r>
          </a:p>
          <a:p>
            <a:r>
              <a:rPr lang="ru-RU" sz="1100" i="1" dirty="0"/>
              <a:t>МБОУ СОШ №5 </a:t>
            </a:r>
            <a:r>
              <a:rPr lang="ru-RU" sz="1100" i="1" dirty="0" err="1"/>
              <a:t>пгт</a:t>
            </a:r>
            <a:r>
              <a:rPr lang="ru-RU" sz="1100" i="1" dirty="0"/>
              <a:t> Печенга, Мурманская область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782" y="1498671"/>
            <a:ext cx="8625052" cy="1404156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Всякая величина занимает свое определенное место в памяти компьютера (иногда говорят — ячейку памяти). </a:t>
            </a:r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252268D5-EFDE-4808-A04C-CA796D2BE3EC}"/>
              </a:ext>
            </a:extLst>
          </p:cNvPr>
          <p:cNvSpPr txBox="1">
            <a:spLocks/>
          </p:cNvSpPr>
          <p:nvPr/>
        </p:nvSpPr>
        <p:spPr>
          <a:xfrm>
            <a:off x="539969" y="2902827"/>
            <a:ext cx="8246679" cy="1578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 всякой величины имеются три основных свойства: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имя, значение и тип. </a:t>
            </a:r>
          </a:p>
          <a:p>
            <a:pPr>
              <a:buFont typeface="Arial" panose="020B0604020202020204" pitchFamily="34" charset="0"/>
              <a:buNone/>
            </a:pP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алгоритмах и языках программирования величины делятся на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константы и переменные.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0553" y="990230"/>
            <a:ext cx="8192186" cy="3394472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Постоянная величина (константа)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неизменная величина, и в алгоритме она представляется собственным значением, например: 15, 34.7, k,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т.д. </a:t>
            </a:r>
          </a:p>
          <a:p>
            <a:pPr indent="0">
              <a:buNone/>
            </a:pP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Переменные величины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могут изменять свои значения в ходе выполнения программы и представляются символическими именами — идентификаторами, например: X, S2, codl5. </a:t>
            </a:r>
          </a:p>
          <a:p>
            <a:pPr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C082AB-B79A-4C15-BED7-31B3916E2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261" y="3623922"/>
            <a:ext cx="8034653" cy="25545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Постоянная величина (константа)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 не изменяет своего значения в ходе выполнения алгоритма. Константа может обозначаться собственным значением (числа 10, 3.5) или символическим именем (число ).</a:t>
            </a: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</a:b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cs typeface="Arial" panose="020B0604020202020204" pitchFamily="34" charset="0"/>
              </a:rPr>
            </a:b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Переменная величина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 может изменять значение в ходе выполнения алгоритма. Переменная всегда обозначается символическим именем (X, У, A, R5 и т.п.). </a:t>
            </a:r>
          </a:p>
        </p:txBody>
      </p:sp>
      <p:pic>
        <p:nvPicPr>
          <p:cNvPr id="4098" name="Picture 2" descr="https://ykl-shk.azureedge.net/goods/ymk/it/work2/theory/2/pi.gif">
            <a:extLst>
              <a:ext uri="{FF2B5EF4-FFF2-40B4-BE49-F238E27FC236}">
                <a16:creationId xmlns:a16="http://schemas.microsoft.com/office/drawing/2014/main" id="{FC9FA711-92FD-4AA8-8A49-8BDB8326F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4244" y="4901195"/>
            <a:ext cx="73101" cy="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5435139" y="2854871"/>
            <a:ext cx="1964351" cy="70510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50" b="1">
                <a:solidFill>
                  <a:srgbClr val="FFFFFF"/>
                </a:solidFill>
                <a:latin typeface="Arial" charset="0"/>
                <a:cs typeface="Arial" charset="0"/>
              </a:rPr>
              <a:t>Алгоритмический </a:t>
            </a:r>
          </a:p>
          <a:p>
            <a:pPr algn="ctr">
              <a:defRPr/>
            </a:pPr>
            <a:r>
              <a:rPr lang="ru-RU" sz="1650" b="1">
                <a:solidFill>
                  <a:srgbClr val="FFFFFF"/>
                </a:solidFill>
                <a:latin typeface="Arial" charset="0"/>
                <a:cs typeface="Arial" charset="0"/>
              </a:rPr>
              <a:t>язык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1807760" y="2854871"/>
            <a:ext cx="1432876" cy="70510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50" b="1">
                <a:solidFill>
                  <a:srgbClr val="FFFFFF"/>
                </a:solidFill>
                <a:latin typeface="Arial" charset="0"/>
                <a:cs typeface="Arial" charset="0"/>
              </a:rPr>
              <a:t>Словесный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698472" y="2854871"/>
            <a:ext cx="1432876" cy="70510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50" b="1">
                <a:solidFill>
                  <a:srgbClr val="FFFFFF"/>
                </a:solidFill>
                <a:latin typeface="Arial" charset="0"/>
                <a:cs typeface="Arial" charset="0"/>
              </a:rPr>
              <a:t>Блок-схема</a:t>
            </a: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2623758" y="2314329"/>
            <a:ext cx="1806314" cy="588452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 sz="1350">
              <a:latin typeface="Arial" charset="0"/>
              <a:cs typeface="Arial" charset="0"/>
            </a:endParaRPr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 flipH="1" flipV="1">
            <a:off x="4463588" y="2314329"/>
            <a:ext cx="1964351" cy="588452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 sz="1350">
              <a:latin typeface="Arial" charset="0"/>
              <a:cs typeface="Arial" charset="0"/>
            </a:endParaRPr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 flipH="1" flipV="1">
            <a:off x="4428898" y="2314329"/>
            <a:ext cx="1171" cy="588452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ru-RU" sz="1350">
              <a:latin typeface="Arial" charset="0"/>
              <a:cs typeface="Arial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707236" y="1882132"/>
            <a:ext cx="3558777" cy="47050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Способы записи алгоритмов</a:t>
            </a:r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>
            <a:off x="1807779" y="3988348"/>
            <a:ext cx="1434047" cy="941004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500"/>
              <a:t>Обычный</a:t>
            </a:r>
          </a:p>
          <a:p>
            <a:pPr algn="ctr" eaLnBrk="1" hangingPunct="1"/>
            <a:r>
              <a:rPr lang="ru-RU" altLang="ru-RU" sz="1500"/>
              <a:t>разговорный</a:t>
            </a:r>
          </a:p>
          <a:p>
            <a:pPr algn="ctr" eaLnBrk="1" hangingPunct="1"/>
            <a:r>
              <a:rPr lang="ru-RU" altLang="ru-RU" sz="1500"/>
              <a:t>язык </a:t>
            </a:r>
          </a:p>
        </p:txBody>
      </p:sp>
      <p:sp>
        <p:nvSpPr>
          <p:cNvPr id="23566" name="AutoShape 14"/>
          <p:cNvSpPr>
            <a:spLocks noChangeArrowheads="1"/>
          </p:cNvSpPr>
          <p:nvPr/>
        </p:nvSpPr>
        <p:spPr bwMode="auto">
          <a:xfrm>
            <a:off x="3542021" y="3988348"/>
            <a:ext cx="1753634" cy="941004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500"/>
              <a:t>Геометрические</a:t>
            </a:r>
          </a:p>
          <a:p>
            <a:pPr algn="ctr" eaLnBrk="1" hangingPunct="1"/>
            <a:r>
              <a:rPr lang="ru-RU" altLang="ru-RU" sz="1500"/>
              <a:t>фигуры </a:t>
            </a:r>
          </a:p>
        </p:txBody>
      </p:sp>
      <p:sp>
        <p:nvSpPr>
          <p:cNvPr id="23567" name="AutoShape 15"/>
          <p:cNvSpPr>
            <a:spLocks noChangeArrowheads="1"/>
          </p:cNvSpPr>
          <p:nvPr/>
        </p:nvSpPr>
        <p:spPr bwMode="auto">
          <a:xfrm>
            <a:off x="5539890" y="3988348"/>
            <a:ext cx="1753634" cy="941004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500"/>
              <a:t>Слова имеют</a:t>
            </a:r>
          </a:p>
          <a:p>
            <a:pPr algn="ctr" eaLnBrk="1" hangingPunct="1"/>
            <a:r>
              <a:rPr lang="ru-RU" altLang="ru-RU" sz="1500"/>
              <a:t>заданный смысл и</a:t>
            </a:r>
          </a:p>
          <a:p>
            <a:pPr algn="ctr" eaLnBrk="1" hangingPunct="1"/>
            <a:r>
              <a:rPr lang="ru-RU" altLang="ru-RU" sz="1500"/>
              <a:t>способ записи </a:t>
            </a:r>
          </a:p>
        </p:txBody>
      </p:sp>
      <p:sp>
        <p:nvSpPr>
          <p:cNvPr id="23571" name="AutoShape 19"/>
          <p:cNvSpPr>
            <a:spLocks noChangeArrowheads="1"/>
          </p:cNvSpPr>
          <p:nvPr/>
        </p:nvSpPr>
        <p:spPr bwMode="auto">
          <a:xfrm rot="5400000" flipV="1">
            <a:off x="2282621" y="3705439"/>
            <a:ext cx="351256" cy="52680"/>
          </a:xfrm>
          <a:prstGeom prst="rightArrow">
            <a:avLst>
              <a:gd name="adj1" fmla="val 50000"/>
              <a:gd name="adj2" fmla="val 201994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350"/>
          </a:p>
        </p:txBody>
      </p:sp>
      <p:sp>
        <p:nvSpPr>
          <p:cNvPr id="23572" name="AutoShape 20"/>
          <p:cNvSpPr>
            <a:spLocks noChangeArrowheads="1"/>
          </p:cNvSpPr>
          <p:nvPr/>
        </p:nvSpPr>
        <p:spPr bwMode="auto">
          <a:xfrm rot="5400000" flipV="1">
            <a:off x="4226912" y="3705442"/>
            <a:ext cx="351258" cy="52677"/>
          </a:xfrm>
          <a:prstGeom prst="rightArrow">
            <a:avLst>
              <a:gd name="adj1" fmla="val 50000"/>
              <a:gd name="adj2" fmla="val 201997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350"/>
          </a:p>
        </p:txBody>
      </p:sp>
      <p:sp>
        <p:nvSpPr>
          <p:cNvPr id="23573" name="AutoShape 21"/>
          <p:cNvSpPr>
            <a:spLocks noChangeArrowheads="1"/>
          </p:cNvSpPr>
          <p:nvPr/>
        </p:nvSpPr>
        <p:spPr bwMode="auto">
          <a:xfrm rot="5400000" flipV="1">
            <a:off x="6225971" y="3705439"/>
            <a:ext cx="351256" cy="52680"/>
          </a:xfrm>
          <a:prstGeom prst="rightArrow">
            <a:avLst>
              <a:gd name="adj1" fmla="val 50000"/>
              <a:gd name="adj2" fmla="val 201994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2" grpId="0" animBg="1"/>
      <p:bldP spid="23" grpId="0" animBg="1"/>
      <p:bldP spid="23565" grpId="0" animBg="1"/>
      <p:bldP spid="23566" grpId="0" animBg="1"/>
      <p:bldP spid="23567" grpId="0" animBg="1"/>
      <p:bldP spid="23571" grpId="0" animBg="1"/>
      <p:bldP spid="23572" grpId="0" animBg="1"/>
      <p:bldP spid="235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2"/>
          <p:cNvSpPr>
            <a:spLocks/>
          </p:cNvSpPr>
          <p:nvPr/>
        </p:nvSpPr>
        <p:spPr bwMode="auto">
          <a:xfrm>
            <a:off x="3383163" y="215624"/>
            <a:ext cx="6001940" cy="37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3000" b="1" dirty="0">
                <a:solidFill>
                  <a:srgbClr val="C00000"/>
                </a:solidFill>
                <a:latin typeface="Calibri" panose="020F0502020204030204" pitchFamily="34" charset="0"/>
              </a:rPr>
              <a:t>Величины</a:t>
            </a: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2712245" y="3087291"/>
            <a:ext cx="1889522" cy="485775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ru-RU" sz="1350">
              <a:latin typeface="Arial" charset="0"/>
              <a:cs typeface="Arial" charset="0"/>
            </a:endParaRPr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 flipH="1" flipV="1">
            <a:off x="4763691" y="3087291"/>
            <a:ext cx="1890713" cy="485775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ru-RU" sz="1350">
              <a:latin typeface="Arial" charset="0"/>
              <a:cs typeface="Arial" charset="0"/>
            </a:endParaRPr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 flipH="1" flipV="1">
            <a:off x="2496742" y="4058841"/>
            <a:ext cx="1458515" cy="485775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ru-RU" sz="1350">
              <a:latin typeface="Arial" charset="0"/>
              <a:cs typeface="Arial" charset="0"/>
            </a:endParaRPr>
          </a:p>
        </p:txBody>
      </p:sp>
      <p:sp>
        <p:nvSpPr>
          <p:cNvPr id="2" name="Line 9"/>
          <p:cNvSpPr>
            <a:spLocks noChangeShapeType="1"/>
          </p:cNvSpPr>
          <p:nvPr/>
        </p:nvSpPr>
        <p:spPr bwMode="auto">
          <a:xfrm flipH="1" flipV="1">
            <a:off x="4764881" y="3086101"/>
            <a:ext cx="485775" cy="540544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ru-RU" sz="1350">
              <a:latin typeface="Arial" charset="0"/>
              <a:cs typeface="Arial" charset="0"/>
            </a:endParaRPr>
          </a:p>
        </p:txBody>
      </p:sp>
      <p:sp>
        <p:nvSpPr>
          <p:cNvPr id="6151" name="Text Box 18"/>
          <p:cNvSpPr txBox="1">
            <a:spLocks noChangeArrowheads="1"/>
          </p:cNvSpPr>
          <p:nvPr/>
        </p:nvSpPr>
        <p:spPr bwMode="auto">
          <a:xfrm>
            <a:off x="572731" y="995157"/>
            <a:ext cx="757348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Алгоритмы описывают последовательность действий над некоторыми  </a:t>
            </a:r>
            <a:r>
              <a:rPr lang="ru-RU" altLang="ru-RU" b="1" i="1" dirty="0">
                <a:solidFill>
                  <a:srgbClr val="C00000"/>
                </a:solidFill>
              </a:rPr>
              <a:t>информационными объектами.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b="1" i="1" dirty="0">
                <a:solidFill>
                  <a:srgbClr val="C00000"/>
                </a:solidFill>
              </a:rPr>
              <a:t>Величина</a:t>
            </a:r>
            <a:r>
              <a:rPr lang="ru-RU" altLang="ru-RU" dirty="0"/>
              <a:t> в информатике – это отдельный информационный объект.</a:t>
            </a:r>
          </a:p>
          <a:p>
            <a:pPr algn="just" eaLnBrk="1" hangingPunct="1">
              <a:spcBef>
                <a:spcPct val="50000"/>
              </a:spcBef>
            </a:pPr>
            <a:endParaRPr lang="ru-RU" altLang="ru-RU" dirty="0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3144442" y="5355433"/>
            <a:ext cx="1620440" cy="43100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50" b="1">
                <a:solidFill>
                  <a:schemeClr val="tx1"/>
                </a:solidFill>
                <a:latin typeface="Arial" charset="0"/>
                <a:cs typeface="Arial" charset="0"/>
              </a:rPr>
              <a:t>Постоянная </a:t>
            </a: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 flipV="1">
            <a:off x="4170761" y="4868467"/>
            <a:ext cx="540544" cy="486965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ru-RU" sz="1350">
              <a:latin typeface="Arial" charset="0"/>
              <a:cs typeface="Arial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035155" y="5355433"/>
            <a:ext cx="1674019" cy="43100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50" b="1">
                <a:solidFill>
                  <a:schemeClr val="tx1"/>
                </a:solidFill>
                <a:latin typeface="Arial" charset="0"/>
                <a:cs typeface="Arial" charset="0"/>
              </a:rPr>
              <a:t>Переменная  </a:t>
            </a: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 flipH="1" flipV="1">
            <a:off x="4926807" y="4868467"/>
            <a:ext cx="540544" cy="486965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ru-RU" sz="1350">
              <a:latin typeface="Arial" charset="0"/>
              <a:cs typeface="Arial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955257" y="4544616"/>
            <a:ext cx="1674019" cy="4321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  <a:latin typeface="Arial" charset="0"/>
                <a:cs typeface="Arial" charset="0"/>
              </a:rPr>
              <a:t>Величина </a:t>
            </a: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 flipH="1" flipV="1">
            <a:off x="3900489" y="4058841"/>
            <a:ext cx="594122" cy="485775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ru-RU" sz="1350">
              <a:latin typeface="Arial" charset="0"/>
              <a:cs typeface="Arial" charset="0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V="1">
            <a:off x="4873230" y="4058841"/>
            <a:ext cx="539353" cy="485775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ru-RU" sz="1350">
              <a:latin typeface="Arial" charset="0"/>
              <a:cs typeface="Arial" charset="0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5629276" y="4058841"/>
            <a:ext cx="1350169" cy="485775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ru-RU" sz="1350">
              <a:latin typeface="Arial" charset="0"/>
              <a:cs typeface="Arial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847851" y="3627836"/>
            <a:ext cx="1241822" cy="43100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50" b="1">
                <a:solidFill>
                  <a:schemeClr val="tx1"/>
                </a:solidFill>
                <a:latin typeface="Arial" charset="0"/>
                <a:cs typeface="Arial" charset="0"/>
              </a:rPr>
              <a:t>Число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359945" y="3627836"/>
            <a:ext cx="1241822" cy="43100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50" b="1">
                <a:solidFill>
                  <a:schemeClr val="tx1"/>
                </a:solidFill>
                <a:latin typeface="Arial" charset="0"/>
                <a:cs typeface="Arial" charset="0"/>
              </a:rPr>
              <a:t>Символ 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872039" y="3627836"/>
            <a:ext cx="1241822" cy="43100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50" b="1">
                <a:solidFill>
                  <a:schemeClr val="tx1"/>
                </a:solidFill>
                <a:latin typeface="Arial" charset="0"/>
                <a:cs typeface="Arial" charset="0"/>
              </a:rPr>
              <a:t>Строка  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384133" y="3627836"/>
            <a:ext cx="1241822" cy="43100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50" b="1">
                <a:solidFill>
                  <a:schemeClr val="tx1"/>
                </a:solidFill>
                <a:latin typeface="Arial" charset="0"/>
                <a:cs typeface="Arial" charset="0"/>
              </a:rPr>
              <a:t>Таблица  </a:t>
            </a: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4117182" y="3086100"/>
            <a:ext cx="484585" cy="486966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ru-RU" sz="1350">
              <a:latin typeface="Arial" charset="0"/>
              <a:cs typeface="Arial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874169" y="2655095"/>
            <a:ext cx="3619500" cy="4321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  <a:latin typeface="Arial" charset="0"/>
                <a:cs typeface="Arial" charset="0"/>
              </a:rPr>
              <a:t>Информационный объект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23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6030516" y="2672954"/>
            <a:ext cx="1566863" cy="6477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650" b="1">
                <a:solidFill>
                  <a:schemeClr val="tx1"/>
                </a:solidFill>
                <a:latin typeface="Arial" charset="0"/>
                <a:cs typeface="Arial" charset="0"/>
              </a:rPr>
              <a:t>Логические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1709739" y="2672954"/>
            <a:ext cx="1997869" cy="6477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650" b="1">
                <a:solidFill>
                  <a:schemeClr val="tx1"/>
                </a:solidFill>
                <a:latin typeface="Arial" charset="0"/>
                <a:cs typeface="Arial" charset="0"/>
              </a:rPr>
              <a:t>Арифметические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031456" y="2672954"/>
            <a:ext cx="1457325" cy="6477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650" b="1">
                <a:solidFill>
                  <a:schemeClr val="tx1"/>
                </a:solidFill>
                <a:latin typeface="Arial" charset="0"/>
                <a:cs typeface="Arial" charset="0"/>
              </a:rPr>
              <a:t>Отношения</a:t>
            </a: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2789635" y="2132411"/>
            <a:ext cx="1890713" cy="540544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algn="l">
              <a:defRPr/>
            </a:pPr>
            <a:endParaRPr lang="ru-RU" sz="1350">
              <a:latin typeface="Arial" charset="0"/>
              <a:cs typeface="Arial" charset="0"/>
            </a:endParaRPr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 flipH="1" flipV="1">
            <a:off x="4787504" y="2132411"/>
            <a:ext cx="1837134" cy="540544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algn="l">
              <a:defRPr/>
            </a:pPr>
            <a:endParaRPr lang="ru-RU" sz="1350">
              <a:latin typeface="Arial" charset="0"/>
              <a:cs typeface="Arial" charset="0"/>
            </a:endParaRPr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 flipH="1" flipV="1">
            <a:off x="4733925" y="2132411"/>
            <a:ext cx="1191" cy="540544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 sz="1350">
              <a:latin typeface="Arial" charset="0"/>
              <a:cs typeface="Arial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897981" y="1700214"/>
            <a:ext cx="3619500" cy="4321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b="1">
                <a:solidFill>
                  <a:schemeClr val="tx1"/>
                </a:solidFill>
                <a:latin typeface="Arial" charset="0"/>
                <a:cs typeface="Arial" charset="0"/>
              </a:rPr>
              <a:t>Операции над величинами</a:t>
            </a:r>
          </a:p>
        </p:txBody>
      </p:sp>
      <p:sp>
        <p:nvSpPr>
          <p:cNvPr id="19477" name="AutoShape 21"/>
          <p:cNvSpPr>
            <a:spLocks noChangeArrowheads="1"/>
          </p:cNvSpPr>
          <p:nvPr/>
        </p:nvSpPr>
        <p:spPr bwMode="auto">
          <a:xfrm>
            <a:off x="1980011" y="3806430"/>
            <a:ext cx="1458515" cy="1188244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 sz="1500"/>
              <a:t>+ (сложение)</a:t>
            </a:r>
          </a:p>
          <a:p>
            <a:pPr algn="l" eaLnBrk="1" hangingPunct="1">
              <a:buFontTx/>
              <a:buChar char="-"/>
            </a:pPr>
            <a:r>
              <a:rPr lang="ru-RU" altLang="ru-RU" sz="1500"/>
              <a:t> (вычитание)</a:t>
            </a:r>
          </a:p>
          <a:p>
            <a:pPr algn="l" eaLnBrk="1" hangingPunct="1"/>
            <a:r>
              <a:rPr lang="ru-RU" altLang="ru-RU" sz="1500"/>
              <a:t>* (умножение)</a:t>
            </a:r>
          </a:p>
          <a:p>
            <a:pPr algn="l" eaLnBrk="1" hangingPunct="1"/>
            <a:r>
              <a:rPr lang="ru-RU" altLang="ru-RU" sz="1500"/>
              <a:t>/ (деление)</a:t>
            </a:r>
          </a:p>
        </p:txBody>
      </p:sp>
      <p:sp>
        <p:nvSpPr>
          <p:cNvPr id="19478" name="AutoShape 22"/>
          <p:cNvSpPr>
            <a:spLocks noChangeArrowheads="1"/>
          </p:cNvSpPr>
          <p:nvPr/>
        </p:nvSpPr>
        <p:spPr bwMode="auto">
          <a:xfrm>
            <a:off x="3869533" y="3806430"/>
            <a:ext cx="1783556" cy="1188244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ru-RU" sz="1500"/>
              <a:t>&lt; (</a:t>
            </a:r>
            <a:r>
              <a:rPr lang="ru-RU" altLang="ru-RU" sz="1500"/>
              <a:t>меньше)</a:t>
            </a:r>
            <a:endParaRPr lang="en-US" altLang="ru-RU" sz="1500"/>
          </a:p>
          <a:p>
            <a:pPr algn="l" eaLnBrk="1" hangingPunct="1"/>
            <a:r>
              <a:rPr lang="en-US" altLang="ru-RU" sz="1500"/>
              <a:t>&gt;</a:t>
            </a:r>
            <a:r>
              <a:rPr lang="ru-RU" altLang="ru-RU" sz="1500"/>
              <a:t> (больше)</a:t>
            </a:r>
            <a:endParaRPr lang="en-US" altLang="ru-RU" sz="1500"/>
          </a:p>
          <a:p>
            <a:pPr algn="l" eaLnBrk="1" hangingPunct="1"/>
            <a:r>
              <a:rPr lang="en-US" altLang="ru-RU" sz="1500"/>
              <a:t>&lt;=</a:t>
            </a:r>
            <a:r>
              <a:rPr lang="ru-RU" altLang="ru-RU" sz="1500"/>
              <a:t> (не больше)</a:t>
            </a:r>
          </a:p>
          <a:p>
            <a:pPr algn="l" eaLnBrk="1" hangingPunct="1"/>
            <a:r>
              <a:rPr lang="en-US" altLang="ru-RU" sz="1500"/>
              <a:t>&gt;= </a:t>
            </a:r>
            <a:r>
              <a:rPr lang="ru-RU" altLang="ru-RU" sz="1500"/>
              <a:t>(не меньше)</a:t>
            </a:r>
            <a:endParaRPr lang="en-US" altLang="ru-RU" sz="1500"/>
          </a:p>
          <a:p>
            <a:pPr algn="l" eaLnBrk="1" hangingPunct="1"/>
            <a:r>
              <a:rPr lang="en-US" altLang="ru-RU" sz="1500"/>
              <a:t>=</a:t>
            </a:r>
            <a:r>
              <a:rPr lang="ru-RU" altLang="ru-RU" sz="1500"/>
              <a:t>  (равно)</a:t>
            </a:r>
          </a:p>
        </p:txBody>
      </p:sp>
      <p:sp>
        <p:nvSpPr>
          <p:cNvPr id="19479" name="AutoShape 23"/>
          <p:cNvSpPr>
            <a:spLocks noChangeArrowheads="1"/>
          </p:cNvSpPr>
          <p:nvPr/>
        </p:nvSpPr>
        <p:spPr bwMode="auto">
          <a:xfrm>
            <a:off x="5868591" y="3806430"/>
            <a:ext cx="1889522" cy="1188244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 sz="1500"/>
              <a:t>И   (конъюнкция)</a:t>
            </a:r>
          </a:p>
          <a:p>
            <a:pPr algn="l" eaLnBrk="1" hangingPunct="1"/>
            <a:r>
              <a:rPr lang="ru-RU" altLang="ru-RU" sz="1500"/>
              <a:t>ИЛИ (дизъюнкция)</a:t>
            </a:r>
          </a:p>
          <a:p>
            <a:pPr algn="l" eaLnBrk="1" hangingPunct="1"/>
            <a:r>
              <a:rPr lang="ru-RU" altLang="ru-RU" sz="1500"/>
              <a:t>НЕ (инверсия)</a:t>
            </a:r>
          </a:p>
        </p:txBody>
      </p:sp>
      <p:sp>
        <p:nvSpPr>
          <p:cNvPr id="19480" name="AutoShape 24"/>
          <p:cNvSpPr>
            <a:spLocks noChangeArrowheads="1"/>
          </p:cNvSpPr>
          <p:nvPr/>
        </p:nvSpPr>
        <p:spPr bwMode="auto">
          <a:xfrm rot="5400000" flipV="1">
            <a:off x="2546748" y="3508772"/>
            <a:ext cx="322660" cy="53579"/>
          </a:xfrm>
          <a:prstGeom prst="rightArrow">
            <a:avLst>
              <a:gd name="adj1" fmla="val 50000"/>
              <a:gd name="adj2" fmla="val 201994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350"/>
          </a:p>
        </p:txBody>
      </p:sp>
      <p:sp>
        <p:nvSpPr>
          <p:cNvPr id="19481" name="AutoShape 25"/>
          <p:cNvSpPr>
            <a:spLocks noChangeArrowheads="1"/>
          </p:cNvSpPr>
          <p:nvPr/>
        </p:nvSpPr>
        <p:spPr bwMode="auto">
          <a:xfrm rot="5400000" flipV="1">
            <a:off x="4599385" y="3508772"/>
            <a:ext cx="322660" cy="53579"/>
          </a:xfrm>
          <a:prstGeom prst="rightArrow">
            <a:avLst>
              <a:gd name="adj1" fmla="val 50000"/>
              <a:gd name="adj2" fmla="val 201994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350"/>
          </a:p>
        </p:txBody>
      </p:sp>
      <p:sp>
        <p:nvSpPr>
          <p:cNvPr id="19482" name="AutoShape 26"/>
          <p:cNvSpPr>
            <a:spLocks noChangeArrowheads="1"/>
          </p:cNvSpPr>
          <p:nvPr/>
        </p:nvSpPr>
        <p:spPr bwMode="auto">
          <a:xfrm rot="5400000" flipV="1">
            <a:off x="6652023" y="3508772"/>
            <a:ext cx="322660" cy="53579"/>
          </a:xfrm>
          <a:prstGeom prst="rightArrow">
            <a:avLst>
              <a:gd name="adj1" fmla="val 50000"/>
              <a:gd name="adj2" fmla="val 201994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350"/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1493045" y="5397105"/>
            <a:ext cx="6507956" cy="346249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650" b="1" i="1"/>
              <a:t>Операнды</a:t>
            </a:r>
            <a:r>
              <a:rPr lang="ru-RU" altLang="ru-RU" sz="1650"/>
              <a:t> - объекты, над которыми выполняют операции.</a:t>
            </a:r>
          </a:p>
        </p:txBody>
      </p:sp>
      <p:sp>
        <p:nvSpPr>
          <p:cNvPr id="7184" name="Заголовок 2"/>
          <p:cNvSpPr>
            <a:spLocks/>
          </p:cNvSpPr>
          <p:nvPr/>
        </p:nvSpPr>
        <p:spPr bwMode="auto">
          <a:xfrm>
            <a:off x="2086921" y="219075"/>
            <a:ext cx="6001940" cy="37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3000" b="1" dirty="0">
                <a:solidFill>
                  <a:srgbClr val="C00000"/>
                </a:solidFill>
                <a:latin typeface="Calibri" panose="020F0502020204030204" pitchFamily="34" charset="0"/>
              </a:rPr>
              <a:t>Операции над величинами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2" grpId="0" animBg="1"/>
      <p:bldP spid="23" grpId="0" animBg="1"/>
      <p:bldP spid="19477" grpId="0" animBg="1"/>
      <p:bldP spid="19478" grpId="0" animBg="1"/>
      <p:bldP spid="19479" grpId="0" animBg="1"/>
      <p:bldP spid="19480" grpId="0" animBg="1"/>
      <p:bldP spid="19481" grpId="0" animBg="1"/>
      <p:bldP spid="19482" grpId="0" animBg="1"/>
      <p:bldP spid="194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Line 7"/>
          <p:cNvSpPr>
            <a:spLocks noChangeShapeType="1"/>
          </p:cNvSpPr>
          <p:nvPr/>
        </p:nvSpPr>
        <p:spPr bwMode="auto">
          <a:xfrm flipH="1" flipV="1">
            <a:off x="1745456" y="2906316"/>
            <a:ext cx="325041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algn="l">
              <a:defRPr/>
            </a:pPr>
            <a:endParaRPr lang="ru-RU" sz="1350">
              <a:latin typeface="Arial" charset="0"/>
              <a:cs typeface="Arial" charset="0"/>
            </a:endParaRPr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 flipH="1" flipV="1">
            <a:off x="1709739" y="2187179"/>
            <a:ext cx="1188244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 sz="1350">
              <a:latin typeface="Arial" charset="0"/>
              <a:cs typeface="Arial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897981" y="1916908"/>
            <a:ext cx="3619500" cy="4321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Имя величины в алгоритме</a:t>
            </a:r>
          </a:p>
        </p:txBody>
      </p:sp>
      <p:sp>
        <p:nvSpPr>
          <p:cNvPr id="2" name="Line 9"/>
          <p:cNvSpPr>
            <a:spLocks noChangeShapeType="1"/>
          </p:cNvSpPr>
          <p:nvPr/>
        </p:nvSpPr>
        <p:spPr bwMode="auto">
          <a:xfrm rot="5400000" flipV="1">
            <a:off x="314922" y="3581997"/>
            <a:ext cx="2825353" cy="35719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 sz="1350">
              <a:latin typeface="Arial" charset="0"/>
              <a:cs typeface="Arial" charset="0"/>
            </a:endParaRPr>
          </a:p>
        </p:txBody>
      </p:sp>
      <p:sp>
        <p:nvSpPr>
          <p:cNvPr id="3" name="Line 7"/>
          <p:cNvSpPr>
            <a:spLocks noChangeShapeType="1"/>
          </p:cNvSpPr>
          <p:nvPr/>
        </p:nvSpPr>
        <p:spPr bwMode="auto">
          <a:xfrm flipH="1" flipV="1">
            <a:off x="1745456" y="3931444"/>
            <a:ext cx="325041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algn="l">
              <a:defRPr/>
            </a:pPr>
            <a:endParaRPr lang="ru-RU" sz="1350">
              <a:latin typeface="Arial" charset="0"/>
              <a:cs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 flipH="1" flipV="1">
            <a:off x="1745456" y="5012531"/>
            <a:ext cx="323850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algn="l">
              <a:defRPr/>
            </a:pPr>
            <a:endParaRPr lang="ru-RU" sz="1350">
              <a:latin typeface="Arial" charset="0"/>
              <a:cs typeface="Arial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2069306" y="2636045"/>
            <a:ext cx="2052638" cy="70246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650" b="1">
                <a:solidFill>
                  <a:srgbClr val="FFFFFF"/>
                </a:solidFill>
                <a:latin typeface="Arial" charset="0"/>
                <a:cs typeface="Arial" charset="0"/>
              </a:rPr>
              <a:t>Латинская</a:t>
            </a:r>
          </a:p>
          <a:p>
            <a:pPr>
              <a:defRPr/>
            </a:pPr>
            <a:r>
              <a:rPr lang="ru-RU" sz="1650" b="1">
                <a:solidFill>
                  <a:srgbClr val="FFFFFF"/>
                </a:solidFill>
                <a:latin typeface="Arial" charset="0"/>
                <a:cs typeface="Arial" charset="0"/>
              </a:rPr>
              <a:t>буква </a:t>
            </a:r>
          </a:p>
        </p:txBody>
      </p:sp>
      <p:sp>
        <p:nvSpPr>
          <p:cNvPr id="44051" name="AutoShape 19"/>
          <p:cNvSpPr>
            <a:spLocks noChangeArrowheads="1"/>
          </p:cNvSpPr>
          <p:nvPr/>
        </p:nvSpPr>
        <p:spPr bwMode="auto">
          <a:xfrm>
            <a:off x="4716067" y="2744392"/>
            <a:ext cx="2106215" cy="540544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A, B, M, AP</a:t>
            </a:r>
            <a:endParaRPr lang="ru-RU" alt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69306" y="3607595"/>
            <a:ext cx="2052638" cy="70246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650" b="1">
                <a:solidFill>
                  <a:srgbClr val="FFFFFF"/>
                </a:solidFill>
                <a:latin typeface="Arial" charset="0"/>
                <a:cs typeface="Arial" charset="0"/>
              </a:rPr>
              <a:t>Латинская</a:t>
            </a:r>
          </a:p>
          <a:p>
            <a:pPr>
              <a:defRPr/>
            </a:pPr>
            <a:r>
              <a:rPr lang="ru-RU" sz="1650" b="1">
                <a:solidFill>
                  <a:srgbClr val="FFFFFF"/>
                </a:solidFill>
                <a:latin typeface="Arial" charset="0"/>
                <a:cs typeface="Arial" charset="0"/>
              </a:rPr>
              <a:t>буква и цифра </a:t>
            </a: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V="1">
            <a:off x="4121945" y="2959894"/>
            <a:ext cx="594122" cy="1191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 sz="1350">
              <a:latin typeface="Arial" charset="0"/>
              <a:cs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69306" y="4795839"/>
            <a:ext cx="2052638" cy="70246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650" b="1">
                <a:solidFill>
                  <a:srgbClr val="FFFFFF"/>
                </a:solidFill>
                <a:latin typeface="Arial" charset="0"/>
                <a:cs typeface="Arial" charset="0"/>
              </a:rPr>
              <a:t>Мнемоническое</a:t>
            </a:r>
          </a:p>
          <a:p>
            <a:pPr>
              <a:defRPr/>
            </a:pPr>
            <a:r>
              <a:rPr lang="ru-RU" sz="1650" b="1">
                <a:solidFill>
                  <a:srgbClr val="FFFFFF"/>
                </a:solidFill>
                <a:latin typeface="Arial" charset="0"/>
                <a:cs typeface="Arial" charset="0"/>
              </a:rPr>
              <a:t>имя  </a:t>
            </a:r>
          </a:p>
        </p:txBody>
      </p:sp>
      <p:sp>
        <p:nvSpPr>
          <p:cNvPr id="44062" name="AutoShape 30"/>
          <p:cNvSpPr>
            <a:spLocks noChangeArrowheads="1"/>
          </p:cNvSpPr>
          <p:nvPr/>
        </p:nvSpPr>
        <p:spPr bwMode="auto">
          <a:xfrm>
            <a:off x="4716067" y="3769520"/>
            <a:ext cx="2106215" cy="540544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A1, B4, M2</a:t>
            </a:r>
            <a:endParaRPr lang="ru-RU" altLang="ru-RU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4121945" y="3985024"/>
            <a:ext cx="594122" cy="119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 sz="1350">
              <a:latin typeface="Arial" charset="0"/>
              <a:cs typeface="Arial" charset="0"/>
            </a:endParaRPr>
          </a:p>
        </p:txBody>
      </p:sp>
      <p:sp>
        <p:nvSpPr>
          <p:cNvPr id="44064" name="AutoShape 32"/>
          <p:cNvSpPr>
            <a:spLocks noChangeArrowheads="1"/>
          </p:cNvSpPr>
          <p:nvPr/>
        </p:nvSpPr>
        <p:spPr bwMode="auto">
          <a:xfrm>
            <a:off x="4769644" y="4850607"/>
            <a:ext cx="2106216" cy="540544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SUMMA, PLAN</a:t>
            </a:r>
            <a:endParaRPr lang="ru-RU" altLang="ru-RU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4121945" y="5066111"/>
            <a:ext cx="594122" cy="119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 sz="1350">
              <a:latin typeface="Arial" charset="0"/>
              <a:cs typeface="Arial" charset="0"/>
            </a:endParaRPr>
          </a:p>
        </p:txBody>
      </p:sp>
      <p:sp>
        <p:nvSpPr>
          <p:cNvPr id="9233" name="Заголовок 2"/>
          <p:cNvSpPr>
            <a:spLocks/>
          </p:cNvSpPr>
          <p:nvPr/>
        </p:nvSpPr>
        <p:spPr bwMode="auto">
          <a:xfrm>
            <a:off x="3278695" y="180977"/>
            <a:ext cx="6001940" cy="37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3000" b="1" dirty="0">
                <a:solidFill>
                  <a:srgbClr val="C00000"/>
                </a:solidFill>
                <a:latin typeface="Calibri" panose="020F0502020204030204" pitchFamily="34" charset="0"/>
              </a:rPr>
              <a:t>Имя величины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44051" grpId="0" animBg="1"/>
      <p:bldP spid="5" grpId="0" animBg="1"/>
      <p:bldP spid="7" grpId="0" animBg="1"/>
      <p:bldP spid="44062" grpId="0" animBg="1"/>
      <p:bldP spid="440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4997" y="251732"/>
            <a:ext cx="5786400" cy="367550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Типы величин — типы данных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739" y="2789271"/>
            <a:ext cx="8786915" cy="339447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любой язык входит минимально необходимый набор основных типов данных, к которому относятся: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целый, вещественный, логический и символьный типы. </a:t>
            </a:r>
          </a:p>
          <a:p>
            <a:pPr indent="0">
              <a:buNone/>
            </a:pP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 типом величины связаны три ее характеристики: </a:t>
            </a:r>
          </a:p>
          <a:p>
            <a:pPr marL="942975" lvl="1" indent="-385763">
              <a:buFont typeface="+mj-lt"/>
              <a:buAutoNum type="arabicPeriod"/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множество допустимых значений, </a:t>
            </a:r>
          </a:p>
          <a:p>
            <a:pPr marL="942975" lvl="1" indent="-385763">
              <a:buFont typeface="+mj-lt"/>
              <a:buAutoNum type="arabicPeriod"/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множество допустимых операций, </a:t>
            </a:r>
          </a:p>
          <a:p>
            <a:pPr marL="942975" lvl="1" indent="-385763">
              <a:buFont typeface="+mj-lt"/>
              <a:buAutoNum type="arabicPeriod"/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внутреннего представления.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7146759-4B9E-4C27-A848-75037177FD1D}"/>
              </a:ext>
            </a:extLst>
          </p:cNvPr>
          <p:cNvSpPr/>
          <p:nvPr/>
        </p:nvSpPr>
        <p:spPr>
          <a:xfrm>
            <a:off x="872358" y="1196445"/>
            <a:ext cx="72521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величины</a:t>
            </a:r>
            <a:r>
              <a:rPr lang="ru-RU" sz="2000" dirty="0">
                <a:solidFill>
                  <a:srgbClr val="C00000"/>
                </a:solidFill>
                <a:latin typeface="Open Sans" panose="020B0606030504020204" pitchFamily="34" charset="0"/>
              </a:rPr>
              <a:t> </a:t>
            </a:r>
            <a:r>
              <a:rPr lang="ru-RU" sz="2000" dirty="0">
                <a:latin typeface="Open Sans" panose="020B0606030504020204" pitchFamily="34" charset="0"/>
              </a:rPr>
              <a:t>определяет множество значений, которые может принимать величина, и множество действий, которые можно выполнять с этой величиной. </a:t>
            </a:r>
            <a:endParaRPr lang="ru-RU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Line 7"/>
          <p:cNvSpPr>
            <a:spLocks noChangeShapeType="1"/>
          </p:cNvSpPr>
          <p:nvPr/>
        </p:nvSpPr>
        <p:spPr bwMode="auto">
          <a:xfrm flipH="1" flipV="1">
            <a:off x="1656161" y="2781300"/>
            <a:ext cx="325040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algn="l">
              <a:defRPr/>
            </a:pPr>
            <a:endParaRPr lang="ru-RU" sz="1350">
              <a:latin typeface="Arial" charset="0"/>
              <a:cs typeface="Arial" charset="0"/>
            </a:endParaRPr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 flipH="1" flipV="1">
            <a:off x="1656161" y="1863329"/>
            <a:ext cx="1188244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 sz="1350">
              <a:latin typeface="Arial" charset="0"/>
              <a:cs typeface="Arial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977879" y="2294336"/>
            <a:ext cx="1999059" cy="43100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650" b="1">
                <a:solidFill>
                  <a:srgbClr val="FFFFFF"/>
                </a:solidFill>
                <a:latin typeface="Arial" charset="0"/>
                <a:cs typeface="Arial" charset="0"/>
              </a:rPr>
              <a:t>Целая </a:t>
            </a: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3977879" y="2888458"/>
            <a:ext cx="1999059" cy="43100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650" b="1">
                <a:solidFill>
                  <a:srgbClr val="FFFFFF"/>
                </a:solidFill>
                <a:latin typeface="Arial" charset="0"/>
                <a:cs typeface="Arial" charset="0"/>
              </a:rPr>
              <a:t>Вещественная </a:t>
            </a:r>
          </a:p>
        </p:txBody>
      </p:sp>
      <p:sp>
        <p:nvSpPr>
          <p:cNvPr id="2" name="Line 9"/>
          <p:cNvSpPr>
            <a:spLocks noChangeShapeType="1"/>
          </p:cNvSpPr>
          <p:nvPr/>
        </p:nvSpPr>
        <p:spPr bwMode="auto">
          <a:xfrm flipV="1">
            <a:off x="3438525" y="2564607"/>
            <a:ext cx="539354" cy="216694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 sz="1350">
              <a:latin typeface="Arial" charset="0"/>
              <a:cs typeface="Arial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844404" y="1593058"/>
            <a:ext cx="3619500" cy="4321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Тип величины в алгоритме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24300" y="3699274"/>
            <a:ext cx="2052638" cy="43100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650" b="1">
                <a:solidFill>
                  <a:srgbClr val="FFFFFF"/>
                </a:solidFill>
                <a:latin typeface="Arial" charset="0"/>
                <a:cs typeface="Arial" charset="0"/>
              </a:rPr>
              <a:t>Символьная </a:t>
            </a: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 rot="16200000" flipH="1" flipV="1">
            <a:off x="-72032" y="3591521"/>
            <a:ext cx="3456384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 sz="1350">
              <a:latin typeface="Arial" charset="0"/>
              <a:cs typeface="Arial" charset="0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H="1" flipV="1">
            <a:off x="1656161" y="4131469"/>
            <a:ext cx="325040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algn="l">
              <a:defRPr/>
            </a:pPr>
            <a:endParaRPr lang="ru-RU" sz="1350">
              <a:latin typeface="Arial" charset="0"/>
              <a:cs typeface="Arial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H="1" flipV="1">
            <a:off x="1656160" y="5319713"/>
            <a:ext cx="323850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algn="l">
              <a:defRPr/>
            </a:pPr>
            <a:endParaRPr lang="ru-RU" sz="1350">
              <a:latin typeface="Arial" charset="0"/>
              <a:cs typeface="Arial" charset="0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3438525" y="2888456"/>
            <a:ext cx="539354" cy="161925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 sz="1350">
              <a:latin typeface="Arial" charset="0"/>
              <a:cs typeface="Arial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980011" y="2564608"/>
            <a:ext cx="1512094" cy="43100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650" b="1">
                <a:solidFill>
                  <a:srgbClr val="FFFFFF"/>
                </a:solidFill>
                <a:latin typeface="Arial" charset="0"/>
                <a:cs typeface="Arial" charset="0"/>
              </a:rPr>
              <a:t>Числовой 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3383756" y="3914776"/>
            <a:ext cx="539354" cy="216694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 sz="1350">
              <a:latin typeface="Arial" charset="0"/>
              <a:cs typeface="Arial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383756" y="4238625"/>
            <a:ext cx="539354" cy="161925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 sz="1350">
              <a:latin typeface="Arial" charset="0"/>
              <a:cs typeface="Arial" charset="0"/>
            </a:endParaRPr>
          </a:p>
        </p:txBody>
      </p:sp>
      <p:sp>
        <p:nvSpPr>
          <p:cNvPr id="43035" name="AutoShape 27"/>
          <p:cNvSpPr>
            <a:spLocks noChangeArrowheads="1"/>
          </p:cNvSpPr>
          <p:nvPr/>
        </p:nvSpPr>
        <p:spPr bwMode="auto">
          <a:xfrm>
            <a:off x="6409136" y="3590926"/>
            <a:ext cx="1350169" cy="540544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500"/>
              <a:t>Один </a:t>
            </a:r>
          </a:p>
          <a:p>
            <a:pPr eaLnBrk="1" hangingPunct="1"/>
            <a:r>
              <a:rPr lang="ru-RU" altLang="ru-RU" sz="1500"/>
              <a:t>символ</a:t>
            </a:r>
          </a:p>
        </p:txBody>
      </p:sp>
      <p:sp>
        <p:nvSpPr>
          <p:cNvPr id="43036" name="AutoShape 28"/>
          <p:cNvSpPr>
            <a:spLocks noChangeArrowheads="1"/>
          </p:cNvSpPr>
          <p:nvPr/>
        </p:nvSpPr>
        <p:spPr bwMode="auto">
          <a:xfrm>
            <a:off x="6409136" y="4400551"/>
            <a:ext cx="1350169" cy="540544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500"/>
              <a:t>Строка </a:t>
            </a:r>
          </a:p>
          <a:p>
            <a:pPr eaLnBrk="1" hangingPunct="1"/>
            <a:r>
              <a:rPr lang="ru-RU" altLang="ru-RU" sz="1500"/>
              <a:t>символов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980011" y="3914776"/>
            <a:ext cx="1512094" cy="43100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650" b="1">
                <a:solidFill>
                  <a:srgbClr val="FFFFFF"/>
                </a:solidFill>
                <a:latin typeface="Arial" charset="0"/>
                <a:cs typeface="Arial" charset="0"/>
              </a:rPr>
              <a:t>Текстовый </a:t>
            </a: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5976937" y="3914776"/>
            <a:ext cx="377429" cy="54769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 sz="1350">
              <a:latin typeface="Arial" charset="0"/>
              <a:cs typeface="Arial" charset="0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5922170" y="4508898"/>
            <a:ext cx="432197" cy="54769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 sz="1350">
              <a:latin typeface="Arial" charset="0"/>
              <a:cs typeface="Arial" charset="0"/>
            </a:endParaRPr>
          </a:p>
        </p:txBody>
      </p:sp>
      <p:sp>
        <p:nvSpPr>
          <p:cNvPr id="43039" name="AutoShape 31"/>
          <p:cNvSpPr>
            <a:spLocks noChangeArrowheads="1"/>
          </p:cNvSpPr>
          <p:nvPr/>
        </p:nvSpPr>
        <p:spPr bwMode="auto">
          <a:xfrm>
            <a:off x="3924300" y="4941094"/>
            <a:ext cx="2268141" cy="32385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500"/>
              <a:t>ДА (ИСТИНА, </a:t>
            </a:r>
            <a:r>
              <a:rPr lang="en-US" altLang="ru-RU" sz="1500"/>
              <a:t>TRUE, 1)</a:t>
            </a:r>
            <a:endParaRPr lang="ru-RU" altLang="ru-RU" sz="1500"/>
          </a:p>
        </p:txBody>
      </p:sp>
      <p:sp>
        <p:nvSpPr>
          <p:cNvPr id="43040" name="AutoShape 32"/>
          <p:cNvSpPr>
            <a:spLocks noChangeArrowheads="1"/>
          </p:cNvSpPr>
          <p:nvPr/>
        </p:nvSpPr>
        <p:spPr bwMode="auto">
          <a:xfrm>
            <a:off x="3924300" y="5481638"/>
            <a:ext cx="2268141" cy="32385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500"/>
              <a:t>НЕТ (ЛОЖЬ, </a:t>
            </a:r>
            <a:r>
              <a:rPr lang="en-US" altLang="ru-RU" sz="1500"/>
              <a:t>FALSE, 0)</a:t>
            </a:r>
            <a:endParaRPr lang="ru-RU" altLang="ru-RU" sz="1500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3330180" y="5103020"/>
            <a:ext cx="539353" cy="216694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 sz="1350">
              <a:latin typeface="Arial" charset="0"/>
              <a:cs typeface="Arial" charset="0"/>
            </a:endParaRP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330180" y="5426869"/>
            <a:ext cx="539353" cy="161925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 sz="1350">
              <a:latin typeface="Arial" charset="0"/>
              <a:cs typeface="Arial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980011" y="5103020"/>
            <a:ext cx="1512094" cy="43100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650" b="1">
                <a:solidFill>
                  <a:srgbClr val="FFFFFF"/>
                </a:solidFill>
                <a:latin typeface="Arial" charset="0"/>
                <a:cs typeface="Arial" charset="0"/>
              </a:rPr>
              <a:t>Логический 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924301" y="4293395"/>
            <a:ext cx="2051447" cy="43100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650" b="1">
                <a:solidFill>
                  <a:srgbClr val="FFFFFF"/>
                </a:solidFill>
                <a:latin typeface="Arial" charset="0"/>
                <a:cs typeface="Arial" charset="0"/>
              </a:rPr>
              <a:t>Литерная</a:t>
            </a:r>
          </a:p>
        </p:txBody>
      </p:sp>
      <p:sp>
        <p:nvSpPr>
          <p:cNvPr id="8219" name="Заголовок 2"/>
          <p:cNvSpPr>
            <a:spLocks/>
          </p:cNvSpPr>
          <p:nvPr/>
        </p:nvSpPr>
        <p:spPr bwMode="auto">
          <a:xfrm>
            <a:off x="3330180" y="432199"/>
            <a:ext cx="6001940" cy="37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3000" b="1" dirty="0">
                <a:solidFill>
                  <a:srgbClr val="C00000"/>
                </a:solidFill>
                <a:latin typeface="Calibri" panose="020F0502020204030204" pitchFamily="34" charset="0"/>
              </a:rPr>
              <a:t>Типы величин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3" grpId="0" animBg="1"/>
      <p:bldP spid="3" grpId="0" animBg="1"/>
      <p:bldP spid="8" grpId="0" animBg="1"/>
      <p:bldP spid="43035" grpId="0" animBg="1"/>
      <p:bldP spid="43036" grpId="0" animBg="1"/>
      <p:bldP spid="11" grpId="0" animBg="1"/>
      <p:bldP spid="43039" grpId="0" animBg="1"/>
      <p:bldP spid="43040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F297A003-C048-4CFA-8409-2D4352D46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16" y="315311"/>
            <a:ext cx="6689767" cy="596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42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2355" y="1319204"/>
            <a:ext cx="8005617" cy="4219591"/>
          </a:xfrm>
        </p:spPr>
        <p:txBody>
          <a:bodyPr>
            <a:normAutofit fontScale="92500"/>
          </a:bodyPr>
          <a:lstStyle/>
          <a:p>
            <a:pPr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Классификация данных по структуре :</a:t>
            </a:r>
          </a:p>
          <a:p>
            <a:pPr marL="2571750" lvl="4" indent="-514350" algn="just">
              <a:buFont typeface="+mj-lt"/>
              <a:buAutoNum type="arabicPeriod"/>
            </a:pP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простые;</a:t>
            </a:r>
          </a:p>
          <a:p>
            <a:pPr marL="2571750" lvl="4" indent="-514350" algn="just">
              <a:buFont typeface="+mj-lt"/>
              <a:buAutoNum type="arabicPeriod"/>
            </a:pP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структурированные. </a:t>
            </a:r>
          </a:p>
          <a:p>
            <a:pPr indent="0" algn="just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простых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величин (их еще называют скалярными) справедливо утверждение: одна величина — одно значение.</a:t>
            </a:r>
          </a:p>
          <a:p>
            <a:pPr indent="0" algn="just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структурированных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одна величина — множество значений. К структурированным величинам относятся массивы, строки, множества и т.д.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023" y="-276004"/>
            <a:ext cx="8731798" cy="132556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Этапы</a:t>
            </a:r>
            <a:r>
              <a:rPr lang="en-US" sz="2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работы по решению любой задачи с использованием компьютера: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7340" y="1983280"/>
            <a:ext cx="7159515" cy="435133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Постановка задачи.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Формализация задачи.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Построение алгоритма.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Составление программы на языке программирования.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Отладка и тестирование программы.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расчетов и анализ полученных результатов.</a:t>
            </a:r>
          </a:p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801" y="138317"/>
            <a:ext cx="7665053" cy="475562"/>
          </a:xfrm>
        </p:spPr>
        <p:txBody>
          <a:bodyPr>
            <a:noAutofit/>
          </a:bodyPr>
          <a:lstStyle/>
          <a:p>
            <a:r>
              <a:rPr lang="ru-RU" sz="2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Компьютер - исполнитель алгоритмов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554" y="897330"/>
            <a:ext cx="8877299" cy="339447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Исполнителем является комплекс  компьютера + Система программирования (СП).</a:t>
            </a:r>
          </a:p>
          <a:p>
            <a:pPr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Программист составляет программу на том языке, на который ориентирована СП.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5270B00-DB4E-42A3-AB9F-284A0B9BD6AC}"/>
              </a:ext>
            </a:extLst>
          </p:cNvPr>
          <p:cNvSpPr/>
          <p:nvPr/>
        </p:nvSpPr>
        <p:spPr>
          <a:xfrm>
            <a:off x="672662" y="2706752"/>
            <a:ext cx="779867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Независимо от того, на каком языке программирования будет написана программа, алгоритм решения любой задачи на компьютере может быть составлен из команд: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3150" lvl="4" indent="-514350" algn="just"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присваивания;</a:t>
            </a:r>
          </a:p>
          <a:p>
            <a:pPr marL="2343150" lvl="4" indent="-514350" algn="just"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ввода;</a:t>
            </a:r>
          </a:p>
          <a:p>
            <a:pPr marL="2343150" lvl="4" indent="-514350" algn="just"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вывода;</a:t>
            </a:r>
          </a:p>
          <a:p>
            <a:pPr marL="2343150" lvl="4" indent="-514350"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обращения к вспомогательному алгоритму;</a:t>
            </a:r>
          </a:p>
          <a:p>
            <a:pPr marL="2343150" lvl="4" indent="-514350" algn="just"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цикла;</a:t>
            </a:r>
          </a:p>
          <a:p>
            <a:pPr marL="2343150" lvl="4" indent="-514350" algn="just"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ветвления.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B77300-56B9-4898-92B8-7B25111C56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11" t="37574" r="18682" b="15533"/>
          <a:stretch/>
        </p:blipFill>
        <p:spPr>
          <a:xfrm>
            <a:off x="832629" y="394222"/>
            <a:ext cx="7478738" cy="393086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58D135D-CACE-4F2F-806A-9D3388DC87C8}"/>
              </a:ext>
            </a:extLst>
          </p:cNvPr>
          <p:cNvSpPr/>
          <p:nvPr/>
        </p:nvSpPr>
        <p:spPr>
          <a:xfrm>
            <a:off x="268011" y="4155454"/>
            <a:ext cx="86079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Словесная запись</a:t>
            </a:r>
            <a:r>
              <a:rPr lang="ru-RU" dirty="0">
                <a:solidFill>
                  <a:srgbClr val="4E4E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алгоритмов ориентирована, прежде всего на исполнителя-человека и допускает различную запись предписаний, но при этом запись должна быть достаточно точна.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E4E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записи алгоритмов в виде 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</a:t>
            </a:r>
            <a:r>
              <a:rPr lang="ru-RU" dirty="0">
                <a:solidFill>
                  <a:srgbClr val="4E4E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для ЭВМ используются языки программирования - системы кодирования предписаний и правила их использования. Для записи алгоритмов в виде программ характерна высокая степень формализации.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9FFB33A-53DD-4B74-B74E-2C87A3E65257}"/>
              </a:ext>
            </a:extLst>
          </p:cNvPr>
          <p:cNvSpPr/>
          <p:nvPr/>
        </p:nvSpPr>
        <p:spPr>
          <a:xfrm>
            <a:off x="2698249" y="135331"/>
            <a:ext cx="3747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Open Sans" panose="020B0606030504020204" pitchFamily="34" charset="0"/>
              </a:rPr>
              <a:t>Способы записи алгоритмов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60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2"/>
          <p:cNvSpPr>
            <a:spLocks/>
          </p:cNvSpPr>
          <p:nvPr/>
        </p:nvSpPr>
        <p:spPr bwMode="auto">
          <a:xfrm>
            <a:off x="1235747" y="240539"/>
            <a:ext cx="600194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3000" b="1" dirty="0">
                <a:solidFill>
                  <a:srgbClr val="C00000"/>
                </a:solidFill>
              </a:rPr>
              <a:t>Команда присваивания 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37569" y="1058829"/>
            <a:ext cx="631864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100" b="1" dirty="0">
                <a:solidFill>
                  <a:srgbClr val="C00000"/>
                </a:solidFill>
              </a:rPr>
              <a:t>&lt;имя переменной&gt;:= &lt;выражение&gt;</a:t>
            </a: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1656160" y="2574131"/>
            <a:ext cx="0" cy="2591991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897981" y="2357439"/>
            <a:ext cx="3619500" cy="4321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Свойства присваивания</a:t>
            </a:r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2141935" y="3059908"/>
            <a:ext cx="5670947" cy="594122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/>
              <a:t>Пока переменной не присвоено значение, она</a:t>
            </a:r>
          </a:p>
          <a:p>
            <a:pPr algn="l" eaLnBrk="1" hangingPunct="1"/>
            <a:r>
              <a:rPr lang="ru-RU" altLang="ru-RU"/>
              <a:t>остаётся неопределённой</a:t>
            </a:r>
          </a:p>
        </p:txBody>
      </p:sp>
      <p:sp>
        <p:nvSpPr>
          <p:cNvPr id="25610" name="AutoShape 10"/>
          <p:cNvSpPr>
            <a:spLocks noChangeArrowheads="1"/>
          </p:cNvSpPr>
          <p:nvPr/>
        </p:nvSpPr>
        <p:spPr bwMode="auto">
          <a:xfrm rot="10800000" flipH="1" flipV="1">
            <a:off x="1709739" y="3330180"/>
            <a:ext cx="322660" cy="53578"/>
          </a:xfrm>
          <a:prstGeom prst="rightArrow">
            <a:avLst>
              <a:gd name="adj1" fmla="val 50000"/>
              <a:gd name="adj2" fmla="val 201997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350"/>
          </a:p>
        </p:txBody>
      </p:sp>
      <p:sp>
        <p:nvSpPr>
          <p:cNvPr id="2" name="Line 28"/>
          <p:cNvSpPr>
            <a:spLocks noChangeShapeType="1"/>
          </p:cNvSpPr>
          <p:nvPr/>
        </p:nvSpPr>
        <p:spPr bwMode="auto">
          <a:xfrm rot="16200000" flipV="1">
            <a:off x="2277071" y="1953220"/>
            <a:ext cx="0" cy="1241822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>
            <a:off x="2141935" y="3977878"/>
            <a:ext cx="5670947" cy="594122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/>
              <a:t>Значение, присвоенное переменной, сохраняется </a:t>
            </a:r>
          </a:p>
          <a:p>
            <a:pPr algn="l" eaLnBrk="1" hangingPunct="1"/>
            <a:r>
              <a:rPr lang="ru-RU" altLang="ru-RU"/>
              <a:t>до следующего присваивания </a:t>
            </a:r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 rot="10800000" flipH="1" flipV="1">
            <a:off x="1709739" y="4248150"/>
            <a:ext cx="322660" cy="53579"/>
          </a:xfrm>
          <a:prstGeom prst="rightArrow">
            <a:avLst>
              <a:gd name="adj1" fmla="val 50000"/>
              <a:gd name="adj2" fmla="val 201994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350"/>
          </a:p>
        </p:txBody>
      </p:sp>
      <p:sp>
        <p:nvSpPr>
          <p:cNvPr id="25614" name="AutoShape 14"/>
          <p:cNvSpPr>
            <a:spLocks noChangeArrowheads="1"/>
          </p:cNvSpPr>
          <p:nvPr/>
        </p:nvSpPr>
        <p:spPr bwMode="auto">
          <a:xfrm>
            <a:off x="2141935" y="4895851"/>
            <a:ext cx="5670947" cy="594122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/>
              <a:t>Если переменной присваивается новое значение,</a:t>
            </a:r>
          </a:p>
          <a:p>
            <a:pPr algn="l" eaLnBrk="1" hangingPunct="1"/>
            <a:r>
              <a:rPr lang="ru-RU" altLang="ru-RU"/>
              <a:t>то предыдущее её значение теряется</a:t>
            </a:r>
          </a:p>
        </p:txBody>
      </p:sp>
      <p:sp>
        <p:nvSpPr>
          <p:cNvPr id="25615" name="AutoShape 15"/>
          <p:cNvSpPr>
            <a:spLocks noChangeArrowheads="1"/>
          </p:cNvSpPr>
          <p:nvPr/>
        </p:nvSpPr>
        <p:spPr bwMode="auto">
          <a:xfrm rot="10800000" flipH="1" flipV="1">
            <a:off x="1709739" y="5166123"/>
            <a:ext cx="322660" cy="53578"/>
          </a:xfrm>
          <a:prstGeom prst="rightArrow">
            <a:avLst>
              <a:gd name="adj1" fmla="val 50000"/>
              <a:gd name="adj2" fmla="val 201997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609" grpId="0" animBg="1"/>
      <p:bldP spid="25610" grpId="0" animBg="1"/>
      <p:bldP spid="25612" grpId="0" animBg="1"/>
      <p:bldP spid="25613" grpId="0" animBg="1"/>
      <p:bldP spid="25614" grpId="0" animBg="1"/>
      <p:bldP spid="256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2"/>
          <p:cNvSpPr>
            <a:spLocks/>
          </p:cNvSpPr>
          <p:nvPr/>
        </p:nvSpPr>
        <p:spPr bwMode="auto">
          <a:xfrm>
            <a:off x="3733802" y="198861"/>
            <a:ext cx="600194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3000" b="1" dirty="0">
                <a:solidFill>
                  <a:srgbClr val="C00000"/>
                </a:solidFill>
                <a:latin typeface="Calibri" panose="020F0502020204030204" pitchFamily="34" charset="0"/>
              </a:rPr>
              <a:t>Выражения 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725214" y="908819"/>
            <a:ext cx="802341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000" b="1" i="1" dirty="0">
                <a:solidFill>
                  <a:srgbClr val="C00000"/>
                </a:solidFill>
              </a:rPr>
              <a:t>Выражение</a:t>
            </a:r>
            <a:r>
              <a:rPr lang="ru-RU" altLang="ru-RU" sz="2000" dirty="0">
                <a:solidFill>
                  <a:srgbClr val="C00000"/>
                </a:solidFill>
              </a:rPr>
              <a:t> </a:t>
            </a:r>
            <a:r>
              <a:rPr lang="ru-RU" altLang="ru-RU" sz="2000" dirty="0"/>
              <a:t>- языковая конструкция для вычисления значения с помощью одного или нескольких операндов.</a:t>
            </a:r>
          </a:p>
          <a:p>
            <a:pPr algn="just" eaLnBrk="1" hangingPunct="1">
              <a:spcBef>
                <a:spcPct val="50000"/>
              </a:spcBef>
            </a:pPr>
            <a:endParaRPr lang="ru-RU" altLang="ru-RU" sz="2000" dirty="0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5894785" y="3726880"/>
            <a:ext cx="1566863" cy="6477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650" b="1">
                <a:solidFill>
                  <a:srgbClr val="FFFFFF"/>
                </a:solidFill>
                <a:latin typeface="Arial" charset="0"/>
                <a:cs typeface="Arial" charset="0"/>
              </a:rPr>
              <a:t>Логические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1574008" y="3726880"/>
            <a:ext cx="1997869" cy="6477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650" b="1">
                <a:solidFill>
                  <a:srgbClr val="FFFFFF"/>
                </a:solidFill>
                <a:latin typeface="Arial" charset="0"/>
                <a:cs typeface="Arial" charset="0"/>
              </a:rPr>
              <a:t>Арифметические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895725" y="3726880"/>
            <a:ext cx="1457325" cy="6477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650" b="1">
                <a:solidFill>
                  <a:srgbClr val="FFFFFF"/>
                </a:solidFill>
                <a:latin typeface="Arial" charset="0"/>
                <a:cs typeface="Arial" charset="0"/>
              </a:rPr>
              <a:t>Строковые </a:t>
            </a: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2653904" y="3186337"/>
            <a:ext cx="1890713" cy="540544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algn="l">
              <a:defRPr/>
            </a:pPr>
            <a:endParaRPr lang="ru-RU" sz="1350">
              <a:latin typeface="Arial" charset="0"/>
              <a:cs typeface="Arial" charset="0"/>
            </a:endParaRPr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 flipH="1" flipV="1">
            <a:off x="4651773" y="3186337"/>
            <a:ext cx="1837134" cy="540544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algn="l">
              <a:defRPr/>
            </a:pPr>
            <a:endParaRPr lang="ru-RU" sz="1350">
              <a:latin typeface="Arial" charset="0"/>
              <a:cs typeface="Arial" charset="0"/>
            </a:endParaRPr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 flipH="1" flipV="1">
            <a:off x="4598194" y="3186337"/>
            <a:ext cx="1191" cy="540544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 sz="1350">
              <a:latin typeface="Arial" charset="0"/>
              <a:cs typeface="Arial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762250" y="2754140"/>
            <a:ext cx="3619500" cy="4321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Выражения</a:t>
            </a:r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1844280" y="4891887"/>
            <a:ext cx="1458515" cy="1188244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ru-RU" altLang="ru-RU" sz="1500"/>
          </a:p>
        </p:txBody>
      </p:sp>
      <p:sp>
        <p:nvSpPr>
          <p:cNvPr id="20492" name="AutoShape 12"/>
          <p:cNvSpPr>
            <a:spLocks noChangeArrowheads="1"/>
          </p:cNvSpPr>
          <p:nvPr/>
        </p:nvSpPr>
        <p:spPr bwMode="auto">
          <a:xfrm>
            <a:off x="3733802" y="4891887"/>
            <a:ext cx="1783556" cy="1188244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/>
              <a:t>Операция </a:t>
            </a:r>
          </a:p>
          <a:p>
            <a:pPr algn="l" eaLnBrk="1" hangingPunct="1"/>
            <a:r>
              <a:rPr lang="ru-RU" altLang="ru-RU"/>
              <a:t>сцепления (+)</a:t>
            </a:r>
            <a:r>
              <a:rPr lang="en-US" altLang="ru-RU"/>
              <a:t>.</a:t>
            </a:r>
            <a:endParaRPr lang="ru-RU" altLang="ru-RU"/>
          </a:p>
          <a:p>
            <a:pPr algn="l" eaLnBrk="1" hangingPunct="1"/>
            <a:r>
              <a:rPr lang="ru-RU" altLang="ru-RU"/>
              <a:t>А=</a:t>
            </a:r>
            <a:r>
              <a:rPr lang="en-US" altLang="ru-RU"/>
              <a:t>`</a:t>
            </a:r>
            <a:r>
              <a:rPr lang="ru-RU" altLang="ru-RU"/>
              <a:t>том</a:t>
            </a:r>
            <a:r>
              <a:rPr lang="en-US" altLang="ru-RU"/>
              <a:t>`</a:t>
            </a:r>
            <a:endParaRPr lang="ru-RU" altLang="ru-RU"/>
          </a:p>
          <a:p>
            <a:pPr algn="l" eaLnBrk="1" hangingPunct="1"/>
            <a:r>
              <a:rPr lang="en-US" altLang="ru-RU"/>
              <a:t>`a`</a:t>
            </a:r>
            <a:r>
              <a:rPr lang="ru-RU" altLang="ru-RU"/>
              <a:t>+А=</a:t>
            </a:r>
            <a:r>
              <a:rPr lang="en-US" altLang="ru-RU"/>
              <a:t> `</a:t>
            </a:r>
            <a:r>
              <a:rPr lang="ru-RU" altLang="ru-RU"/>
              <a:t>атом</a:t>
            </a:r>
            <a:r>
              <a:rPr lang="en-US" altLang="ru-RU"/>
              <a:t>`</a:t>
            </a:r>
            <a:endParaRPr lang="ru-RU" altLang="ru-RU"/>
          </a:p>
        </p:txBody>
      </p:sp>
      <p:sp>
        <p:nvSpPr>
          <p:cNvPr id="20493" name="AutoShape 13"/>
          <p:cNvSpPr>
            <a:spLocks noChangeArrowheads="1"/>
          </p:cNvSpPr>
          <p:nvPr/>
        </p:nvSpPr>
        <p:spPr bwMode="auto">
          <a:xfrm>
            <a:off x="5732860" y="4891887"/>
            <a:ext cx="1889522" cy="1188244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ru-RU"/>
              <a:t>X&gt;5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ru-RU"/>
              <a:t>X&lt;10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ru-RU"/>
              <a:t>X&lt;=3</a:t>
            </a:r>
            <a:endParaRPr lang="ru-RU" altLang="ru-RU"/>
          </a:p>
        </p:txBody>
      </p:sp>
      <p:sp>
        <p:nvSpPr>
          <p:cNvPr id="20494" name="AutoShape 14"/>
          <p:cNvSpPr>
            <a:spLocks noChangeArrowheads="1"/>
          </p:cNvSpPr>
          <p:nvPr/>
        </p:nvSpPr>
        <p:spPr bwMode="auto">
          <a:xfrm rot="5400000" flipV="1">
            <a:off x="2411016" y="4562699"/>
            <a:ext cx="322659" cy="53579"/>
          </a:xfrm>
          <a:prstGeom prst="rightArrow">
            <a:avLst>
              <a:gd name="adj1" fmla="val 50000"/>
              <a:gd name="adj2" fmla="val 201994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350"/>
          </a:p>
        </p:txBody>
      </p:sp>
      <p:sp>
        <p:nvSpPr>
          <p:cNvPr id="20495" name="AutoShape 15"/>
          <p:cNvSpPr>
            <a:spLocks noChangeArrowheads="1"/>
          </p:cNvSpPr>
          <p:nvPr/>
        </p:nvSpPr>
        <p:spPr bwMode="auto">
          <a:xfrm rot="5400000" flipV="1">
            <a:off x="4463654" y="4562699"/>
            <a:ext cx="322659" cy="53579"/>
          </a:xfrm>
          <a:prstGeom prst="rightArrow">
            <a:avLst>
              <a:gd name="adj1" fmla="val 50000"/>
              <a:gd name="adj2" fmla="val 201994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350"/>
          </a:p>
        </p:txBody>
      </p:sp>
      <p:sp>
        <p:nvSpPr>
          <p:cNvPr id="20496" name="AutoShape 16"/>
          <p:cNvSpPr>
            <a:spLocks noChangeArrowheads="1"/>
          </p:cNvSpPr>
          <p:nvPr/>
        </p:nvSpPr>
        <p:spPr bwMode="auto">
          <a:xfrm rot="5400000" flipV="1">
            <a:off x="6516291" y="4562699"/>
            <a:ext cx="322659" cy="53579"/>
          </a:xfrm>
          <a:prstGeom prst="rightArrow">
            <a:avLst>
              <a:gd name="adj1" fmla="val 50000"/>
              <a:gd name="adj2" fmla="val 201994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350"/>
          </a:p>
        </p:txBody>
      </p:sp>
      <p:graphicFrame>
        <p:nvGraphicFramePr>
          <p:cNvPr id="2049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10518"/>
              </p:ext>
            </p:extLst>
          </p:nvPr>
        </p:nvGraphicFramePr>
        <p:xfrm>
          <a:off x="1951435" y="5023472"/>
          <a:ext cx="1081088" cy="896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Формула" r:id="rId3" imgW="520560" imgH="431640" progId="Equation.3">
                  <p:embed/>
                </p:oleObj>
              </mc:Choice>
              <mc:Fallback>
                <p:oleObj name="Формула" r:id="rId3" imgW="520560" imgH="431640" progId="Equation.3">
                  <p:embed/>
                  <p:pic>
                    <p:nvPicPr>
                      <p:cNvPr id="2049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435" y="5023472"/>
                        <a:ext cx="1081088" cy="896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5625690-7AF8-4DCE-9C5D-C244FDF94BB0}"/>
              </a:ext>
            </a:extLst>
          </p:cNvPr>
          <p:cNvSpPr/>
          <p:nvPr/>
        </p:nvSpPr>
        <p:spPr>
          <a:xfrm>
            <a:off x="1010184" y="1459832"/>
            <a:ext cx="74879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Выражение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запись, определяющая последовательность действий над величинами. Выражение может содержать константы, переменные, знаки операций, функции. Пример: А + В;    2*X-Y;    K + L -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sin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(Х).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2" grpId="0" animBg="1"/>
      <p:bldP spid="23" grpId="0" animBg="1"/>
      <p:bldP spid="20491" grpId="0" animBg="1"/>
      <p:bldP spid="20492" grpId="0" animBg="1"/>
      <p:bldP spid="20493" grpId="0" animBg="1"/>
      <p:bldP spid="20494" grpId="0" animBg="1"/>
      <p:bldP spid="20495" grpId="0" animBg="1"/>
      <p:bldP spid="2049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8967" y="-307825"/>
            <a:ext cx="7886700" cy="1325563"/>
          </a:xfrm>
        </p:spPr>
        <p:txBody>
          <a:bodyPr>
            <a:noAutofit/>
          </a:bodyPr>
          <a:lstStyle/>
          <a:p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Линейные вычислительные алгоритмы</a:t>
            </a:r>
            <a:b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729" y="1017738"/>
            <a:ext cx="8614541" cy="2175277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Пример.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школьном учебнике математики правила деления обыкновенных дробей описаны так:</a:t>
            </a:r>
          </a:p>
          <a:p>
            <a:pPr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1. Числитель первой дроби умножить на знаменатель второй дроби.</a:t>
            </a:r>
          </a:p>
          <a:p>
            <a:pPr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2. Знаменатель первой дроби умножить на числитель второй дроби.</a:t>
            </a:r>
          </a:p>
          <a:p>
            <a:pPr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3. Записать дробь, числитель которой есть результат выполнения пункта 1, а знаменатель — результат выполнения пункта 2. В алгебраической форме это выглядит следующим образом:</a:t>
            </a:r>
          </a:p>
          <a:p>
            <a:pPr>
              <a:buNone/>
            </a:pP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C:\Users\Живаев\Downloads\image0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4817" y="3762569"/>
            <a:ext cx="3294366" cy="1072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751" y="1078120"/>
            <a:ext cx="8540428" cy="1907385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Исходными данными являются целочисленные переменные а, b, с, d.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Результатом — также целые величины тип.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Блок-схема и текст алгоритма на учебном алгоритмическом языке (в дальнейшем для краткости будем обозначать учебный алгоритмический язык буквами АЯ).</a:t>
            </a:r>
          </a:p>
        </p:txBody>
      </p:sp>
      <p:pic>
        <p:nvPicPr>
          <p:cNvPr id="3074" name="Picture 2" descr="C:\Users\Живаев\Downloads\image0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19" y="2827283"/>
            <a:ext cx="5605590" cy="3236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Живаев\Downloads\image00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75283" y="1071547"/>
            <a:ext cx="4379630" cy="25026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6010" y="3751583"/>
            <a:ext cx="89215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/>
              <a:t>Этот пример иллюстрирует три основных свойства команды присваивания:</a:t>
            </a:r>
          </a:p>
          <a:p>
            <a:pPr algn="l"/>
            <a:r>
              <a:rPr lang="ru-RU" dirty="0"/>
              <a:t>• пока переменной не присвоено значение, она остается неопределенной;</a:t>
            </a:r>
          </a:p>
          <a:p>
            <a:pPr algn="l"/>
            <a:r>
              <a:rPr lang="ru-RU" dirty="0"/>
              <a:t>• значение, присвоенное переменной, сохраняется в ней вплоть до выполнения следующей команды присваивания этой переменной;</a:t>
            </a:r>
          </a:p>
          <a:p>
            <a:pPr algn="l"/>
            <a:r>
              <a:rPr lang="ru-RU" dirty="0"/>
              <a:t>• новое значение, присваиваемое переменной, заменяет ее предыдущее значение.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-84083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Программист должен обладать следующими знаниями и навыками: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3560" y="1857157"/>
            <a:ext cx="78867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уметь строить алгоритмы;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знать языки программирования;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уметь работать в соответствующей системе программирования.</a:t>
            </a:r>
          </a:p>
          <a:p>
            <a:pPr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6786" y="-260159"/>
            <a:ext cx="7886700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Понятие алгоритма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4853" y="1159368"/>
            <a:ext cx="4130567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Одним из фундаментальных понятий в информатике является понятие алгоритма. 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Происхождение самого термина «алгоритм» связано с математикой. Это слово происходит от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! — латинского написания имени Мухаммеда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аль-Хорезми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(787—850), выдающегося математика средневекового Востока.</a:t>
            </a:r>
          </a:p>
        </p:txBody>
      </p:sp>
      <p:pic>
        <p:nvPicPr>
          <p:cNvPr id="2050" name="Picture 2" descr="http://art-blog.uz/wp-content/uploads/2016/08/Nabiev-M.-Portret-Al-Horezmi.-1982.-DHV.jpg">
            <a:extLst>
              <a:ext uri="{FF2B5EF4-FFF2-40B4-BE49-F238E27FC236}">
                <a16:creationId xmlns:a16="http://schemas.microsoft.com/office/drawing/2014/main" id="{C1DC0E5D-A776-4518-BF41-44D4BDF09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62" y="1065404"/>
            <a:ext cx="3529272" cy="427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3542" y="1803467"/>
            <a:ext cx="8530458" cy="2670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— это последовательность команд управления каким-либо исполнителем.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7992093-1B76-4348-87DF-D1BE25344DAE}"/>
              </a:ext>
            </a:extLst>
          </p:cNvPr>
          <p:cNvSpPr/>
          <p:nvPr/>
        </p:nvSpPr>
        <p:spPr>
          <a:xfrm>
            <a:off x="574787" y="3138939"/>
            <a:ext cx="83517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</a:t>
            </a:r>
            <a:r>
              <a:rPr lang="ru-RU" sz="2400" dirty="0">
                <a:solidFill>
                  <a:srgbClr val="4E4E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понятное и точное предписание исполнителю выполнить конечную последовательность команд, приводящую от исходных данных к искомому результату.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4B4B1A-1C3E-4D93-B32D-23D5AE7230F4}"/>
              </a:ext>
            </a:extLst>
          </p:cNvPr>
          <p:cNvSpPr/>
          <p:nvPr/>
        </p:nvSpPr>
        <p:spPr>
          <a:xfrm>
            <a:off x="3227512" y="175313"/>
            <a:ext cx="2018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cs typeface="Arial" panose="020B0604020202020204" pitchFamily="34" charset="0"/>
              </a:rPr>
              <a:t>Алгоритм</a:t>
            </a:r>
            <a:r>
              <a:rPr lang="ru-RU" sz="28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2"/>
          <p:cNvSpPr>
            <a:spLocks/>
          </p:cNvSpPr>
          <p:nvPr/>
        </p:nvSpPr>
        <p:spPr bwMode="auto">
          <a:xfrm>
            <a:off x="2390157" y="286188"/>
            <a:ext cx="616386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3600" b="1" dirty="0">
                <a:solidFill>
                  <a:srgbClr val="C00000"/>
                </a:solidFill>
                <a:latin typeface="Calibri" panose="020F0502020204030204" pitchFamily="34" charset="0"/>
              </a:rPr>
              <a:t>Свойства алгоритма</a:t>
            </a:r>
          </a:p>
        </p:txBody>
      </p:sp>
      <p:sp>
        <p:nvSpPr>
          <p:cNvPr id="2" name="Line 8"/>
          <p:cNvSpPr>
            <a:spLocks noChangeShapeType="1"/>
          </p:cNvSpPr>
          <p:nvPr/>
        </p:nvSpPr>
        <p:spPr bwMode="auto">
          <a:xfrm flipH="1" flipV="1">
            <a:off x="1280156" y="2187178"/>
            <a:ext cx="1" cy="2807496"/>
          </a:xfrm>
          <a:prstGeom prst="line">
            <a:avLst/>
          </a:prstGeom>
          <a:ln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>
              <a:lumMod val="67000"/>
            </a:schemeClr>
          </a:lnRef>
          <a:fillRef idx="0">
            <a:schemeClr val="accent6">
              <a:lumMod val="67000"/>
            </a:schemeClr>
          </a:fillRef>
          <a:effectRef idx="0">
            <a:schemeClr val="accent6">
              <a:lumMod val="67000"/>
            </a:schemeClr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sz="1350">
              <a:latin typeface="Arial" charset="0"/>
              <a:cs typeface="Arial" charset="0"/>
            </a:endParaRPr>
          </a:p>
        </p:txBody>
      </p:sp>
      <p:sp>
        <p:nvSpPr>
          <p:cNvPr id="36880" name="AutoShape 16"/>
          <p:cNvSpPr>
            <a:spLocks noChangeArrowheads="1"/>
          </p:cNvSpPr>
          <p:nvPr/>
        </p:nvSpPr>
        <p:spPr bwMode="auto">
          <a:xfrm>
            <a:off x="4357924" y="1821014"/>
            <a:ext cx="3178068" cy="63643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500" dirty="0"/>
              <a:t>Путь решения задачи</a:t>
            </a:r>
          </a:p>
          <a:p>
            <a:pPr eaLnBrk="1" hangingPunct="1"/>
            <a:r>
              <a:rPr lang="ru-RU" altLang="ru-RU" sz="1500" dirty="0"/>
              <a:t>разделён на отдельные шаги</a:t>
            </a:r>
          </a:p>
        </p:txBody>
      </p:sp>
      <p:sp>
        <p:nvSpPr>
          <p:cNvPr id="36881" name="AutoShape 17"/>
          <p:cNvSpPr>
            <a:spLocks noChangeArrowheads="1"/>
          </p:cNvSpPr>
          <p:nvPr/>
        </p:nvSpPr>
        <p:spPr bwMode="auto">
          <a:xfrm>
            <a:off x="4357924" y="2523483"/>
            <a:ext cx="3178068" cy="63643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500"/>
              <a:t>Алгоритм состоит из</a:t>
            </a:r>
          </a:p>
          <a:p>
            <a:pPr eaLnBrk="1" hangingPunct="1"/>
            <a:r>
              <a:rPr lang="ru-RU" altLang="ru-RU" sz="1500"/>
              <a:t>команд, входящих в СКИ</a:t>
            </a:r>
          </a:p>
        </p:txBody>
      </p:sp>
      <p:sp>
        <p:nvSpPr>
          <p:cNvPr id="36882" name="AutoShape 18"/>
          <p:cNvSpPr>
            <a:spLocks noChangeArrowheads="1"/>
          </p:cNvSpPr>
          <p:nvPr/>
        </p:nvSpPr>
        <p:spPr bwMode="auto">
          <a:xfrm>
            <a:off x="4357924" y="3224762"/>
            <a:ext cx="3178068" cy="63643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500"/>
              <a:t>Команды понимаются</a:t>
            </a:r>
          </a:p>
          <a:p>
            <a:pPr eaLnBrk="1" hangingPunct="1"/>
            <a:r>
              <a:rPr lang="ru-RU" altLang="ru-RU" sz="1500"/>
              <a:t>однозначно</a:t>
            </a:r>
            <a:r>
              <a:rPr lang="ru-RU" altLang="ru-RU" sz="1650"/>
              <a:t>  </a:t>
            </a:r>
          </a:p>
        </p:txBody>
      </p:sp>
      <p:sp>
        <p:nvSpPr>
          <p:cNvPr id="36883" name="AutoShape 19"/>
          <p:cNvSpPr>
            <a:spLocks noChangeArrowheads="1"/>
          </p:cNvSpPr>
          <p:nvPr/>
        </p:nvSpPr>
        <p:spPr bwMode="auto">
          <a:xfrm>
            <a:off x="4357924" y="3927230"/>
            <a:ext cx="3178068" cy="63643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500"/>
              <a:t>Обеспечивается получение </a:t>
            </a:r>
          </a:p>
          <a:p>
            <a:pPr eaLnBrk="1" hangingPunct="1"/>
            <a:r>
              <a:rPr lang="ru-RU" altLang="ru-RU" sz="1500"/>
              <a:t>ожидаемого результата</a:t>
            </a:r>
          </a:p>
        </p:txBody>
      </p:sp>
      <p:sp>
        <p:nvSpPr>
          <p:cNvPr id="36884" name="AutoShape 20"/>
          <p:cNvSpPr>
            <a:spLocks noChangeArrowheads="1"/>
          </p:cNvSpPr>
          <p:nvPr/>
        </p:nvSpPr>
        <p:spPr bwMode="auto">
          <a:xfrm>
            <a:off x="4357924" y="4601185"/>
            <a:ext cx="3178068" cy="82568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1500"/>
              <a:t>Обеспечивается решение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500"/>
              <a:t>задач с различными исходными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500"/>
              <a:t>данными</a:t>
            </a:r>
          </a:p>
        </p:txBody>
      </p:sp>
      <p:sp>
        <p:nvSpPr>
          <p:cNvPr id="36885" name="AutoShape 21"/>
          <p:cNvSpPr>
            <a:spLocks noChangeArrowheads="1"/>
          </p:cNvSpPr>
          <p:nvPr/>
        </p:nvSpPr>
        <p:spPr bwMode="auto">
          <a:xfrm>
            <a:off x="3817380" y="2124096"/>
            <a:ext cx="390958" cy="63084"/>
          </a:xfrm>
          <a:prstGeom prst="rightArrow">
            <a:avLst>
              <a:gd name="adj1" fmla="val 50000"/>
              <a:gd name="adj2" fmla="val 237026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350"/>
          </a:p>
        </p:txBody>
      </p:sp>
      <p:sp>
        <p:nvSpPr>
          <p:cNvPr id="36886" name="AutoShape 22"/>
          <p:cNvSpPr>
            <a:spLocks noChangeArrowheads="1"/>
          </p:cNvSpPr>
          <p:nvPr/>
        </p:nvSpPr>
        <p:spPr bwMode="auto">
          <a:xfrm>
            <a:off x="3817380" y="2879932"/>
            <a:ext cx="390958" cy="64485"/>
          </a:xfrm>
          <a:prstGeom prst="rightArrow">
            <a:avLst>
              <a:gd name="adj1" fmla="val 50000"/>
              <a:gd name="adj2" fmla="val 231875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350"/>
          </a:p>
        </p:txBody>
      </p:sp>
      <p:sp>
        <p:nvSpPr>
          <p:cNvPr id="36887" name="AutoShape 23"/>
          <p:cNvSpPr>
            <a:spLocks noChangeArrowheads="1"/>
          </p:cNvSpPr>
          <p:nvPr/>
        </p:nvSpPr>
        <p:spPr bwMode="auto">
          <a:xfrm>
            <a:off x="3817380" y="3581210"/>
            <a:ext cx="390958" cy="64485"/>
          </a:xfrm>
          <a:prstGeom prst="rightArrow">
            <a:avLst>
              <a:gd name="adj1" fmla="val 50000"/>
              <a:gd name="adj2" fmla="val 231875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350"/>
          </a:p>
        </p:txBody>
      </p:sp>
      <p:sp>
        <p:nvSpPr>
          <p:cNvPr id="36888" name="AutoShape 24"/>
          <p:cNvSpPr>
            <a:spLocks noChangeArrowheads="1"/>
          </p:cNvSpPr>
          <p:nvPr/>
        </p:nvSpPr>
        <p:spPr bwMode="auto">
          <a:xfrm>
            <a:off x="3817380" y="4337257"/>
            <a:ext cx="390958" cy="64485"/>
          </a:xfrm>
          <a:prstGeom prst="rightArrow">
            <a:avLst>
              <a:gd name="adj1" fmla="val 50000"/>
              <a:gd name="adj2" fmla="val 231875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350"/>
          </a:p>
        </p:txBody>
      </p:sp>
      <p:sp>
        <p:nvSpPr>
          <p:cNvPr id="36889" name="AutoShape 25"/>
          <p:cNvSpPr>
            <a:spLocks noChangeArrowheads="1"/>
          </p:cNvSpPr>
          <p:nvPr/>
        </p:nvSpPr>
        <p:spPr bwMode="auto">
          <a:xfrm>
            <a:off x="3817380" y="4986148"/>
            <a:ext cx="390958" cy="64485"/>
          </a:xfrm>
          <a:prstGeom prst="rightArrow">
            <a:avLst>
              <a:gd name="adj1" fmla="val 50000"/>
              <a:gd name="adj2" fmla="val 231875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350"/>
          </a:p>
        </p:txBody>
      </p:sp>
      <p:sp>
        <p:nvSpPr>
          <p:cNvPr id="3" name="Rectangl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84969" y="1864068"/>
            <a:ext cx="2230181" cy="57195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650" b="1">
                <a:solidFill>
                  <a:srgbClr val="FFFFFF"/>
                </a:solidFill>
                <a:latin typeface="Arial" charset="0"/>
                <a:cs typeface="Arial" charset="0"/>
              </a:rPr>
              <a:t>Дискретность </a:t>
            </a:r>
            <a:r>
              <a:rPr lang="ru-RU" sz="1500" b="1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57585" y="2586778"/>
            <a:ext cx="2230181" cy="57195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650" b="1">
                <a:solidFill>
                  <a:srgbClr val="FFFFFF"/>
                </a:solidFill>
                <a:latin typeface="Arial" charset="0"/>
                <a:cs typeface="Arial" charset="0"/>
              </a:rPr>
              <a:t>Понятность </a:t>
            </a:r>
            <a:r>
              <a:rPr lang="ru-RU" sz="1500" b="1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5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657585" y="3234478"/>
            <a:ext cx="2230181" cy="57195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650" b="1">
                <a:solidFill>
                  <a:srgbClr val="FFFFFF"/>
                </a:solidFill>
                <a:latin typeface="Arial" charset="0"/>
                <a:cs typeface="Arial" charset="0"/>
              </a:rPr>
              <a:t>Определённость</a:t>
            </a:r>
            <a:r>
              <a:rPr lang="ru-RU" sz="1500" b="1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6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657585" y="3990524"/>
            <a:ext cx="2230181" cy="57195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650" b="1">
                <a:solidFill>
                  <a:srgbClr val="FFFFFF"/>
                </a:solidFill>
                <a:latin typeface="Arial" charset="0"/>
                <a:cs typeface="Arial" charset="0"/>
              </a:rPr>
              <a:t>Результативность</a:t>
            </a:r>
            <a:r>
              <a:rPr lang="ru-RU" sz="1500" b="1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7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59966" y="4725140"/>
            <a:ext cx="2230181" cy="57195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650" b="1">
                <a:solidFill>
                  <a:srgbClr val="FFFFFF"/>
                </a:solidFill>
                <a:latin typeface="Arial" charset="0"/>
                <a:cs typeface="Arial" charset="0"/>
              </a:rPr>
              <a:t>Массовость </a:t>
            </a:r>
            <a:r>
              <a:rPr lang="ru-RU" sz="1500" b="1">
                <a:solidFill>
                  <a:srgbClr val="FFFFFF"/>
                </a:solidFill>
                <a:latin typeface="Arial" charset="0"/>
                <a:cs typeface="Arial" charset="0"/>
              </a:rPr>
              <a:t>  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rot="16200000" flipV="1">
            <a:off x="1475021" y="1992314"/>
            <a:ext cx="0" cy="389729"/>
          </a:xfrm>
          <a:prstGeom prst="line">
            <a:avLst/>
          </a:prstGeom>
          <a:ln>
            <a:headEnd type="triangle" w="med" len="med"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>
              <a:lumMod val="67000"/>
            </a:schemeClr>
          </a:lnRef>
          <a:fillRef idx="0">
            <a:schemeClr val="accent6">
              <a:lumMod val="67000"/>
            </a:schemeClr>
          </a:fillRef>
          <a:effectRef idx="0">
            <a:schemeClr val="accent6">
              <a:lumMod val="67000"/>
            </a:schemeClr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sz="1350">
              <a:latin typeface="Arial" charset="0"/>
              <a:cs typeface="Arial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rot="16200000" flipV="1">
            <a:off x="1475021" y="2748361"/>
            <a:ext cx="0" cy="389729"/>
          </a:xfrm>
          <a:prstGeom prst="line">
            <a:avLst/>
          </a:prstGeom>
          <a:ln>
            <a:headEnd type="triangle" w="med" len="med"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>
              <a:lumMod val="67000"/>
            </a:schemeClr>
          </a:lnRef>
          <a:fillRef idx="0">
            <a:schemeClr val="accent6">
              <a:lumMod val="67000"/>
            </a:schemeClr>
          </a:fillRef>
          <a:effectRef idx="0">
            <a:schemeClr val="accent6">
              <a:lumMod val="67000"/>
            </a:schemeClr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sz="1350">
              <a:latin typeface="Arial" charset="0"/>
              <a:cs typeface="Arial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rot="16200000" flipV="1">
            <a:off x="1475021" y="3342483"/>
            <a:ext cx="0" cy="389729"/>
          </a:xfrm>
          <a:prstGeom prst="line">
            <a:avLst/>
          </a:prstGeom>
          <a:ln>
            <a:headEnd type="triangle" w="med" len="med"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>
              <a:lumMod val="67000"/>
            </a:schemeClr>
          </a:lnRef>
          <a:fillRef idx="0">
            <a:schemeClr val="accent6">
              <a:lumMod val="67000"/>
            </a:schemeClr>
          </a:fillRef>
          <a:effectRef idx="0">
            <a:schemeClr val="accent6">
              <a:lumMod val="67000"/>
            </a:schemeClr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sz="1350">
              <a:latin typeface="Arial" charset="0"/>
              <a:cs typeface="Arial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rot="16200000" flipV="1">
            <a:off x="1475021" y="4098529"/>
            <a:ext cx="0" cy="389729"/>
          </a:xfrm>
          <a:prstGeom prst="line">
            <a:avLst/>
          </a:prstGeom>
          <a:ln>
            <a:headEnd type="triangle" w="med" len="med"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>
              <a:lumMod val="67000"/>
            </a:schemeClr>
          </a:lnRef>
          <a:fillRef idx="0">
            <a:schemeClr val="accent6">
              <a:lumMod val="67000"/>
            </a:schemeClr>
          </a:fillRef>
          <a:effectRef idx="0">
            <a:schemeClr val="accent6">
              <a:lumMod val="67000"/>
            </a:schemeClr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sz="1350">
              <a:latin typeface="Arial" charset="0"/>
              <a:cs typeface="Arial" charset="0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rot="16200000" flipV="1">
            <a:off x="1475021" y="4800998"/>
            <a:ext cx="0" cy="389729"/>
          </a:xfrm>
          <a:prstGeom prst="line">
            <a:avLst/>
          </a:prstGeom>
          <a:ln>
            <a:headEnd type="triangle" w="med" len="med"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>
              <a:lumMod val="67000"/>
            </a:schemeClr>
          </a:lnRef>
          <a:fillRef idx="0">
            <a:schemeClr val="accent6">
              <a:lumMod val="67000"/>
            </a:schemeClr>
          </a:fillRef>
          <a:effectRef idx="0">
            <a:schemeClr val="accent6">
              <a:lumMod val="67000"/>
            </a:schemeClr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sz="135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0" grpId="0" animBg="1"/>
      <p:bldP spid="36881" grpId="0" animBg="1"/>
      <p:bldP spid="36882" grpId="0" animBg="1"/>
      <p:bldP spid="36883" grpId="0" animBg="1"/>
      <p:bldP spid="36884" grpId="0" animBg="1"/>
      <p:bldP spid="36885" grpId="0" animBg="1"/>
      <p:bldP spid="36886" grpId="0" animBg="1"/>
      <p:bldP spid="36887" grpId="0" animBg="1"/>
      <p:bldP spid="36888" grpId="0" animBg="1"/>
      <p:bldP spid="36889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/>
          </p:cNvSpPr>
          <p:nvPr/>
        </p:nvSpPr>
        <p:spPr bwMode="auto">
          <a:xfrm>
            <a:off x="1490067" y="46258"/>
            <a:ext cx="616386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000" b="1" dirty="0">
                <a:solidFill>
                  <a:srgbClr val="C00000"/>
                </a:solidFill>
              </a:rPr>
              <a:t>Алгоритмические языки</a:t>
            </a: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668659" y="1015871"/>
            <a:ext cx="80186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ru-RU" altLang="ru-RU" sz="2000" b="1" dirty="0">
                <a:solidFill>
                  <a:srgbClr val="C00000"/>
                </a:solidFill>
              </a:rPr>
              <a:t>Алгоритмические языки</a:t>
            </a:r>
            <a:r>
              <a:rPr lang="ru-RU" altLang="ru-RU" sz="2000" dirty="0">
                <a:solidFill>
                  <a:srgbClr val="C00000"/>
                </a:solidFill>
              </a:rPr>
              <a:t> </a:t>
            </a:r>
            <a:r>
              <a:rPr lang="ru-RU" altLang="ru-RU" sz="2000" dirty="0"/>
              <a:t>- формальные языки, предназначенные для записи алгоритмов. 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844404" y="1788320"/>
            <a:ext cx="4913709" cy="41195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Характеристики алгоритмического языка</a:t>
            </a:r>
            <a:endParaRPr lang="ru-RU" sz="165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 rot="5400000" flipH="1" flipV="1">
            <a:off x="2197894" y="1303734"/>
            <a:ext cx="0" cy="129540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ru-RU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ine 8"/>
          <p:cNvSpPr>
            <a:spLocks noChangeShapeType="1"/>
          </p:cNvSpPr>
          <p:nvPr/>
        </p:nvSpPr>
        <p:spPr bwMode="auto">
          <a:xfrm flipV="1">
            <a:off x="1547814" y="1951434"/>
            <a:ext cx="2381" cy="2105025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ru-RU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 rot="16200000" flipV="1">
            <a:off x="1738908" y="3220044"/>
            <a:ext cx="0" cy="377429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ru-RU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16" name="AutoShape 16"/>
          <p:cNvSpPr>
            <a:spLocks noChangeArrowheads="1"/>
          </p:cNvSpPr>
          <p:nvPr/>
        </p:nvSpPr>
        <p:spPr bwMode="auto">
          <a:xfrm>
            <a:off x="4627961" y="2490788"/>
            <a:ext cx="3077765" cy="540544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500"/>
              <a:t>Набор используемых символов</a:t>
            </a:r>
          </a:p>
        </p:txBody>
      </p:sp>
      <p:sp>
        <p:nvSpPr>
          <p:cNvPr id="25617" name="AutoShape 17"/>
          <p:cNvSpPr>
            <a:spLocks noChangeArrowheads="1"/>
          </p:cNvSpPr>
          <p:nvPr/>
        </p:nvSpPr>
        <p:spPr bwMode="auto">
          <a:xfrm>
            <a:off x="4627961" y="3193257"/>
            <a:ext cx="3077765" cy="540544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500"/>
              <a:t>Система правил образования</a:t>
            </a:r>
          </a:p>
          <a:p>
            <a:pPr algn="ctr" eaLnBrk="1" hangingPunct="1"/>
            <a:r>
              <a:rPr lang="ru-RU" altLang="ru-RU" sz="1500"/>
              <a:t>конструкций языка</a:t>
            </a:r>
          </a:p>
        </p:txBody>
      </p:sp>
      <p:sp>
        <p:nvSpPr>
          <p:cNvPr id="25618" name="AutoShape 18"/>
          <p:cNvSpPr>
            <a:spLocks noChangeArrowheads="1"/>
          </p:cNvSpPr>
          <p:nvPr/>
        </p:nvSpPr>
        <p:spPr bwMode="auto">
          <a:xfrm>
            <a:off x="4627961" y="3894535"/>
            <a:ext cx="3077765" cy="756047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500"/>
              <a:t>Система правил, определяющих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1500"/>
              <a:t>смысл и способ употребления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1500"/>
              <a:t>конструкций языка</a:t>
            </a:r>
            <a:r>
              <a:rPr lang="ru-RU" altLang="ru-RU" sz="1650"/>
              <a:t>  </a:t>
            </a:r>
          </a:p>
        </p:txBody>
      </p:sp>
      <p:sp>
        <p:nvSpPr>
          <p:cNvPr id="25619" name="AutoShape 19"/>
          <p:cNvSpPr>
            <a:spLocks noChangeArrowheads="1"/>
          </p:cNvSpPr>
          <p:nvPr/>
        </p:nvSpPr>
        <p:spPr bwMode="auto">
          <a:xfrm>
            <a:off x="4142185" y="2707482"/>
            <a:ext cx="322659" cy="53578"/>
          </a:xfrm>
          <a:prstGeom prst="rightArrow">
            <a:avLst>
              <a:gd name="adj1" fmla="val 50000"/>
              <a:gd name="adj2" fmla="val 201997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350"/>
          </a:p>
        </p:txBody>
      </p:sp>
      <p:sp>
        <p:nvSpPr>
          <p:cNvPr id="25620" name="AutoShape 20"/>
          <p:cNvSpPr>
            <a:spLocks noChangeArrowheads="1"/>
          </p:cNvSpPr>
          <p:nvPr/>
        </p:nvSpPr>
        <p:spPr bwMode="auto">
          <a:xfrm>
            <a:off x="4087417" y="3408760"/>
            <a:ext cx="378619" cy="54769"/>
          </a:xfrm>
          <a:prstGeom prst="rightArrow">
            <a:avLst>
              <a:gd name="adj1" fmla="val 50000"/>
              <a:gd name="adj2" fmla="val 231875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350"/>
          </a:p>
        </p:txBody>
      </p:sp>
      <p:sp>
        <p:nvSpPr>
          <p:cNvPr id="25621" name="AutoShape 21"/>
          <p:cNvSpPr>
            <a:spLocks noChangeArrowheads="1"/>
          </p:cNvSpPr>
          <p:nvPr/>
        </p:nvSpPr>
        <p:spPr bwMode="auto">
          <a:xfrm>
            <a:off x="4087417" y="4164807"/>
            <a:ext cx="378619" cy="54769"/>
          </a:xfrm>
          <a:prstGeom prst="rightArrow">
            <a:avLst>
              <a:gd name="adj1" fmla="val 50000"/>
              <a:gd name="adj2" fmla="val 231875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35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927623" y="3246834"/>
            <a:ext cx="2159794" cy="485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5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Синтаксис</a:t>
            </a:r>
            <a:r>
              <a:rPr lang="ru-RU" sz="15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927623" y="3894534"/>
            <a:ext cx="2159794" cy="485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5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Семантика</a:t>
            </a:r>
            <a:endParaRPr lang="ru-RU" sz="15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rot="16200000" flipV="1">
            <a:off x="1738908" y="3868935"/>
            <a:ext cx="0" cy="377429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ru-RU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55007" y="2524125"/>
            <a:ext cx="2159794" cy="485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5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Алфавит</a:t>
            </a:r>
            <a:r>
              <a:rPr lang="ru-RU" sz="15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rot="16200000" flipV="1">
            <a:off x="1738908" y="2463998"/>
            <a:ext cx="0" cy="377429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ru-RU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EE2672F-789D-4955-8125-6B09F5FC18E1}"/>
              </a:ext>
            </a:extLst>
          </p:cNvPr>
          <p:cNvSpPr/>
          <p:nvPr/>
        </p:nvSpPr>
        <p:spPr>
          <a:xfrm>
            <a:off x="205814" y="4811316"/>
            <a:ext cx="8944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Исполнитель алгоритма</a:t>
            </a:r>
            <a:r>
              <a:rPr lang="ru-RU" dirty="0">
                <a:solidFill>
                  <a:srgbClr val="4E4E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- это тот объект или субъект, для управления которым составлен алгоритм.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E4E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команд исполнителя (СКИ) - это вся совокупность команд, которые исполнитель умеет выполнять.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E4E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Определенная последовательность действий исполнителя всегда применяется к некоторым 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исходным данным</a:t>
            </a:r>
            <a:r>
              <a:rPr lang="ru-RU" dirty="0">
                <a:solidFill>
                  <a:srgbClr val="4E4E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616" grpId="0" animBg="1"/>
      <p:bldP spid="25617" grpId="0" animBg="1"/>
      <p:bldP spid="25618" grpId="0" animBg="1"/>
      <p:bldP spid="25619" grpId="0" animBg="1"/>
      <p:bldP spid="25620" grpId="0" animBg="1"/>
      <p:bldP spid="25621" grpId="0" animBg="1"/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1323" y="220717"/>
            <a:ext cx="5070738" cy="49398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и величины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5310" y="2407238"/>
            <a:ext cx="8481849" cy="3394472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ru-RU" b="1" dirty="0"/>
              <a:t>Совокупность величин, с которыми работает компьютер, принято называть </a:t>
            </a:r>
            <a:r>
              <a:rPr lang="ru-RU" b="1" dirty="0">
                <a:solidFill>
                  <a:srgbClr val="C00000"/>
                </a:solidFill>
              </a:rPr>
              <a:t>данными</a:t>
            </a:r>
            <a:r>
              <a:rPr lang="ru-RU" b="1" dirty="0"/>
              <a:t>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По отношению к программе данные делятся на исходные, результаты (окончательные данные) и промежуточные, которые получаются в процессе вычислений.</a:t>
            </a:r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0A4921AF-05A9-40DE-AB2F-A85B854B3A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29"/>
          <a:stretch/>
        </p:blipFill>
        <p:spPr bwMode="auto">
          <a:xfrm>
            <a:off x="1392512" y="4880770"/>
            <a:ext cx="6358976" cy="104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EB3F67B2-83D7-4AFF-8D65-028FA8B984E3}"/>
              </a:ext>
            </a:extLst>
          </p:cNvPr>
          <p:cNvSpPr txBox="1">
            <a:spLocks/>
          </p:cNvSpPr>
          <p:nvPr/>
        </p:nvSpPr>
        <p:spPr>
          <a:xfrm>
            <a:off x="206923" y="930836"/>
            <a:ext cx="8937077" cy="2952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Компьютер работает с величинами — различными информационными объектами: числами, символами, кодами и т. п.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Алгоритмы, предназначенные для управления компьютером, принято называть алгоритмами работы с величинами.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7873" y="110045"/>
            <a:ext cx="6172200" cy="857250"/>
          </a:xfrm>
        </p:spPr>
        <p:txBody>
          <a:bodyPr>
            <a:normAutofit/>
          </a:bodyPr>
          <a:lstStyle/>
          <a:p>
            <a:pPr algn="l"/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2994" y="1566385"/>
            <a:ext cx="7677530" cy="33944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При решении квадратного уравнения</a:t>
            </a:r>
          </a:p>
          <a:p>
            <a:pPr marL="0" indent="0" algn="ctr">
              <a:buNone/>
            </a:pPr>
            <a:r>
              <a:rPr lang="ru-RU" b="1" dirty="0"/>
              <a:t> ax</a:t>
            </a:r>
            <a:r>
              <a:rPr lang="ru-RU" b="1" baseline="30000" dirty="0"/>
              <a:t>2</a:t>
            </a:r>
            <a:r>
              <a:rPr lang="ru-RU" b="1" dirty="0"/>
              <a:t> + </a:t>
            </a:r>
            <a:r>
              <a:rPr lang="ru-RU" b="1" dirty="0" err="1"/>
              <a:t>bx</a:t>
            </a:r>
            <a:r>
              <a:rPr lang="ru-RU" b="1" dirty="0"/>
              <a:t> + с = 0 </a:t>
            </a:r>
          </a:p>
          <a:p>
            <a:pPr marL="385763" indent="-385763">
              <a:buFont typeface="+mj-lt"/>
              <a:buAutoNum type="arabicPeriod"/>
            </a:pPr>
            <a:r>
              <a:rPr lang="ru-RU" dirty="0"/>
              <a:t>исходными данными являются коэффициенты а, b, с, </a:t>
            </a:r>
          </a:p>
          <a:p>
            <a:pPr marL="385763" indent="-385763">
              <a:buFont typeface="+mj-lt"/>
              <a:buAutoNum type="arabicPeriod"/>
            </a:pPr>
            <a:r>
              <a:rPr lang="ru-RU" dirty="0"/>
              <a:t>результатами — корни уравнения х1, х2, </a:t>
            </a:r>
          </a:p>
          <a:p>
            <a:pPr marL="385763" indent="-385763">
              <a:buFont typeface="+mj-lt"/>
              <a:buAutoNum type="arabicPeriod"/>
            </a:pPr>
            <a:r>
              <a:rPr lang="ru-RU" dirty="0"/>
              <a:t>промежуточным данным — дискриминант уравнения D = b</a:t>
            </a:r>
            <a:r>
              <a:rPr lang="ru-RU" baseline="30000" dirty="0"/>
              <a:t>2</a:t>
            </a:r>
            <a:r>
              <a:rPr lang="ru-RU" dirty="0"/>
              <a:t> — 4aс.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mple">
  <a:themeElements>
    <a:clrScheme name="sample 2">
      <a:dk1>
        <a:srgbClr val="113F71"/>
      </a:dk1>
      <a:lt1>
        <a:srgbClr val="FFFFFF"/>
      </a:lt1>
      <a:dk2>
        <a:srgbClr val="000000"/>
      </a:dk2>
      <a:lt2>
        <a:srgbClr val="C1D1D3"/>
      </a:lt2>
      <a:accent1>
        <a:srgbClr val="2D7ACF"/>
      </a:accent1>
      <a:accent2>
        <a:srgbClr val="99CC00"/>
      </a:accent2>
      <a:accent3>
        <a:srgbClr val="FFFFFF"/>
      </a:accent3>
      <a:accent4>
        <a:srgbClr val="0D345F"/>
      </a:accent4>
      <a:accent5>
        <a:srgbClr val="ADBEE4"/>
      </a:accent5>
      <a:accent6>
        <a:srgbClr val="8AB900"/>
      </a:accent6>
      <a:hlink>
        <a:srgbClr val="5AABCC"/>
      </a:hlink>
      <a:folHlink>
        <a:srgbClr val="BD9E61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1F52C0"/>
        </a:dk1>
        <a:lt1>
          <a:srgbClr val="FFFFFF"/>
        </a:lt1>
        <a:dk2>
          <a:srgbClr val="000000"/>
        </a:dk2>
        <a:lt2>
          <a:srgbClr val="D6E1E2"/>
        </a:lt2>
        <a:accent1>
          <a:srgbClr val="E38B55"/>
        </a:accent1>
        <a:accent2>
          <a:srgbClr val="CB81D5"/>
        </a:accent2>
        <a:accent3>
          <a:srgbClr val="FFFFFF"/>
        </a:accent3>
        <a:accent4>
          <a:srgbClr val="1945A4"/>
        </a:accent4>
        <a:accent5>
          <a:srgbClr val="EFC4B4"/>
        </a:accent5>
        <a:accent6>
          <a:srgbClr val="B874C1"/>
        </a:accent6>
        <a:hlink>
          <a:srgbClr val="705FC3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2D7ACF"/>
        </a:accent1>
        <a:accent2>
          <a:srgbClr val="99CC00"/>
        </a:accent2>
        <a:accent3>
          <a:srgbClr val="FFFFFF"/>
        </a:accent3>
        <a:accent4>
          <a:srgbClr val="0D345F"/>
        </a:accent4>
        <a:accent5>
          <a:srgbClr val="ADBEE4"/>
        </a:accent5>
        <a:accent6>
          <a:srgbClr val="8AB900"/>
        </a:accent6>
        <a:hlink>
          <a:srgbClr val="5AABCC"/>
        </a:hlink>
        <a:folHlink>
          <a:srgbClr val="BD9E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F2163"/>
        </a:dk1>
        <a:lt1>
          <a:srgbClr val="FFFFFF"/>
        </a:lt1>
        <a:dk2>
          <a:srgbClr val="000000"/>
        </a:dk2>
        <a:lt2>
          <a:srgbClr val="CCD8DA"/>
        </a:lt2>
        <a:accent1>
          <a:srgbClr val="4067CA"/>
        </a:accent1>
        <a:accent2>
          <a:srgbClr val="00B4B0"/>
        </a:accent2>
        <a:accent3>
          <a:srgbClr val="FFFFFF"/>
        </a:accent3>
        <a:accent4>
          <a:srgbClr val="191B53"/>
        </a:accent4>
        <a:accent5>
          <a:srgbClr val="AFB8E1"/>
        </a:accent5>
        <a:accent6>
          <a:srgbClr val="00A39F"/>
        </a:accent6>
        <a:hlink>
          <a:srgbClr val="6DB1DF"/>
        </a:hlink>
        <a:folHlink>
          <a:srgbClr val="9292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977</Words>
  <Application>Microsoft Office PowerPoint</Application>
  <PresentationFormat>Экран (4:3)</PresentationFormat>
  <Paragraphs>203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Open Sans</vt:lpstr>
      <vt:lpstr>Verdana</vt:lpstr>
      <vt:lpstr>Wingdings</vt:lpstr>
      <vt:lpstr>sample</vt:lpstr>
      <vt:lpstr>Формула</vt:lpstr>
      <vt:lpstr> Алгоритмы и величины </vt:lpstr>
      <vt:lpstr>Этапы работы по решению любой задачи с использованием компьютера:</vt:lpstr>
      <vt:lpstr>Программист должен обладать следующими знаниями и навыками: </vt:lpstr>
      <vt:lpstr>Понятие алгоритма</vt:lpstr>
      <vt:lpstr>Презентация PowerPoint</vt:lpstr>
      <vt:lpstr>Презентация PowerPoint</vt:lpstr>
      <vt:lpstr>Презентация PowerPoint</vt:lpstr>
      <vt:lpstr>Данные и величины</vt:lpstr>
      <vt:lpstr>Пример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Типы величин — типы данных</vt:lpstr>
      <vt:lpstr>Презентация PowerPoint</vt:lpstr>
      <vt:lpstr>Презентация PowerPoint</vt:lpstr>
      <vt:lpstr>Презентация PowerPoint</vt:lpstr>
      <vt:lpstr>Компьютер - исполнитель алгоритмов</vt:lpstr>
      <vt:lpstr>Презентация PowerPoint</vt:lpstr>
      <vt:lpstr>Презентация PowerPoint</vt:lpstr>
      <vt:lpstr>Презентация PowerPoint</vt:lpstr>
      <vt:lpstr> Линейные вычислительные алгоритмы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2018-12-13T13:40:31Z</dcterms:created>
  <dcterms:modified xsi:type="dcterms:W3CDTF">2018-12-13T17:49:49Z</dcterms:modified>
</cp:coreProperties>
</file>