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62" r:id="rId5"/>
    <p:sldId id="264" r:id="rId6"/>
    <p:sldId id="270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777777"/>
    <a:srgbClr val="33CCCC"/>
    <a:srgbClr val="006666"/>
    <a:srgbClr val="66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8287" y="678056"/>
            <a:ext cx="7036068" cy="176184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6666"/>
                </a:solidFill>
                <a:effectLst>
                  <a:glow rad="228600">
                    <a:srgbClr val="008080">
                      <a:alpha val="40000"/>
                    </a:srgbClr>
                  </a:glow>
                </a:effectLst>
                <a:latin typeface="+mn-lt"/>
              </a:rPr>
              <a:t>Исполнение формального алгоритма</a:t>
            </a:r>
            <a:endParaRPr lang="ru-RU" sz="4800" b="1" dirty="0">
              <a:solidFill>
                <a:srgbClr val="006666"/>
              </a:solidFill>
              <a:effectLst>
                <a:glow rad="228600">
                  <a:srgbClr val="008080">
                    <a:alpha val="40000"/>
                  </a:srgbClr>
                </a:glow>
              </a:effectLst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18.01.2021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58787" y="570778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Зорина Ольга Александровна</a:t>
            </a:r>
          </a:p>
          <a:p>
            <a:r>
              <a:rPr lang="ru-RU" dirty="0"/>
              <a:t>Учитель информатики</a:t>
            </a:r>
          </a:p>
          <a:p>
            <a:r>
              <a:rPr lang="ru-RU" dirty="0"/>
              <a:t>МБОУ «СШ №7» </a:t>
            </a:r>
            <a:r>
              <a:rPr lang="ru-RU" dirty="0" err="1"/>
              <a:t>г.Новый</a:t>
            </a:r>
            <a:r>
              <a:rPr lang="ru-RU" dirty="0"/>
              <a:t> Уренгой</a:t>
            </a: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4165" y="539014"/>
            <a:ext cx="76039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 исполнителя </a:t>
            </a:r>
            <a:r>
              <a:rPr lang="ru-RU" sz="2000" b="1" dirty="0" smtClean="0"/>
              <a:t>Преобразователь</a:t>
            </a:r>
            <a:r>
              <a:rPr lang="ru-RU" sz="2000" dirty="0" smtClean="0"/>
              <a:t> </a:t>
            </a:r>
            <a:r>
              <a:rPr lang="ru-RU" sz="2000" dirty="0"/>
              <a:t>две команды, которым присвоены номера: </a:t>
            </a:r>
          </a:p>
          <a:p>
            <a:r>
              <a:rPr lang="ru-RU" sz="2000" b="1" dirty="0"/>
              <a:t>1. раздели на </a:t>
            </a:r>
            <a:r>
              <a:rPr lang="ru-RU" sz="2000" b="1" dirty="0" smtClean="0"/>
              <a:t>3 </a:t>
            </a:r>
            <a:endParaRPr lang="ru-RU" sz="2000" dirty="0"/>
          </a:p>
          <a:p>
            <a:r>
              <a:rPr lang="ru-RU" sz="2000" b="1" dirty="0"/>
              <a:t>2. вычти 1 </a:t>
            </a:r>
            <a:endParaRPr lang="ru-RU" sz="2000" dirty="0"/>
          </a:p>
          <a:p>
            <a:r>
              <a:rPr lang="ru-RU" sz="2000" dirty="0" smtClean="0"/>
              <a:t>Составьте </a:t>
            </a:r>
            <a:r>
              <a:rPr lang="ru-RU" sz="2000" dirty="0"/>
              <a:t>алгоритм получения </a:t>
            </a:r>
            <a:r>
              <a:rPr lang="ru-RU" sz="2000" b="1" dirty="0"/>
              <a:t>из числа </a:t>
            </a:r>
            <a:r>
              <a:rPr lang="ru-RU" sz="2000" b="1" dirty="0" smtClean="0"/>
              <a:t>91 </a:t>
            </a:r>
            <a:r>
              <a:rPr lang="ru-RU" sz="2000" b="1" dirty="0"/>
              <a:t>числа </a:t>
            </a:r>
            <a:r>
              <a:rPr lang="ru-RU" sz="2000" b="1" dirty="0" smtClean="0"/>
              <a:t>3</a:t>
            </a:r>
            <a:r>
              <a:rPr lang="ru-RU" sz="2000" dirty="0" smtClean="0"/>
              <a:t>, </a:t>
            </a:r>
            <a:r>
              <a:rPr lang="ru-RU" sz="2000" dirty="0"/>
              <a:t>содержащий не более 5 команд. </a:t>
            </a:r>
            <a:r>
              <a:rPr lang="ru-RU" sz="2000" dirty="0" smtClean="0"/>
              <a:t>В </a:t>
            </a:r>
            <a:r>
              <a:rPr lang="ru-RU" sz="2000" dirty="0"/>
              <a:t>ответе запишите только номера команд.</a:t>
            </a:r>
          </a:p>
          <a:p>
            <a:r>
              <a:rPr lang="ru-RU" sz="2000" dirty="0"/>
              <a:t>Если таких алгоритмов более одного, то запишите любой из них.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8044" y="-63939"/>
            <a:ext cx="12105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№1</a:t>
            </a:r>
            <a:r>
              <a:rPr lang="ru-RU" sz="4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811174" y="2843221"/>
            <a:ext cx="3804812" cy="1152443"/>
            <a:chOff x="346364" y="2777799"/>
            <a:chExt cx="3804812" cy="1152443"/>
          </a:xfrm>
        </p:grpSpPr>
        <p:sp>
          <p:nvSpPr>
            <p:cNvPr id="6" name="TextBox 5"/>
            <p:cNvSpPr txBox="1"/>
            <p:nvPr/>
          </p:nvSpPr>
          <p:spPr>
            <a:xfrm>
              <a:off x="346364" y="2777799"/>
              <a:ext cx="38048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ru-RU" sz="3200" dirty="0" smtClean="0"/>
                <a:t> :3	 	91 </a:t>
              </a:r>
              <a:r>
                <a:rPr lang="ru-RU" sz="3200" dirty="0" smtClean="0">
                  <a:sym typeface="Symbol" panose="05050102010706020507" pitchFamily="18" charset="2"/>
                </a:rPr>
                <a:t> 3</a:t>
              </a:r>
              <a:endParaRPr lang="ru-RU" sz="3200" dirty="0" smtClean="0"/>
            </a:p>
            <a:p>
              <a:pPr marL="342900" indent="-342900">
                <a:buAutoNum type="arabicParenR"/>
              </a:pPr>
              <a:r>
                <a:rPr lang="ru-RU" sz="3200" dirty="0" smtClean="0"/>
                <a:t> –1		5 команд</a:t>
              </a:r>
              <a:endParaRPr lang="ru-RU" sz="3200" dirty="0"/>
            </a:p>
          </p:txBody>
        </p:sp>
        <p:sp>
          <p:nvSpPr>
            <p:cNvPr id="7" name="Правая фигурная скобка 6"/>
            <p:cNvSpPr/>
            <p:nvPr/>
          </p:nvSpPr>
          <p:spPr>
            <a:xfrm>
              <a:off x="1435271" y="2853025"/>
              <a:ext cx="245660" cy="1077217"/>
            </a:xfrm>
            <a:prstGeom prst="rightBrace">
              <a:avLst>
                <a:gd name="adj1" fmla="val 68859"/>
                <a:gd name="adj2" fmla="val 4615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96925" y="6141684"/>
            <a:ext cx="36658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Ответ: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21121.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68634" y="4267871"/>
            <a:ext cx="1503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91 – 1 =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2346306" y="4226928"/>
            <a:ext cx="204713" cy="1160062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3672419" y="4229200"/>
            <a:ext cx="204713" cy="1160062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4994231" y="4284480"/>
            <a:ext cx="204713" cy="1044000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6381495" y="4279933"/>
            <a:ext cx="204713" cy="1044000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 rot="5400000">
            <a:off x="7590545" y="4359232"/>
            <a:ext cx="204713" cy="900000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256909" y="4928787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83593" y="4927181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05170" y="4927666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289602" y="4926063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494367" y="4927666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4127" y="4267870"/>
            <a:ext cx="1453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90 : 3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9636" y="4275666"/>
            <a:ext cx="1405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30 : 3 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91627" y="4267871"/>
            <a:ext cx="151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 – 1 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42901" y="4267871"/>
            <a:ext cx="1602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 : 3 = 3</a:t>
            </a:r>
          </a:p>
        </p:txBody>
      </p:sp>
    </p:spTree>
    <p:extLst>
      <p:ext uri="{BB962C8B-B14F-4D97-AF65-F5344CB8AC3E}">
        <p14:creationId xmlns:p14="http://schemas.microsoft.com/office/powerpoint/2010/main" val="325272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4165" y="539014"/>
            <a:ext cx="76039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 исполнителя </a:t>
            </a:r>
            <a:r>
              <a:rPr lang="ru-RU" sz="2000" b="1" dirty="0" smtClean="0"/>
              <a:t>Вычислитель</a:t>
            </a:r>
            <a:r>
              <a:rPr lang="ru-RU" sz="2000" dirty="0" smtClean="0"/>
              <a:t> </a:t>
            </a:r>
            <a:r>
              <a:rPr lang="ru-RU" sz="2000" dirty="0"/>
              <a:t>две команды, которым присвоены номера: </a:t>
            </a:r>
          </a:p>
          <a:p>
            <a:r>
              <a:rPr lang="ru-RU" sz="2000" b="1" dirty="0"/>
              <a:t>1. </a:t>
            </a:r>
            <a:r>
              <a:rPr lang="ru-RU" sz="2000" b="1" dirty="0" smtClean="0"/>
              <a:t>умножь </a:t>
            </a:r>
            <a:r>
              <a:rPr lang="ru-RU" sz="2000" b="1" dirty="0"/>
              <a:t>на </a:t>
            </a:r>
            <a:r>
              <a:rPr lang="ru-RU" sz="2000" b="1" dirty="0" smtClean="0"/>
              <a:t>3 </a:t>
            </a:r>
            <a:endParaRPr lang="ru-RU" sz="2000" dirty="0"/>
          </a:p>
          <a:p>
            <a:r>
              <a:rPr lang="ru-RU" sz="2000" b="1" dirty="0"/>
              <a:t>2. вычти </a:t>
            </a:r>
            <a:r>
              <a:rPr lang="ru-RU" sz="2000" b="1" dirty="0" smtClean="0"/>
              <a:t>5 </a:t>
            </a:r>
            <a:endParaRPr lang="ru-RU" sz="2000" dirty="0" smtClean="0"/>
          </a:p>
          <a:p>
            <a:r>
              <a:rPr lang="ru-RU" sz="2000" dirty="0" smtClean="0"/>
              <a:t>Составьте алгоритм получения </a:t>
            </a:r>
            <a:r>
              <a:rPr lang="ru-RU" sz="2000" b="1" dirty="0" smtClean="0"/>
              <a:t>из числа 14 числа 31</a:t>
            </a:r>
            <a:r>
              <a:rPr lang="ru-RU" sz="2000" dirty="0" smtClean="0"/>
              <a:t>, содержащий не более 5 команд. В ответе запишите только номера команд.</a:t>
            </a:r>
          </a:p>
          <a:p>
            <a:r>
              <a:rPr lang="ru-RU" sz="2000" dirty="0" smtClean="0"/>
              <a:t>Если </a:t>
            </a:r>
            <a:r>
              <a:rPr lang="ru-RU" sz="2000" dirty="0"/>
              <a:t>таких алгоритмов более одного, то запишите любой из них.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8044" y="-63939"/>
            <a:ext cx="12105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№2.</a:t>
            </a:r>
            <a:endParaRPr lang="ru-RU" sz="44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811174" y="2843221"/>
            <a:ext cx="3804812" cy="1152443"/>
            <a:chOff x="346364" y="2777799"/>
            <a:chExt cx="3804812" cy="1152443"/>
          </a:xfrm>
        </p:grpSpPr>
        <p:sp>
          <p:nvSpPr>
            <p:cNvPr id="6" name="TextBox 5"/>
            <p:cNvSpPr txBox="1"/>
            <p:nvPr/>
          </p:nvSpPr>
          <p:spPr>
            <a:xfrm>
              <a:off x="346364" y="2777799"/>
              <a:ext cx="38048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ru-RU" sz="3200" dirty="0" smtClean="0"/>
                <a:t> *3	 	14 </a:t>
              </a:r>
              <a:r>
                <a:rPr lang="ru-RU" sz="3200" dirty="0" smtClean="0">
                  <a:sym typeface="Symbol" panose="05050102010706020507" pitchFamily="18" charset="2"/>
                </a:rPr>
                <a:t> 31</a:t>
              </a:r>
              <a:endParaRPr lang="ru-RU" sz="3200" dirty="0" smtClean="0"/>
            </a:p>
            <a:p>
              <a:pPr marL="342900" indent="-342900">
                <a:buAutoNum type="arabicParenR"/>
              </a:pPr>
              <a:r>
                <a:rPr lang="ru-RU" sz="3200" dirty="0" smtClean="0"/>
                <a:t> –5		5 команд</a:t>
              </a:r>
              <a:endParaRPr lang="ru-RU" sz="3200" dirty="0"/>
            </a:p>
          </p:txBody>
        </p:sp>
        <p:sp>
          <p:nvSpPr>
            <p:cNvPr id="7" name="Правая фигурная скобка 6"/>
            <p:cNvSpPr/>
            <p:nvPr/>
          </p:nvSpPr>
          <p:spPr>
            <a:xfrm>
              <a:off x="1435271" y="2853025"/>
              <a:ext cx="245660" cy="1077217"/>
            </a:xfrm>
            <a:prstGeom prst="rightBrace">
              <a:avLst>
                <a:gd name="adj1" fmla="val 68859"/>
                <a:gd name="adj2" fmla="val 4615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96925" y="6141684"/>
            <a:ext cx="36658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Ответ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22112.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68634" y="4267871"/>
            <a:ext cx="1538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14 – 5 =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2346306" y="4226928"/>
            <a:ext cx="204713" cy="1160062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3623321" y="4305231"/>
            <a:ext cx="204713" cy="1008000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4849853" y="4284480"/>
            <a:ext cx="204713" cy="1044000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6160118" y="4279933"/>
            <a:ext cx="204713" cy="1044000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 rot="5400000">
            <a:off x="7512672" y="4233232"/>
            <a:ext cx="204713" cy="1152000"/>
          </a:xfrm>
          <a:prstGeom prst="rightBrace">
            <a:avLst>
              <a:gd name="adj1" fmla="val 50145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256909" y="4928787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83593" y="4927181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780044" y="4927666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077848" y="4926063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436617" y="4927666"/>
            <a:ext cx="60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91841" y="4267871"/>
            <a:ext cx="1301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 – 5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92825" y="4267871"/>
            <a:ext cx="1345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 * 3 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74741" y="4267871"/>
            <a:ext cx="149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12 * 3 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50739" y="4267871"/>
            <a:ext cx="2160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36 – 5 = 31</a:t>
            </a:r>
          </a:p>
        </p:txBody>
      </p:sp>
    </p:spTree>
    <p:extLst>
      <p:ext uri="{BB962C8B-B14F-4D97-AF65-F5344CB8AC3E}">
        <p14:creationId xmlns:p14="http://schemas.microsoft.com/office/powerpoint/2010/main" val="34851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5738" y="1110344"/>
            <a:ext cx="71061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У исполнителя </a:t>
            </a:r>
            <a:r>
              <a:rPr lang="ru-RU" sz="2800" b="1" dirty="0" err="1" smtClean="0"/>
              <a:t>Квадратор</a:t>
            </a:r>
            <a:r>
              <a:rPr lang="ru-RU" sz="2800" dirty="0" smtClean="0"/>
              <a:t> </a:t>
            </a:r>
            <a:r>
              <a:rPr lang="ru-RU" sz="2800" dirty="0"/>
              <a:t>две команды, которым присвоены номера: </a:t>
            </a:r>
          </a:p>
          <a:p>
            <a:r>
              <a:rPr lang="ru-RU" sz="2800" b="1" dirty="0"/>
              <a:t>1. </a:t>
            </a:r>
            <a:r>
              <a:rPr lang="ru-RU" sz="2800" b="1" dirty="0" smtClean="0"/>
              <a:t>вычти  4</a:t>
            </a:r>
            <a:endParaRPr lang="ru-RU" sz="2800" dirty="0"/>
          </a:p>
          <a:p>
            <a:r>
              <a:rPr lang="ru-RU" sz="2800" b="1" dirty="0"/>
              <a:t>2. </a:t>
            </a:r>
            <a:r>
              <a:rPr lang="ru-RU" sz="2800" b="1" dirty="0" smtClean="0"/>
              <a:t>возведи в квадрат </a:t>
            </a:r>
            <a:endParaRPr lang="ru-RU" sz="2800" dirty="0"/>
          </a:p>
          <a:p>
            <a:r>
              <a:rPr lang="ru-RU" sz="2800" dirty="0"/>
              <a:t>Первая из них уменьшает число на экране </a:t>
            </a:r>
            <a:r>
              <a:rPr lang="ru-RU" sz="2800" dirty="0" smtClean="0"/>
              <a:t>на 4, </a:t>
            </a:r>
            <a:r>
              <a:rPr lang="ru-RU" sz="2800" dirty="0"/>
              <a:t>вторая – </a:t>
            </a:r>
            <a:r>
              <a:rPr lang="ru-RU" sz="2800" dirty="0" smtClean="0"/>
              <a:t>возводит число во вторую степень. </a:t>
            </a:r>
          </a:p>
          <a:p>
            <a:r>
              <a:rPr lang="ru-RU" sz="2800" dirty="0" smtClean="0"/>
              <a:t>Составьте </a:t>
            </a:r>
            <a:r>
              <a:rPr lang="ru-RU" sz="2800" dirty="0"/>
              <a:t>алгоритм получения </a:t>
            </a:r>
            <a:r>
              <a:rPr lang="ru-RU" sz="2800" b="1" dirty="0"/>
              <a:t>из числа </a:t>
            </a:r>
            <a:r>
              <a:rPr lang="ru-RU" sz="2800" b="1" dirty="0" smtClean="0"/>
              <a:t>15 </a:t>
            </a:r>
            <a:r>
              <a:rPr lang="ru-RU" sz="2800" b="1" dirty="0"/>
              <a:t>числа </a:t>
            </a:r>
            <a:r>
              <a:rPr lang="ru-RU" sz="2800" b="1" dirty="0" smtClean="0"/>
              <a:t>5</a:t>
            </a:r>
            <a:r>
              <a:rPr lang="ru-RU" sz="2800" dirty="0" smtClean="0"/>
              <a:t>, </a:t>
            </a:r>
            <a:r>
              <a:rPr lang="ru-RU" sz="2800" dirty="0"/>
              <a:t>содержащий не более 5 команд.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ответе запишите только номера команд.</a:t>
            </a:r>
          </a:p>
          <a:p>
            <a:r>
              <a:rPr lang="ru-RU" sz="2800" dirty="0"/>
              <a:t>Если таких алгоритмов более одного, то запишите любой из них.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12293" y="0"/>
            <a:ext cx="28135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Задание 3.</a:t>
            </a:r>
          </a:p>
        </p:txBody>
      </p:sp>
    </p:spTree>
    <p:extLst>
      <p:ext uri="{BB962C8B-B14F-4D97-AF65-F5344CB8AC3E}">
        <p14:creationId xmlns:p14="http://schemas.microsoft.com/office/powerpoint/2010/main" val="27797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178" y="1175656"/>
            <a:ext cx="71061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У исполнителя </a:t>
            </a:r>
            <a:r>
              <a:rPr lang="ru-RU" sz="2800" b="1" dirty="0" smtClean="0"/>
              <a:t>Преобразователь</a:t>
            </a:r>
            <a:r>
              <a:rPr lang="ru-RU" sz="2800" dirty="0" smtClean="0"/>
              <a:t> </a:t>
            </a:r>
            <a:r>
              <a:rPr lang="ru-RU" sz="2800" dirty="0"/>
              <a:t>две команды, которым присвоены номера: </a:t>
            </a:r>
          </a:p>
          <a:p>
            <a:r>
              <a:rPr lang="ru-RU" sz="2800" b="1" dirty="0"/>
              <a:t>1. </a:t>
            </a:r>
            <a:r>
              <a:rPr lang="ru-RU" sz="2800" b="1" dirty="0" smtClean="0"/>
              <a:t>обнули справа </a:t>
            </a:r>
            <a:endParaRPr lang="ru-RU" sz="2800" dirty="0"/>
          </a:p>
          <a:p>
            <a:r>
              <a:rPr lang="ru-RU" sz="2800" b="1" dirty="0"/>
              <a:t>2. </a:t>
            </a:r>
            <a:r>
              <a:rPr lang="ru-RU" sz="2800" b="1" dirty="0" smtClean="0"/>
              <a:t>увеличь на 12 </a:t>
            </a:r>
            <a:endParaRPr lang="ru-RU" sz="2800" dirty="0"/>
          </a:p>
          <a:p>
            <a:r>
              <a:rPr lang="ru-RU" sz="2800" dirty="0"/>
              <a:t>Первая из них </a:t>
            </a:r>
            <a:r>
              <a:rPr lang="ru-RU" sz="2800" dirty="0" smtClean="0"/>
              <a:t>заменяет цифру младшего разряда числа на 0, </a:t>
            </a:r>
            <a:r>
              <a:rPr lang="ru-RU" sz="2800" dirty="0"/>
              <a:t>вторая </a:t>
            </a:r>
            <a:r>
              <a:rPr lang="ru-RU" sz="2800" dirty="0" smtClean="0"/>
              <a:t>увеличивает число </a:t>
            </a:r>
            <a:r>
              <a:rPr lang="ru-RU" sz="2800" dirty="0"/>
              <a:t>на </a:t>
            </a:r>
            <a:r>
              <a:rPr lang="ru-RU" sz="2800" dirty="0" smtClean="0"/>
              <a:t>12. </a:t>
            </a:r>
            <a:endParaRPr lang="ru-RU" sz="2800" dirty="0"/>
          </a:p>
          <a:p>
            <a:r>
              <a:rPr lang="ru-RU" sz="2800" dirty="0"/>
              <a:t>Составьте алгоритм получения </a:t>
            </a:r>
            <a:r>
              <a:rPr lang="ru-RU" sz="2800" b="1" dirty="0"/>
              <a:t>из числа </a:t>
            </a:r>
            <a:r>
              <a:rPr lang="ru-RU" sz="2800" b="1" dirty="0" smtClean="0"/>
              <a:t>15 </a:t>
            </a:r>
            <a:r>
              <a:rPr lang="ru-RU" sz="2800" b="1" dirty="0"/>
              <a:t>числа </a:t>
            </a:r>
            <a:r>
              <a:rPr lang="ru-RU" sz="2800" b="1" dirty="0" smtClean="0"/>
              <a:t>58</a:t>
            </a:r>
            <a:r>
              <a:rPr lang="ru-RU" sz="2800" dirty="0" smtClean="0"/>
              <a:t>, </a:t>
            </a:r>
            <a:r>
              <a:rPr lang="ru-RU" sz="2800" dirty="0"/>
              <a:t>содержащий не более 5 команд.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ответе запишите только номера команд.</a:t>
            </a:r>
          </a:p>
          <a:p>
            <a:r>
              <a:rPr lang="ru-RU" sz="2800" dirty="0"/>
              <a:t>Если таких алгоритмов более одного, то запишите любой из них.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12293" y="94849"/>
            <a:ext cx="28135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Задание 4.</a:t>
            </a:r>
          </a:p>
        </p:txBody>
      </p:sp>
    </p:spTree>
    <p:extLst>
      <p:ext uri="{BB962C8B-B14F-4D97-AF65-F5344CB8AC3E}">
        <p14:creationId xmlns:p14="http://schemas.microsoft.com/office/powerpoint/2010/main" val="6601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4165" y="539014"/>
            <a:ext cx="76039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 исполнителя </a:t>
            </a:r>
            <a:r>
              <a:rPr lang="ru-RU" sz="2000" b="1" dirty="0" smtClean="0"/>
              <a:t>Альфа</a:t>
            </a:r>
            <a:r>
              <a:rPr lang="ru-RU" sz="2000" dirty="0" smtClean="0"/>
              <a:t> </a:t>
            </a:r>
            <a:r>
              <a:rPr lang="ru-RU" sz="2000" dirty="0"/>
              <a:t>две команды, которым присвоены номера: </a:t>
            </a:r>
          </a:p>
          <a:p>
            <a:r>
              <a:rPr lang="ru-RU" sz="2000" b="1" dirty="0"/>
              <a:t>1. </a:t>
            </a:r>
            <a:r>
              <a:rPr lang="ru-RU" sz="2000" b="1" dirty="0" smtClean="0"/>
              <a:t>прибавь 1 </a:t>
            </a:r>
            <a:endParaRPr lang="ru-RU" sz="2000" dirty="0"/>
          </a:p>
          <a:p>
            <a:r>
              <a:rPr lang="ru-RU" sz="2000" b="1" dirty="0"/>
              <a:t>2. </a:t>
            </a:r>
            <a:r>
              <a:rPr lang="ru-RU" sz="2000" b="1" dirty="0" smtClean="0"/>
              <a:t>умножь на </a:t>
            </a:r>
            <a:r>
              <a:rPr lang="en-US" sz="2000" b="1" dirty="0" smtClean="0"/>
              <a:t>b</a:t>
            </a:r>
            <a:r>
              <a:rPr lang="ru-RU" sz="2000" b="1" dirty="0" smtClean="0"/>
              <a:t> </a:t>
            </a:r>
            <a:endParaRPr lang="ru-RU" sz="2000" dirty="0" smtClean="0"/>
          </a:p>
          <a:p>
            <a:r>
              <a:rPr lang="ru-RU" sz="2000" dirty="0"/>
              <a:t>Программа для исполнителя Альфа – это последовательность номеров</a:t>
            </a:r>
            <a:r>
              <a:rPr lang="en-US" sz="2000" dirty="0"/>
              <a:t> </a:t>
            </a:r>
            <a:r>
              <a:rPr lang="ru-RU" sz="2000" dirty="0"/>
              <a:t>команд. Известно, что программа </a:t>
            </a:r>
            <a:r>
              <a:rPr lang="ru-RU" sz="2000" b="1" dirty="0"/>
              <a:t>1</a:t>
            </a:r>
            <a:r>
              <a:rPr lang="en-US" sz="2000" b="1" dirty="0"/>
              <a:t>2</a:t>
            </a:r>
            <a:r>
              <a:rPr lang="ru-RU" sz="2000" b="1" dirty="0"/>
              <a:t>12</a:t>
            </a:r>
            <a:r>
              <a:rPr lang="en-US" sz="2000" b="1" dirty="0"/>
              <a:t>1</a:t>
            </a:r>
            <a:r>
              <a:rPr lang="ru-RU" sz="2000" b="1" dirty="0"/>
              <a:t> </a:t>
            </a:r>
            <a:r>
              <a:rPr lang="ru-RU" sz="2000" dirty="0"/>
              <a:t>переводит </a:t>
            </a:r>
            <a:r>
              <a:rPr lang="ru-RU" sz="2000" b="1" dirty="0"/>
              <a:t>число </a:t>
            </a:r>
            <a:r>
              <a:rPr lang="en-US" sz="2000" b="1" dirty="0"/>
              <a:t>3</a:t>
            </a:r>
            <a:r>
              <a:rPr lang="ru-RU" sz="2000" b="1" dirty="0"/>
              <a:t> в число 69</a:t>
            </a:r>
            <a:r>
              <a:rPr lang="ru-RU" sz="2000" dirty="0"/>
              <a:t>.</a:t>
            </a:r>
          </a:p>
          <a:p>
            <a:r>
              <a:rPr lang="ru-RU" sz="2000" dirty="0"/>
              <a:t>Определите значение b</a:t>
            </a:r>
            <a:r>
              <a:rPr lang="ru-RU" sz="2000" dirty="0" smtClean="0"/>
              <a:t>.</a:t>
            </a:r>
            <a:r>
              <a:rPr lang="en-US" sz="2000" dirty="0" smtClean="0"/>
              <a:t> </a:t>
            </a:r>
            <a:r>
              <a:rPr lang="ru-RU" sz="2000" dirty="0"/>
              <a:t>(b – неизвестное натуральное число; b ≥ 2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8044" y="-63939"/>
            <a:ext cx="12105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№5.</a:t>
            </a:r>
            <a:endParaRPr lang="ru-RU" sz="44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732404" y="2777799"/>
            <a:ext cx="3804812" cy="1152443"/>
            <a:chOff x="346364" y="2777799"/>
            <a:chExt cx="3804812" cy="1152443"/>
          </a:xfrm>
        </p:grpSpPr>
        <p:sp>
          <p:nvSpPr>
            <p:cNvPr id="30" name="TextBox 29"/>
            <p:cNvSpPr txBox="1"/>
            <p:nvPr/>
          </p:nvSpPr>
          <p:spPr>
            <a:xfrm>
              <a:off x="346364" y="2777799"/>
              <a:ext cx="38048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ru-RU" sz="3200" dirty="0" smtClean="0"/>
                <a:t> </a:t>
              </a:r>
              <a:r>
                <a:rPr lang="en-US" sz="3200" dirty="0" smtClean="0"/>
                <a:t>+1</a:t>
              </a:r>
              <a:r>
                <a:rPr lang="ru-RU" sz="3200" dirty="0" smtClean="0"/>
                <a:t> 	</a:t>
              </a:r>
              <a:r>
                <a:rPr lang="en-US" sz="3200" dirty="0" smtClean="0"/>
                <a:t>3</a:t>
              </a:r>
              <a:r>
                <a:rPr lang="ru-RU" sz="3200" dirty="0" smtClean="0"/>
                <a:t> </a:t>
              </a:r>
              <a:r>
                <a:rPr lang="ru-RU" sz="3200" dirty="0" smtClean="0">
                  <a:sym typeface="Symbol" panose="05050102010706020507" pitchFamily="18" charset="2"/>
                </a:rPr>
                <a:t> </a:t>
              </a:r>
              <a:r>
                <a:rPr lang="en-US" sz="3200" dirty="0" smtClean="0">
                  <a:sym typeface="Symbol" panose="05050102010706020507" pitchFamily="18" charset="2"/>
                </a:rPr>
                <a:t>69</a:t>
              </a:r>
              <a:endParaRPr lang="ru-RU" sz="3200" dirty="0" smtClean="0"/>
            </a:p>
            <a:p>
              <a:pPr marL="342900" indent="-342900">
                <a:buAutoNum type="arabicParenR"/>
              </a:pPr>
              <a:r>
                <a:rPr lang="ru-RU" sz="3200" dirty="0" smtClean="0"/>
                <a:t> </a:t>
              </a:r>
              <a:r>
                <a:rPr lang="en-US" sz="3200" dirty="0" smtClean="0"/>
                <a:t>*</a:t>
              </a:r>
              <a:r>
                <a:rPr lang="en-US" sz="3200" dirty="0"/>
                <a:t>b</a:t>
              </a:r>
              <a:r>
                <a:rPr lang="ru-RU" sz="3200" dirty="0" smtClean="0"/>
                <a:t>	</a:t>
              </a:r>
              <a:r>
                <a:rPr lang="en-US" sz="3200" dirty="0" smtClean="0"/>
                <a:t>	12121</a:t>
              </a:r>
              <a:endParaRPr lang="ru-RU" sz="3200" dirty="0"/>
            </a:p>
          </p:txBody>
        </p:sp>
        <p:sp>
          <p:nvSpPr>
            <p:cNvPr id="31" name="Правая фигурная скобка 30"/>
            <p:cNvSpPr/>
            <p:nvPr/>
          </p:nvSpPr>
          <p:spPr>
            <a:xfrm>
              <a:off x="1435271" y="2853025"/>
              <a:ext cx="245660" cy="1077217"/>
            </a:xfrm>
            <a:prstGeom prst="rightBrace">
              <a:avLst>
                <a:gd name="adj1" fmla="val 68859"/>
                <a:gd name="adj2" fmla="val 4615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868632" y="3827420"/>
            <a:ext cx="5186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((3</a:t>
            </a:r>
            <a:r>
              <a:rPr lang="ru-RU" sz="3200" dirty="0" smtClean="0"/>
              <a:t> </a:t>
            </a:r>
            <a:r>
              <a:rPr lang="en-US" sz="3200" dirty="0" smtClean="0"/>
              <a:t>+</a:t>
            </a:r>
            <a:r>
              <a:rPr lang="ru-RU" sz="3200" dirty="0" smtClean="0"/>
              <a:t> 1</a:t>
            </a:r>
            <a:r>
              <a:rPr lang="en-US" sz="3200" dirty="0" smtClean="0"/>
              <a:t>) · b + 1) · </a:t>
            </a:r>
            <a:r>
              <a:rPr lang="en-US" sz="3200" dirty="0"/>
              <a:t>b </a:t>
            </a:r>
            <a:r>
              <a:rPr lang="en-US" sz="3200" dirty="0" smtClean="0"/>
              <a:t>+</a:t>
            </a:r>
            <a:r>
              <a:rPr lang="ru-RU" sz="3200" dirty="0" smtClean="0"/>
              <a:t> 1 </a:t>
            </a:r>
            <a:r>
              <a:rPr lang="en-US" sz="3200" dirty="0" smtClean="0"/>
              <a:t>= 69 </a:t>
            </a:r>
            <a:endParaRPr lang="ru-R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950998" y="4350193"/>
            <a:ext cx="3285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(4b + 1) b = 69 – 1  </a:t>
            </a:r>
            <a:endParaRPr lang="ru-RU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1950998" y="4848674"/>
            <a:ext cx="2511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4b</a:t>
            </a:r>
            <a:r>
              <a:rPr lang="ru-RU" sz="3200" baseline="30000" dirty="0" smtClean="0"/>
              <a:t>2</a:t>
            </a:r>
            <a:r>
              <a:rPr lang="en-US" sz="3200" dirty="0" smtClean="0"/>
              <a:t> + b = 68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950998" y="5300250"/>
            <a:ext cx="2784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4b</a:t>
            </a:r>
            <a:r>
              <a:rPr lang="ru-RU" sz="3200" baseline="30000" dirty="0" smtClean="0"/>
              <a:t>2</a:t>
            </a:r>
            <a:r>
              <a:rPr lang="en-US" sz="3200" dirty="0" smtClean="0"/>
              <a:t> + b – 68 = 0 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434165" y="6140957"/>
            <a:ext cx="36658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Ответ: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50997" y="5798731"/>
            <a:ext cx="701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 = 1</a:t>
            </a:r>
            <a:r>
              <a:rPr lang="ru-RU" sz="3200" baseline="30000" dirty="0" smtClean="0"/>
              <a:t>2</a:t>
            </a:r>
            <a:r>
              <a:rPr lang="en-US" sz="3200" dirty="0" smtClean="0"/>
              <a:t> – 4·4·(-68) = 1 + 1088 = 1089 = 33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720326"/>
              </p:ext>
            </p:extLst>
          </p:nvPr>
        </p:nvGraphicFramePr>
        <p:xfrm>
          <a:off x="5263023" y="4144626"/>
          <a:ext cx="3585040" cy="1048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Уравнение" r:id="rId3" imgW="1345616" imgH="393529" progId="Equation.3">
                  <p:embed/>
                </p:oleObj>
              </mc:Choice>
              <mc:Fallback>
                <p:oleObj name="Уравнение" r:id="rId3" imgW="1345616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023" y="4144626"/>
                        <a:ext cx="3585040" cy="1048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084936"/>
              </p:ext>
            </p:extLst>
          </p:nvPr>
        </p:nvGraphicFramePr>
        <p:xfrm>
          <a:off x="5302942" y="5142333"/>
          <a:ext cx="3306173" cy="742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Уравнение" r:id="rId5" imgW="1752600" imgH="393700" progId="Equation.3">
                  <p:embed/>
                </p:oleObj>
              </mc:Choice>
              <mc:Fallback>
                <p:oleObj name="Уравнение" r:id="rId5" imgW="17526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942" y="5142333"/>
                        <a:ext cx="3306173" cy="7426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824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2" grpId="0"/>
      <p:bldP spid="33" grpId="0"/>
      <p:bldP spid="35" grpId="0"/>
      <p:bldP spid="36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5738" y="901336"/>
            <a:ext cx="71061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У исполнителя </a:t>
            </a:r>
            <a:r>
              <a:rPr lang="ru-RU" sz="2800" b="1" dirty="0"/>
              <a:t>Альфа</a:t>
            </a:r>
            <a:r>
              <a:rPr lang="ru-RU" sz="2800" dirty="0"/>
              <a:t> две команды, которым присвоены номера:</a:t>
            </a:r>
          </a:p>
          <a:p>
            <a:r>
              <a:rPr lang="ru-RU" sz="2800" b="1" dirty="0"/>
              <a:t>1. </a:t>
            </a:r>
            <a:r>
              <a:rPr lang="ru-RU" sz="2800" b="1" dirty="0" smtClean="0"/>
              <a:t>прибавь 1</a:t>
            </a:r>
            <a:endParaRPr lang="ru-RU" sz="2800" dirty="0"/>
          </a:p>
          <a:p>
            <a:r>
              <a:rPr lang="ru-RU" sz="2800" b="1" dirty="0"/>
              <a:t>2. </a:t>
            </a:r>
            <a:r>
              <a:rPr lang="ru-RU" sz="2800" b="1" dirty="0" smtClean="0"/>
              <a:t>умножь на </a:t>
            </a:r>
            <a:r>
              <a:rPr lang="en-US" sz="2800" b="1" dirty="0" smtClean="0"/>
              <a:t>b</a:t>
            </a:r>
            <a:endParaRPr lang="ru-RU" sz="2800" dirty="0"/>
          </a:p>
          <a:p>
            <a:r>
              <a:rPr lang="ru-RU" sz="2800" dirty="0"/>
              <a:t> (b – неизвестное натуральное число; b ≥ 2)</a:t>
            </a:r>
          </a:p>
          <a:p>
            <a:r>
              <a:rPr lang="ru-RU" sz="2800" dirty="0"/>
              <a:t>Выполняя первую из них, Альфа уве­ли­чи­ва­ет число на экра­не </a:t>
            </a:r>
            <a:r>
              <a:rPr lang="ru-RU" sz="2800" dirty="0" smtClean="0"/>
              <a:t>на 1, </a:t>
            </a:r>
            <a:r>
              <a:rPr lang="ru-RU" sz="2800" dirty="0"/>
              <a:t>а выполняя вторую, </a:t>
            </a:r>
            <a:r>
              <a:rPr lang="ru-RU" sz="2800" dirty="0" smtClean="0"/>
              <a:t>умножает это число на </a:t>
            </a:r>
            <a:r>
              <a:rPr lang="en-US" sz="2800" dirty="0" smtClean="0"/>
              <a:t>b</a:t>
            </a:r>
            <a:r>
              <a:rPr lang="ru-RU" sz="2800" dirty="0" smtClean="0"/>
              <a:t>. </a:t>
            </a:r>
            <a:endParaRPr lang="en-US" sz="2800" dirty="0" smtClean="0"/>
          </a:p>
          <a:p>
            <a:r>
              <a:rPr lang="ru-RU" sz="2800" dirty="0" smtClean="0"/>
              <a:t>Программа </a:t>
            </a:r>
            <a:r>
              <a:rPr lang="ru-RU" sz="2800" dirty="0"/>
              <a:t>для исполнителя Альфа – это последовательность </a:t>
            </a:r>
            <a:r>
              <a:rPr lang="ru-RU" sz="2800" dirty="0" smtClean="0"/>
              <a:t>номеров</a:t>
            </a:r>
            <a:r>
              <a:rPr lang="en-US" sz="2800" dirty="0" smtClean="0"/>
              <a:t> </a:t>
            </a:r>
            <a:r>
              <a:rPr lang="ru-RU" sz="2800" dirty="0" smtClean="0"/>
              <a:t>команд</a:t>
            </a:r>
            <a:r>
              <a:rPr lang="ru-RU" sz="2800" dirty="0"/>
              <a:t>. Известно, что программа </a:t>
            </a:r>
            <a:r>
              <a:rPr lang="ru-RU" sz="2800" b="1" dirty="0" smtClean="0"/>
              <a:t>1</a:t>
            </a:r>
            <a:r>
              <a:rPr lang="en-US" sz="2800" b="1" dirty="0" smtClean="0"/>
              <a:t>2</a:t>
            </a:r>
            <a:r>
              <a:rPr lang="ru-RU" sz="2800" b="1" dirty="0" smtClean="0"/>
              <a:t>21</a:t>
            </a:r>
            <a:r>
              <a:rPr lang="en-US" sz="2800" b="1" dirty="0" smtClean="0"/>
              <a:t>1</a:t>
            </a:r>
            <a:r>
              <a:rPr lang="ru-RU" sz="2800" b="1" dirty="0" smtClean="0"/>
              <a:t> </a:t>
            </a:r>
            <a:r>
              <a:rPr lang="ru-RU" sz="2800" dirty="0"/>
              <a:t>переводит </a:t>
            </a:r>
            <a:r>
              <a:rPr lang="ru-RU" sz="2800" b="1" dirty="0"/>
              <a:t>число </a:t>
            </a:r>
            <a:r>
              <a:rPr lang="ru-RU" sz="2800" b="1" dirty="0" smtClean="0"/>
              <a:t>1 </a:t>
            </a:r>
            <a:r>
              <a:rPr lang="ru-RU" sz="2800" b="1" dirty="0"/>
              <a:t>в число </a:t>
            </a:r>
            <a:r>
              <a:rPr lang="ru-RU" sz="2800" b="1" dirty="0" smtClean="0"/>
              <a:t>52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Определите значение b.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12293" y="-21994"/>
            <a:ext cx="28135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Задание 6.</a:t>
            </a:r>
          </a:p>
        </p:txBody>
      </p:sp>
    </p:spTree>
    <p:extLst>
      <p:ext uri="{BB962C8B-B14F-4D97-AF65-F5344CB8AC3E}">
        <p14:creationId xmlns:p14="http://schemas.microsoft.com/office/powerpoint/2010/main" val="26051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5738" y="901336"/>
            <a:ext cx="71061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У исполнителя </a:t>
            </a:r>
            <a:r>
              <a:rPr lang="ru-RU" sz="2800" b="1" dirty="0"/>
              <a:t>Альфа</a:t>
            </a:r>
            <a:r>
              <a:rPr lang="ru-RU" sz="2800" dirty="0"/>
              <a:t> две команды, которым присвоены номера:</a:t>
            </a:r>
          </a:p>
          <a:p>
            <a:r>
              <a:rPr lang="ru-RU" sz="2800" b="1" dirty="0"/>
              <a:t>1. </a:t>
            </a:r>
            <a:r>
              <a:rPr lang="ru-RU" sz="2800" b="1" dirty="0" smtClean="0"/>
              <a:t>прибавь 1</a:t>
            </a:r>
            <a:endParaRPr lang="ru-RU" sz="2800" dirty="0"/>
          </a:p>
          <a:p>
            <a:r>
              <a:rPr lang="ru-RU" sz="2800" b="1" dirty="0"/>
              <a:t>2. </a:t>
            </a:r>
            <a:r>
              <a:rPr lang="ru-RU" sz="2800" b="1" dirty="0" smtClean="0"/>
              <a:t>умножь на </a:t>
            </a:r>
            <a:r>
              <a:rPr lang="en-US" sz="2800" b="1" dirty="0" smtClean="0"/>
              <a:t>b</a:t>
            </a:r>
            <a:endParaRPr lang="ru-RU" sz="2800" dirty="0"/>
          </a:p>
          <a:p>
            <a:r>
              <a:rPr lang="ru-RU" sz="2800" dirty="0"/>
              <a:t> (b – неизвестное натуральное число; b ≥ 2)</a:t>
            </a:r>
          </a:p>
          <a:p>
            <a:r>
              <a:rPr lang="ru-RU" sz="2800" dirty="0"/>
              <a:t>Выполняя первую из них, Альфа уве­ли­чи­ва­ет число на экра­не </a:t>
            </a:r>
            <a:r>
              <a:rPr lang="ru-RU" sz="2800" dirty="0" smtClean="0"/>
              <a:t>на 1, </a:t>
            </a:r>
            <a:r>
              <a:rPr lang="ru-RU" sz="2800" dirty="0"/>
              <a:t>а выполняя вторую, </a:t>
            </a:r>
            <a:r>
              <a:rPr lang="ru-RU" sz="2800" dirty="0" smtClean="0"/>
              <a:t>умножает это число на </a:t>
            </a:r>
            <a:r>
              <a:rPr lang="en-US" sz="2800" dirty="0" smtClean="0"/>
              <a:t>b</a:t>
            </a:r>
            <a:r>
              <a:rPr lang="ru-RU" sz="2800" dirty="0" smtClean="0"/>
              <a:t>. </a:t>
            </a:r>
            <a:endParaRPr lang="en-US" sz="2800" dirty="0" smtClean="0"/>
          </a:p>
          <a:p>
            <a:r>
              <a:rPr lang="ru-RU" sz="2800" dirty="0" smtClean="0"/>
              <a:t>Программа </a:t>
            </a:r>
            <a:r>
              <a:rPr lang="ru-RU" sz="2800" dirty="0"/>
              <a:t>для исполнителя Альфа – это последовательность </a:t>
            </a:r>
            <a:r>
              <a:rPr lang="ru-RU" sz="2800" dirty="0" smtClean="0"/>
              <a:t>номеров</a:t>
            </a:r>
            <a:r>
              <a:rPr lang="en-US" sz="2800" dirty="0" smtClean="0"/>
              <a:t> </a:t>
            </a:r>
            <a:r>
              <a:rPr lang="ru-RU" sz="2800" dirty="0" smtClean="0"/>
              <a:t>команд</a:t>
            </a:r>
            <a:r>
              <a:rPr lang="ru-RU" sz="2800" dirty="0"/>
              <a:t>. Известно, что программа </a:t>
            </a:r>
            <a:r>
              <a:rPr lang="ru-RU" sz="2800" b="1" dirty="0" smtClean="0"/>
              <a:t>1122</a:t>
            </a:r>
            <a:r>
              <a:rPr lang="en-US" sz="2800" b="1" dirty="0" smtClean="0"/>
              <a:t>1</a:t>
            </a:r>
            <a:r>
              <a:rPr lang="ru-RU" sz="2800" b="1" dirty="0" smtClean="0"/>
              <a:t> </a:t>
            </a:r>
            <a:r>
              <a:rPr lang="ru-RU" sz="2800" dirty="0"/>
              <a:t>переводит </a:t>
            </a:r>
            <a:r>
              <a:rPr lang="ru-RU" sz="2800" b="1" dirty="0"/>
              <a:t>число </a:t>
            </a:r>
            <a:r>
              <a:rPr lang="ru-RU" sz="2800" b="1" dirty="0" smtClean="0"/>
              <a:t>2 </a:t>
            </a:r>
            <a:r>
              <a:rPr lang="ru-RU" sz="2800" b="1" dirty="0"/>
              <a:t>в число </a:t>
            </a:r>
            <a:r>
              <a:rPr lang="ru-RU" sz="2800" b="1" dirty="0" smtClean="0"/>
              <a:t>65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Определите значение b.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12293" y="0"/>
            <a:ext cx="28135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Задание 7.</a:t>
            </a:r>
          </a:p>
        </p:txBody>
      </p:sp>
    </p:spTree>
    <p:extLst>
      <p:ext uri="{BB962C8B-B14F-4D97-AF65-F5344CB8AC3E}">
        <p14:creationId xmlns:p14="http://schemas.microsoft.com/office/powerpoint/2010/main" val="15811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5738" y="901336"/>
            <a:ext cx="71061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У исполнителя </a:t>
            </a:r>
            <a:r>
              <a:rPr lang="ru-RU" sz="2800" b="1" dirty="0"/>
              <a:t>Альфа</a:t>
            </a:r>
            <a:r>
              <a:rPr lang="ru-RU" sz="2800" dirty="0"/>
              <a:t> две команды, которым присвоены номера:</a:t>
            </a:r>
          </a:p>
          <a:p>
            <a:r>
              <a:rPr lang="ru-RU" sz="2800" b="1" dirty="0"/>
              <a:t>1. </a:t>
            </a:r>
            <a:r>
              <a:rPr lang="ru-RU" sz="2800" b="1" dirty="0" smtClean="0"/>
              <a:t>прибавь 1</a:t>
            </a:r>
            <a:endParaRPr lang="ru-RU" sz="2800" dirty="0"/>
          </a:p>
          <a:p>
            <a:r>
              <a:rPr lang="ru-RU" sz="2800" b="1" dirty="0"/>
              <a:t>2. </a:t>
            </a:r>
            <a:r>
              <a:rPr lang="ru-RU" sz="2800" b="1" dirty="0" smtClean="0"/>
              <a:t>умножь на </a:t>
            </a:r>
            <a:r>
              <a:rPr lang="en-US" sz="2800" b="1" dirty="0" smtClean="0"/>
              <a:t>b</a:t>
            </a:r>
            <a:endParaRPr lang="ru-RU" sz="2800" dirty="0"/>
          </a:p>
          <a:p>
            <a:r>
              <a:rPr lang="ru-RU" sz="2800" dirty="0"/>
              <a:t> (b – неизвестное натуральное число; b ≥ 2)</a:t>
            </a:r>
          </a:p>
          <a:p>
            <a:r>
              <a:rPr lang="ru-RU" sz="2800" dirty="0"/>
              <a:t>Выполняя первую из них, Альфа уве­ли­чи­ва­ет число на экра­не </a:t>
            </a:r>
            <a:r>
              <a:rPr lang="ru-RU" sz="2800" dirty="0" smtClean="0"/>
              <a:t>на 1, </a:t>
            </a:r>
            <a:r>
              <a:rPr lang="ru-RU" sz="2800" dirty="0"/>
              <a:t>а выполняя вторую, </a:t>
            </a:r>
            <a:r>
              <a:rPr lang="ru-RU" sz="2800" dirty="0" smtClean="0"/>
              <a:t>умножает это число на </a:t>
            </a:r>
            <a:r>
              <a:rPr lang="en-US" sz="2800" dirty="0" smtClean="0"/>
              <a:t>b</a:t>
            </a:r>
            <a:r>
              <a:rPr lang="ru-RU" sz="2800" dirty="0" smtClean="0"/>
              <a:t>. </a:t>
            </a:r>
            <a:endParaRPr lang="en-US" sz="2800" dirty="0" smtClean="0"/>
          </a:p>
          <a:p>
            <a:r>
              <a:rPr lang="ru-RU" sz="2800" dirty="0" smtClean="0"/>
              <a:t>Программа </a:t>
            </a:r>
            <a:r>
              <a:rPr lang="ru-RU" sz="2800" dirty="0"/>
              <a:t>для исполнителя Альфа – это последовательность </a:t>
            </a:r>
            <a:r>
              <a:rPr lang="ru-RU" sz="2800" dirty="0" smtClean="0"/>
              <a:t>номеров</a:t>
            </a:r>
            <a:r>
              <a:rPr lang="en-US" sz="2800" dirty="0" smtClean="0"/>
              <a:t> </a:t>
            </a:r>
            <a:r>
              <a:rPr lang="ru-RU" sz="2800" dirty="0" smtClean="0"/>
              <a:t>команд</a:t>
            </a:r>
            <a:r>
              <a:rPr lang="ru-RU" sz="2800" dirty="0"/>
              <a:t>. Известно, что программа </a:t>
            </a:r>
            <a:r>
              <a:rPr lang="ru-RU" sz="2800" b="1" dirty="0" smtClean="0"/>
              <a:t>1</a:t>
            </a:r>
            <a:r>
              <a:rPr lang="en-US" sz="2800" b="1" dirty="0" smtClean="0"/>
              <a:t>2</a:t>
            </a:r>
            <a:r>
              <a:rPr lang="ru-RU" sz="2800" b="1" dirty="0" smtClean="0"/>
              <a:t>12</a:t>
            </a:r>
            <a:r>
              <a:rPr lang="en-US" sz="2800" b="1" dirty="0" smtClean="0"/>
              <a:t>1</a:t>
            </a:r>
            <a:r>
              <a:rPr lang="ru-RU" sz="2800" b="1" dirty="0" smtClean="0"/>
              <a:t> </a:t>
            </a:r>
            <a:r>
              <a:rPr lang="ru-RU" sz="2800" dirty="0"/>
              <a:t>переводит </a:t>
            </a:r>
            <a:r>
              <a:rPr lang="ru-RU" sz="2800" b="1" dirty="0"/>
              <a:t>число </a:t>
            </a:r>
            <a:r>
              <a:rPr lang="ru-RU" sz="2800" b="1" dirty="0" smtClean="0"/>
              <a:t>5 </a:t>
            </a:r>
            <a:r>
              <a:rPr lang="ru-RU" sz="2800" b="1" dirty="0"/>
              <a:t>в число </a:t>
            </a:r>
            <a:r>
              <a:rPr lang="ru-RU" sz="2800" b="1" dirty="0" smtClean="0"/>
              <a:t>1</a:t>
            </a:r>
            <a:r>
              <a:rPr lang="en-US" sz="2800" b="1" dirty="0" smtClean="0"/>
              <a:t>0</a:t>
            </a:r>
            <a:r>
              <a:rPr lang="ru-RU" sz="2800" b="1" dirty="0" smtClean="0"/>
              <a:t>1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Определите значение b.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12293" y="0"/>
            <a:ext cx="28135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Задание 8.</a:t>
            </a:r>
          </a:p>
        </p:txBody>
      </p:sp>
    </p:spTree>
    <p:extLst>
      <p:ext uri="{BB962C8B-B14F-4D97-AF65-F5344CB8AC3E}">
        <p14:creationId xmlns:p14="http://schemas.microsoft.com/office/powerpoint/2010/main" val="29036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726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Тема Office</vt:lpstr>
      <vt:lpstr>Уравнение</vt:lpstr>
      <vt:lpstr>Исполнение формального алгоритма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Ольга</cp:lastModifiedBy>
  <cp:revision>19</cp:revision>
  <dcterms:created xsi:type="dcterms:W3CDTF">2014-11-21T11:00:06Z</dcterms:created>
  <dcterms:modified xsi:type="dcterms:W3CDTF">2021-09-21T16:26:50Z</dcterms:modified>
</cp:coreProperties>
</file>