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7" r:id="rId3"/>
    <p:sldId id="280" r:id="rId4"/>
    <p:sldId id="268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CD70C-0F87-40FE-8D86-A9B75A5CEC4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8CCB3-FE14-4440-97E9-7C633DDF14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8CCB3-FE14-4440-97E9-7C633DDF140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82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5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2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9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0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0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0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91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62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5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7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E2F33-973C-449F-B8FD-FB778D390157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A82D-068A-4B10-8424-7C8381EA1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2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3290" y="2321004"/>
            <a:ext cx="1158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spc="300" dirty="0">
                <a:solidFill>
                  <a:schemeClr val="bg1"/>
                </a:solidFill>
                <a:latin typeface="Arial Black" panose="020B0A04020102020204" pitchFamily="34" charset="0"/>
              </a:rPr>
              <a:t>АЛГЕБРА ЛОГИКИ</a:t>
            </a:r>
          </a:p>
          <a:p>
            <a:pPr algn="ctr"/>
            <a:r>
              <a:rPr lang="ru-RU" sz="6600" spc="300" dirty="0">
                <a:solidFill>
                  <a:schemeClr val="bg1"/>
                </a:solidFill>
                <a:latin typeface="Arial Black" panose="020B0A04020102020204" pitchFamily="34" charset="0"/>
              </a:rPr>
              <a:t>«Законы де Моргана»</a:t>
            </a:r>
          </a:p>
        </p:txBody>
      </p:sp>
    </p:spTree>
    <p:extLst>
      <p:ext uri="{BB962C8B-B14F-4D97-AF65-F5344CB8AC3E}">
        <p14:creationId xmlns:p14="http://schemas.microsoft.com/office/powerpoint/2010/main" val="415233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654634" y="1110343"/>
          <a:ext cx="9122220" cy="5636888"/>
        </p:xfrm>
        <a:graphic>
          <a:graphicData uri="http://schemas.openxmlformats.org/drawingml/2006/table">
            <a:tbl>
              <a:tblPr firstRow="1" firstCol="1" bandRow="1"/>
              <a:tblGrid>
                <a:gridCol w="608148">
                  <a:extLst>
                    <a:ext uri="{9D8B030D-6E8A-4147-A177-3AD203B41FA5}">
                      <a16:colId xmlns:a16="http://schemas.microsoft.com/office/drawing/2014/main" val="243140890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74531215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41163080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3515095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93825430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28201267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034217721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301999469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132827610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36098451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35210797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59852912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575432539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389720616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48009443"/>
                    </a:ext>
                  </a:extLst>
                </a:gridCol>
              </a:tblGrid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3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547207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122067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189129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027644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611547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220443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23712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4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86639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638690" y="305191"/>
            <a:ext cx="8914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КРОССВОРД НА ТЕМУ «АЛГЕБРА ЛОГИКИ»</a:t>
            </a:r>
          </a:p>
        </p:txBody>
      </p:sp>
    </p:spTree>
    <p:extLst>
      <p:ext uri="{BB962C8B-B14F-4D97-AF65-F5344CB8AC3E}">
        <p14:creationId xmlns:p14="http://schemas.microsoft.com/office/powerpoint/2010/main" val="392133190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63374FF-EF1A-4E2B-861D-2C77F12CDA48}"/>
              </a:ext>
            </a:extLst>
          </p:cNvPr>
          <p:cNvSpPr/>
          <p:nvPr/>
        </p:nvSpPr>
        <p:spPr>
          <a:xfrm>
            <a:off x="94473" y="81064"/>
            <a:ext cx="11648489" cy="6695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горизонтали: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Английский математик и логик, в трудах которого в середине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 появилась алгебра логики. В его честь назвали тип переменной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Boolean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программировании и в 1964 году назван кратер на Луне.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Наука об общих операциях, которые могут выполняться над различными математическими объектами.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Операция следования, выражаемая связками «если…, то», «из … следует», «…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влечет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…».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Составное высказывание, образованное в результате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данной операции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истинно тогда, когда истинны все входящие в него простые высказывания.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Операция, выражаемая словом НЕ и обозначающаяся чертой над высказыванием.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Наука о способах и формах мышления.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Операция равенства, выражаемая связками «тогда и только тогда», «необходимо и достаточно», «…равносильно…».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Составное высказывание, образованное в результате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данной операции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истинно тогда, когда истинно хотя бы одно из входящих в него простых высказываний.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вертикали: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Шотландский математик и логик, в 1847 изложил элементы логики высказываний.</a:t>
            </a:r>
            <a:r>
              <a:rPr lang="ru-RU" sz="1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его именем связаны известные теоретико-множественные соотношения.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11529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25990"/>
              </p:ext>
            </p:extLst>
          </p:nvPr>
        </p:nvGraphicFramePr>
        <p:xfrm>
          <a:off x="1654634" y="867737"/>
          <a:ext cx="9122220" cy="5433560"/>
        </p:xfrm>
        <a:graphic>
          <a:graphicData uri="http://schemas.openxmlformats.org/drawingml/2006/table">
            <a:tbl>
              <a:tblPr firstRow="1" firstCol="1" bandRow="1"/>
              <a:tblGrid>
                <a:gridCol w="608148">
                  <a:extLst>
                    <a:ext uri="{9D8B030D-6E8A-4147-A177-3AD203B41FA5}">
                      <a16:colId xmlns:a16="http://schemas.microsoft.com/office/drawing/2014/main" val="243140890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74531215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41163080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3515095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93825430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28201267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034217721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301999469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2132827610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360984512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35210797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1598529123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575432539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389720616"/>
                    </a:ext>
                  </a:extLst>
                </a:gridCol>
                <a:gridCol w="608148">
                  <a:extLst>
                    <a:ext uri="{9D8B030D-6E8A-4147-A177-3AD203B41FA5}">
                      <a16:colId xmlns:a16="http://schemas.microsoft.com/office/drawing/2014/main" val="348009443"/>
                    </a:ext>
                  </a:extLst>
                </a:gridCol>
              </a:tblGrid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547207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122067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189129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027644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611547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220443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23712"/>
                  </a:ext>
                </a:extLst>
              </a:tr>
              <a:tr h="67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86639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638690" y="305191"/>
            <a:ext cx="8914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КРОССВОРД НА ТЕМУ «АЛГЕБРА ЛОГИКИ»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A5BDF8-05E5-44F6-B2D0-F5D80AE8536A}"/>
              </a:ext>
            </a:extLst>
          </p:cNvPr>
          <p:cNvSpPr/>
          <p:nvPr/>
        </p:nvSpPr>
        <p:spPr>
          <a:xfrm>
            <a:off x="5327779" y="88639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Д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1412D1C-2BD1-4CBE-9C83-721BBEC37CC2}"/>
              </a:ext>
            </a:extLst>
          </p:cNvPr>
          <p:cNvSpPr/>
          <p:nvPr/>
        </p:nvSpPr>
        <p:spPr>
          <a:xfrm>
            <a:off x="5940491" y="88639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Ж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753253B-4B54-4818-B0E1-DA55DE548A50}"/>
              </a:ext>
            </a:extLst>
          </p:cNvPr>
          <p:cNvSpPr/>
          <p:nvPr/>
        </p:nvSpPr>
        <p:spPr>
          <a:xfrm>
            <a:off x="6543872" y="88639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О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27E3C0-E920-45B9-9742-A134ABD7EF6E}"/>
              </a:ext>
            </a:extLst>
          </p:cNvPr>
          <p:cNvSpPr/>
          <p:nvPr/>
        </p:nvSpPr>
        <p:spPr>
          <a:xfrm>
            <a:off x="7159686" y="88639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Р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62E2337-652C-4233-B2CC-B95DE89A63F2}"/>
              </a:ext>
            </a:extLst>
          </p:cNvPr>
          <p:cNvSpPr/>
          <p:nvPr/>
        </p:nvSpPr>
        <p:spPr>
          <a:xfrm>
            <a:off x="7766169" y="88639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Д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766CEE-AEC9-4F4A-BD73-A6217C2A02B8}"/>
              </a:ext>
            </a:extLst>
          </p:cNvPr>
          <p:cNvSpPr/>
          <p:nvPr/>
        </p:nvSpPr>
        <p:spPr>
          <a:xfrm>
            <a:off x="8372652" y="88639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Ж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A255F18-3D65-44BC-BDBC-CA90BCA0C5D2}"/>
              </a:ext>
            </a:extLst>
          </p:cNvPr>
          <p:cNvSpPr/>
          <p:nvPr/>
        </p:nvSpPr>
        <p:spPr>
          <a:xfrm>
            <a:off x="3502074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E98A35-5772-47DC-B639-11BA49293480}"/>
              </a:ext>
            </a:extLst>
          </p:cNvPr>
          <p:cNvSpPr/>
          <p:nvPr/>
        </p:nvSpPr>
        <p:spPr>
          <a:xfrm>
            <a:off x="4117895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E95B4E2-20A7-4DF5-8B3A-39CCB3BBDA39}"/>
              </a:ext>
            </a:extLst>
          </p:cNvPr>
          <p:cNvSpPr/>
          <p:nvPr/>
        </p:nvSpPr>
        <p:spPr>
          <a:xfrm>
            <a:off x="4715054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Г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50F070B-9E9C-4D56-BBF8-7541D6B74E66}"/>
              </a:ext>
            </a:extLst>
          </p:cNvPr>
          <p:cNvSpPr/>
          <p:nvPr/>
        </p:nvSpPr>
        <p:spPr>
          <a:xfrm>
            <a:off x="5315288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Е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B6273B7-12BC-4E52-980A-C69CCBBF0F30}"/>
              </a:ext>
            </a:extLst>
          </p:cNvPr>
          <p:cNvSpPr/>
          <p:nvPr/>
        </p:nvSpPr>
        <p:spPr>
          <a:xfrm>
            <a:off x="5940491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Б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EA0D35B-17CE-451C-807B-6813592556FB}"/>
              </a:ext>
            </a:extLst>
          </p:cNvPr>
          <p:cNvSpPr/>
          <p:nvPr/>
        </p:nvSpPr>
        <p:spPr>
          <a:xfrm>
            <a:off x="6554738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Р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0242974-EE86-494B-B500-B61A15C58B08}"/>
              </a:ext>
            </a:extLst>
          </p:cNvPr>
          <p:cNvSpPr/>
          <p:nvPr/>
        </p:nvSpPr>
        <p:spPr>
          <a:xfrm>
            <a:off x="7159686" y="1567546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А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0EAC0A8-2991-4F27-9604-06B601B8649E}"/>
              </a:ext>
            </a:extLst>
          </p:cNvPr>
          <p:cNvSpPr/>
          <p:nvPr/>
        </p:nvSpPr>
        <p:spPr>
          <a:xfrm>
            <a:off x="4724385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2B47AC7-CA76-4865-82C7-95615D75E472}"/>
              </a:ext>
            </a:extLst>
          </p:cNvPr>
          <p:cNvSpPr/>
          <p:nvPr/>
        </p:nvSpPr>
        <p:spPr>
          <a:xfrm>
            <a:off x="5324619" y="225804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М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2865F9B-BBE3-498E-B16F-3980BDFDAC33}"/>
              </a:ext>
            </a:extLst>
          </p:cNvPr>
          <p:cNvSpPr/>
          <p:nvPr/>
        </p:nvSpPr>
        <p:spPr>
          <a:xfrm>
            <a:off x="7157292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FE8C983-F871-4234-9070-7057F68322AA}"/>
              </a:ext>
            </a:extLst>
          </p:cNvPr>
          <p:cNvSpPr/>
          <p:nvPr/>
        </p:nvSpPr>
        <p:spPr>
          <a:xfrm>
            <a:off x="5940491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П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DC9950A-1CC6-46FE-8BDC-7D48DE9644E8}"/>
              </a:ext>
            </a:extLst>
          </p:cNvPr>
          <p:cNvSpPr/>
          <p:nvPr/>
        </p:nvSpPr>
        <p:spPr>
          <a:xfrm>
            <a:off x="6542340" y="224681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Л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31CC7EA-ACF3-48E6-9CDC-EBFAD4633921}"/>
              </a:ext>
            </a:extLst>
          </p:cNvPr>
          <p:cNvSpPr/>
          <p:nvPr/>
        </p:nvSpPr>
        <p:spPr>
          <a:xfrm>
            <a:off x="8368018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20A4271-147A-48FC-9FAE-A258901C6D21}"/>
              </a:ext>
            </a:extLst>
          </p:cNvPr>
          <p:cNvSpPr/>
          <p:nvPr/>
        </p:nvSpPr>
        <p:spPr>
          <a:xfrm>
            <a:off x="7766169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A14509F-F0EC-4CB4-8454-3C008F1A86F0}"/>
              </a:ext>
            </a:extLst>
          </p:cNvPr>
          <p:cNvSpPr/>
          <p:nvPr/>
        </p:nvSpPr>
        <p:spPr>
          <a:xfrm>
            <a:off x="8975942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Ц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E2EFDF76-D319-4444-9319-6AADCF98B0BF}"/>
              </a:ext>
            </a:extLst>
          </p:cNvPr>
          <p:cNvSpPr/>
          <p:nvPr/>
        </p:nvSpPr>
        <p:spPr>
          <a:xfrm>
            <a:off x="9583866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A1705791-FCD9-4DB2-B389-E391EFE2291B}"/>
              </a:ext>
            </a:extLst>
          </p:cNvPr>
          <p:cNvSpPr/>
          <p:nvPr/>
        </p:nvSpPr>
        <p:spPr>
          <a:xfrm>
            <a:off x="10186669" y="224869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Я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F6AACBF-BC70-43CC-A6B4-E33FE0E19B10}"/>
              </a:ext>
            </a:extLst>
          </p:cNvPr>
          <p:cNvSpPr/>
          <p:nvPr/>
        </p:nvSpPr>
        <p:spPr>
          <a:xfrm>
            <a:off x="4724385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7AA1ACF8-55CC-4EFB-8616-60FA106D1732}"/>
              </a:ext>
            </a:extLst>
          </p:cNvPr>
          <p:cNvSpPr/>
          <p:nvPr/>
        </p:nvSpPr>
        <p:spPr>
          <a:xfrm>
            <a:off x="5324619" y="292999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О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5CB299B4-AE57-4DE5-B57E-72D156173B80}"/>
              </a:ext>
            </a:extLst>
          </p:cNvPr>
          <p:cNvSpPr/>
          <p:nvPr/>
        </p:nvSpPr>
        <p:spPr>
          <a:xfrm>
            <a:off x="7157292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Ю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15DA8237-A81C-42E4-BABE-A307BF1569F1}"/>
              </a:ext>
            </a:extLst>
          </p:cNvPr>
          <p:cNvSpPr/>
          <p:nvPr/>
        </p:nvSpPr>
        <p:spPr>
          <a:xfrm>
            <a:off x="5940491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Н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5E2634A9-5EC8-4C48-ADCC-3CC6262B6AF3}"/>
              </a:ext>
            </a:extLst>
          </p:cNvPr>
          <p:cNvSpPr/>
          <p:nvPr/>
        </p:nvSpPr>
        <p:spPr>
          <a:xfrm>
            <a:off x="6542340" y="291875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Ъ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E2660058-D2AB-4700-9158-E888EAA7DD87}"/>
              </a:ext>
            </a:extLst>
          </p:cNvPr>
          <p:cNvSpPr/>
          <p:nvPr/>
        </p:nvSpPr>
        <p:spPr>
          <a:xfrm>
            <a:off x="8368018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0DB83480-F575-4E4E-BFB6-E5F9D93DA53D}"/>
              </a:ext>
            </a:extLst>
          </p:cNvPr>
          <p:cNvSpPr/>
          <p:nvPr/>
        </p:nvSpPr>
        <p:spPr>
          <a:xfrm>
            <a:off x="7766169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Н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B9236D1-9526-4D8B-9352-3DC47BA2C6BC}"/>
              </a:ext>
            </a:extLst>
          </p:cNvPr>
          <p:cNvSpPr/>
          <p:nvPr/>
        </p:nvSpPr>
        <p:spPr>
          <a:xfrm>
            <a:off x="8975942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Ц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7A402C0-92A8-4E44-B63E-BD18AF0E50C6}"/>
              </a:ext>
            </a:extLst>
          </p:cNvPr>
          <p:cNvSpPr/>
          <p:nvPr/>
        </p:nvSpPr>
        <p:spPr>
          <a:xfrm>
            <a:off x="9583866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FB8C50E-6737-4FF5-A64E-663968A7ADD8}"/>
              </a:ext>
            </a:extLst>
          </p:cNvPr>
          <p:cNvSpPr/>
          <p:nvPr/>
        </p:nvSpPr>
        <p:spPr>
          <a:xfrm>
            <a:off x="10186669" y="292063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Я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3C8B1CAC-4FD0-4F1B-827B-A1B8A0FEE50B}"/>
              </a:ext>
            </a:extLst>
          </p:cNvPr>
          <p:cNvSpPr/>
          <p:nvPr/>
        </p:nvSpPr>
        <p:spPr>
          <a:xfrm>
            <a:off x="2892400" y="360924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04BF9140-891F-4D0D-B0B4-CEB3929B1DF6}"/>
              </a:ext>
            </a:extLst>
          </p:cNvPr>
          <p:cNvSpPr/>
          <p:nvPr/>
        </p:nvSpPr>
        <p:spPr>
          <a:xfrm>
            <a:off x="3502074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Н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A258D3E-DB9C-48E5-A679-A1CAFE6B5220}"/>
              </a:ext>
            </a:extLst>
          </p:cNvPr>
          <p:cNvSpPr/>
          <p:nvPr/>
        </p:nvSpPr>
        <p:spPr>
          <a:xfrm>
            <a:off x="4117895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В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6CEEF54B-05C7-4156-830B-9C3EF687050C}"/>
              </a:ext>
            </a:extLst>
          </p:cNvPr>
          <p:cNvSpPr/>
          <p:nvPr/>
        </p:nvSpPr>
        <p:spPr>
          <a:xfrm>
            <a:off x="4715054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Е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0E952DC2-363C-4521-ABD4-448E7A857464}"/>
              </a:ext>
            </a:extLst>
          </p:cNvPr>
          <p:cNvSpPr/>
          <p:nvPr/>
        </p:nvSpPr>
        <p:spPr>
          <a:xfrm>
            <a:off x="5315288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Р</a:t>
            </a: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6C958F3-6863-45CE-B13E-FCCD958CEABD}"/>
              </a:ext>
            </a:extLst>
          </p:cNvPr>
          <p:cNvSpPr/>
          <p:nvPr/>
        </p:nvSpPr>
        <p:spPr>
          <a:xfrm>
            <a:off x="5940491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С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E9229896-E32D-4EBD-BAD7-0A54B9B5A7CB}"/>
              </a:ext>
            </a:extLst>
          </p:cNvPr>
          <p:cNvSpPr/>
          <p:nvPr/>
        </p:nvSpPr>
        <p:spPr>
          <a:xfrm>
            <a:off x="6554738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9BD93784-1D99-4D29-B453-8B0F1517E11C}"/>
              </a:ext>
            </a:extLst>
          </p:cNvPr>
          <p:cNvSpPr/>
          <p:nvPr/>
        </p:nvSpPr>
        <p:spPr>
          <a:xfrm>
            <a:off x="7159686" y="360193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Я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5D7BEEA3-68D2-42E7-89B4-918BD03D12FD}"/>
              </a:ext>
            </a:extLst>
          </p:cNvPr>
          <p:cNvSpPr/>
          <p:nvPr/>
        </p:nvSpPr>
        <p:spPr>
          <a:xfrm>
            <a:off x="4124832" y="428310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Л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91E5AD07-D5DA-4CF6-A680-8AC2A9836921}"/>
              </a:ext>
            </a:extLst>
          </p:cNvPr>
          <p:cNvSpPr/>
          <p:nvPr/>
        </p:nvSpPr>
        <p:spPr>
          <a:xfrm>
            <a:off x="4721991" y="428310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О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2B0B085F-9FEC-44CC-8997-4D43085ACC5E}"/>
              </a:ext>
            </a:extLst>
          </p:cNvPr>
          <p:cNvSpPr/>
          <p:nvPr/>
        </p:nvSpPr>
        <p:spPr>
          <a:xfrm>
            <a:off x="5322225" y="428310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Г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25E2E4D-B9C1-4800-8FA8-624B38FE0CE1}"/>
              </a:ext>
            </a:extLst>
          </p:cNvPr>
          <p:cNvSpPr/>
          <p:nvPr/>
        </p:nvSpPr>
        <p:spPr>
          <a:xfrm>
            <a:off x="5947428" y="428310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6ED5DCC8-AE5C-4D58-8EAF-53AD54FFEDD8}"/>
              </a:ext>
            </a:extLst>
          </p:cNvPr>
          <p:cNvSpPr/>
          <p:nvPr/>
        </p:nvSpPr>
        <p:spPr>
          <a:xfrm>
            <a:off x="6561675" y="428310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FB77A6FB-DC11-4B71-B4A7-08CE608A831E}"/>
              </a:ext>
            </a:extLst>
          </p:cNvPr>
          <p:cNvSpPr/>
          <p:nvPr/>
        </p:nvSpPr>
        <p:spPr>
          <a:xfrm>
            <a:off x="7166623" y="428310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А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A580C650-6951-4C7F-BA35-6CE9021634ED}"/>
              </a:ext>
            </a:extLst>
          </p:cNvPr>
          <p:cNvSpPr/>
          <p:nvPr/>
        </p:nvSpPr>
        <p:spPr>
          <a:xfrm>
            <a:off x="2294554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Д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A2EB47DE-6CFF-4ECA-809A-FED4CB574B5F}"/>
              </a:ext>
            </a:extLst>
          </p:cNvPr>
          <p:cNvSpPr/>
          <p:nvPr/>
        </p:nvSpPr>
        <p:spPr>
          <a:xfrm>
            <a:off x="2894788" y="565301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8517C27F-EF2F-471D-94E6-76158341891F}"/>
              </a:ext>
            </a:extLst>
          </p:cNvPr>
          <p:cNvSpPr/>
          <p:nvPr/>
        </p:nvSpPr>
        <p:spPr>
          <a:xfrm>
            <a:off x="4727461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Ю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C82D75C9-9C54-4F1D-B8D2-B8EB512C9E95}"/>
              </a:ext>
            </a:extLst>
          </p:cNvPr>
          <p:cNvSpPr/>
          <p:nvPr/>
        </p:nvSpPr>
        <p:spPr>
          <a:xfrm>
            <a:off x="3510660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З</a:t>
            </a:r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6753B4A8-B4EB-4F5E-82EC-A5457577843D}"/>
              </a:ext>
            </a:extLst>
          </p:cNvPr>
          <p:cNvSpPr/>
          <p:nvPr/>
        </p:nvSpPr>
        <p:spPr>
          <a:xfrm>
            <a:off x="4112509" y="5641785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Ъ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7F56E6A6-6211-4CBD-B2B1-2905D44D85E5}"/>
              </a:ext>
            </a:extLst>
          </p:cNvPr>
          <p:cNvSpPr/>
          <p:nvPr/>
        </p:nvSpPr>
        <p:spPr>
          <a:xfrm>
            <a:off x="5938187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BE92A881-648D-487C-B66D-7711E6036158}"/>
              </a:ext>
            </a:extLst>
          </p:cNvPr>
          <p:cNvSpPr/>
          <p:nvPr/>
        </p:nvSpPr>
        <p:spPr>
          <a:xfrm>
            <a:off x="5336338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Н</a:t>
            </a:r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33A6E6FA-FAEA-4E3D-A48F-4C7406F4EDF7}"/>
              </a:ext>
            </a:extLst>
          </p:cNvPr>
          <p:cNvSpPr/>
          <p:nvPr/>
        </p:nvSpPr>
        <p:spPr>
          <a:xfrm>
            <a:off x="6546111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Ц</a:t>
            </a: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210B2DDA-E3F5-4422-B534-3A64BB4C8ABF}"/>
              </a:ext>
            </a:extLst>
          </p:cNvPr>
          <p:cNvSpPr/>
          <p:nvPr/>
        </p:nvSpPr>
        <p:spPr>
          <a:xfrm>
            <a:off x="7154035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5133CC4B-ABD7-4235-A53F-799EF411C26B}"/>
              </a:ext>
            </a:extLst>
          </p:cNvPr>
          <p:cNvSpPr/>
          <p:nvPr/>
        </p:nvSpPr>
        <p:spPr>
          <a:xfrm>
            <a:off x="7756838" y="564366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Я</a:t>
            </a:r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96581734-55E9-46DC-BE87-F904B922225B}"/>
              </a:ext>
            </a:extLst>
          </p:cNvPr>
          <p:cNvSpPr/>
          <p:nvPr/>
        </p:nvSpPr>
        <p:spPr>
          <a:xfrm>
            <a:off x="2294554" y="4966129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Э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0B754511-4146-4125-A67C-F4EFD720AFC7}"/>
              </a:ext>
            </a:extLst>
          </p:cNvPr>
          <p:cNvSpPr/>
          <p:nvPr/>
        </p:nvSpPr>
        <p:spPr>
          <a:xfrm>
            <a:off x="7775500" y="495492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Ц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4C262B4A-A43E-488E-B036-79D36C176550}"/>
              </a:ext>
            </a:extLst>
          </p:cNvPr>
          <p:cNvSpPr/>
          <p:nvPr/>
        </p:nvSpPr>
        <p:spPr>
          <a:xfrm>
            <a:off x="8383424" y="495492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D6AC647E-57CD-4C48-98D0-75D18AE93854}"/>
              </a:ext>
            </a:extLst>
          </p:cNvPr>
          <p:cNvSpPr/>
          <p:nvPr/>
        </p:nvSpPr>
        <p:spPr>
          <a:xfrm>
            <a:off x="8986227" y="495492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Я</a:t>
            </a: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B9058014-28A2-418C-8771-A722506CABF9}"/>
              </a:ext>
            </a:extLst>
          </p:cNvPr>
          <p:cNvSpPr/>
          <p:nvPr/>
        </p:nvSpPr>
        <p:spPr>
          <a:xfrm>
            <a:off x="2892400" y="4962363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К</a:t>
            </a:r>
          </a:p>
        </p:txBody>
      </p:sp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6721264A-6CA2-4D27-9454-03F130ED3839}"/>
              </a:ext>
            </a:extLst>
          </p:cNvPr>
          <p:cNvSpPr/>
          <p:nvPr/>
        </p:nvSpPr>
        <p:spPr>
          <a:xfrm>
            <a:off x="4725073" y="495300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В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8595EA7F-46EE-47F5-889A-63F8CE7A2951}"/>
              </a:ext>
            </a:extLst>
          </p:cNvPr>
          <p:cNvSpPr/>
          <p:nvPr/>
        </p:nvSpPr>
        <p:spPr>
          <a:xfrm>
            <a:off x="3508272" y="495300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В</a:t>
            </a:r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24ABFA15-DCC2-4156-9B95-E330C2A1355B}"/>
              </a:ext>
            </a:extLst>
          </p:cNvPr>
          <p:cNvSpPr/>
          <p:nvPr/>
        </p:nvSpPr>
        <p:spPr>
          <a:xfrm>
            <a:off x="4110121" y="4951131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И</a:t>
            </a: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5F1B770E-8D9A-4FED-9B57-DF28096D4D56}"/>
              </a:ext>
            </a:extLst>
          </p:cNvPr>
          <p:cNvSpPr/>
          <p:nvPr/>
        </p:nvSpPr>
        <p:spPr>
          <a:xfrm>
            <a:off x="5935799" y="495300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Л</a:t>
            </a: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5C5734DC-36DE-489D-85DC-340298EF8B83}"/>
              </a:ext>
            </a:extLst>
          </p:cNvPr>
          <p:cNvSpPr/>
          <p:nvPr/>
        </p:nvSpPr>
        <p:spPr>
          <a:xfrm>
            <a:off x="5324619" y="4962338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А</a:t>
            </a:r>
          </a:p>
        </p:txBody>
      </p: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C1DEE257-49CB-4288-8016-83C42D3D2CCF}"/>
              </a:ext>
            </a:extLst>
          </p:cNvPr>
          <p:cNvSpPr/>
          <p:nvPr/>
        </p:nvSpPr>
        <p:spPr>
          <a:xfrm>
            <a:off x="6543723" y="495300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Е</a:t>
            </a:r>
          </a:p>
        </p:txBody>
      </p:sp>
      <p:sp>
        <p:nvSpPr>
          <p:cNvPr id="99" name="Прямоугольник 98">
            <a:extLst>
              <a:ext uri="{FF2B5EF4-FFF2-40B4-BE49-F238E27FC236}">
                <a16:creationId xmlns:a16="http://schemas.microsoft.com/office/drawing/2014/main" id="{2C80EEF6-1D7C-4E52-9822-1330B46C27AB}"/>
              </a:ext>
            </a:extLst>
          </p:cNvPr>
          <p:cNvSpPr/>
          <p:nvPr/>
        </p:nvSpPr>
        <p:spPr>
          <a:xfrm>
            <a:off x="7151647" y="4953007"/>
            <a:ext cx="550506" cy="634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Н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A98E4B0-8BE8-4F37-ABA0-D28FABB7E8FE}"/>
              </a:ext>
            </a:extLst>
          </p:cNvPr>
          <p:cNvSpPr txBox="1"/>
          <p:nvPr/>
        </p:nvSpPr>
        <p:spPr>
          <a:xfrm>
            <a:off x="2936570" y="162434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308941F-8983-4682-B6FF-86EE99AC5E0C}"/>
              </a:ext>
            </a:extLst>
          </p:cNvPr>
          <p:cNvSpPr txBox="1"/>
          <p:nvPr/>
        </p:nvSpPr>
        <p:spPr>
          <a:xfrm>
            <a:off x="4805469" y="95124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1A40D4E-9F4C-47C5-88A9-C7F0CB91F630}"/>
              </a:ext>
            </a:extLst>
          </p:cNvPr>
          <p:cNvSpPr txBox="1"/>
          <p:nvPr/>
        </p:nvSpPr>
        <p:spPr>
          <a:xfrm>
            <a:off x="4121278" y="23124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088E6CB-BC5E-4A4E-A14E-80FDB9280A77}"/>
              </a:ext>
            </a:extLst>
          </p:cNvPr>
          <p:cNvSpPr txBox="1"/>
          <p:nvPr/>
        </p:nvSpPr>
        <p:spPr>
          <a:xfrm>
            <a:off x="4101104" y="297822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C70BAF70-0C9A-4803-A849-7524DAA7A7BB}"/>
              </a:ext>
            </a:extLst>
          </p:cNvPr>
          <p:cNvSpPr txBox="1"/>
          <p:nvPr/>
        </p:nvSpPr>
        <p:spPr>
          <a:xfrm>
            <a:off x="2336611" y="365756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5.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90054DB-3563-43E4-826A-9316C1D6A887}"/>
              </a:ext>
            </a:extLst>
          </p:cNvPr>
          <p:cNvSpPr txBox="1"/>
          <p:nvPr/>
        </p:nvSpPr>
        <p:spPr>
          <a:xfrm>
            <a:off x="3579639" y="432793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6.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84FD5D8-5BBC-4BD1-8D0A-39F084E72F31}"/>
              </a:ext>
            </a:extLst>
          </p:cNvPr>
          <p:cNvSpPr txBox="1"/>
          <p:nvPr/>
        </p:nvSpPr>
        <p:spPr>
          <a:xfrm>
            <a:off x="1817002" y="504288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7.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110DC03-752A-4F18-AE2E-7E1AC3302579}"/>
              </a:ext>
            </a:extLst>
          </p:cNvPr>
          <p:cNvSpPr txBox="1"/>
          <p:nvPr/>
        </p:nvSpPr>
        <p:spPr>
          <a:xfrm>
            <a:off x="1814793" y="567819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30183490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1641423" y="319008"/>
            <a:ext cx="5072743" cy="5072743"/>
          </a:xfrm>
          <a:prstGeom prst="ellipse">
            <a:avLst/>
          </a:prstGeom>
          <a:solidFill>
            <a:srgbClr val="CC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660571" y="1505626"/>
            <a:ext cx="5072743" cy="5072743"/>
          </a:xfrm>
          <a:prstGeom prst="ellipse">
            <a:avLst/>
          </a:prstGeom>
          <a:solidFill>
            <a:srgbClr val="CC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641423" y="318351"/>
            <a:ext cx="5072743" cy="5072743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45" b="84813" l="10219" r="89538">
                        <a14:foregroundMark x1="49148" y1="17554" x2="75182" y2="29586"/>
                        <a14:foregroundMark x1="29927" y1="33333" x2="34550" y2="44773"/>
                        <a14:foregroundMark x1="47202" y1="32150" x2="54501" y2="55227"/>
                        <a14:foregroundMark x1="65450" y1="34911" x2="59611" y2="35108"/>
                        <a14:foregroundMark x1="63747" y1="35700" x2="59854" y2="35503"/>
                        <a14:foregroundMark x1="78345" y1="22485" x2="70073" y2="13018"/>
                        <a14:foregroundMark x1="71776" y1="11834" x2="58151" y2="8284"/>
                        <a14:foregroundMark x1="30657" y1="50493" x2="59854" y2="68639"/>
                        <a14:foregroundMark x1="61071" y1="65286" x2="69830" y2="79684"/>
                        <a14:foregroundMark x1="61557" y1="76923" x2="23601" y2="60552"/>
                        <a14:foregroundMark x1="54015" y1="77318" x2="21655" y2="73176"/>
                        <a14:foregroundMark x1="13382" y1="70020" x2="29440" y2="77318"/>
                        <a14:foregroundMark x1="68127" y1="69231" x2="75426" y2="76331"/>
                        <a14:foregroundMark x1="81265" y1="74556" x2="72263" y2="78895"/>
                        <a14:foregroundMark x1="67397" y1="80276" x2="50365" y2="82249"/>
                        <a14:foregroundMark x1="34793" y1="81460" x2="34793" y2="81460"/>
                        <a14:foregroundMark x1="71776" y1="39842" x2="72506" y2="45957"/>
                        <a14:foregroundMark x1="39659" y1="8087" x2="48175" y2="8481"/>
                        <a14:foregroundMark x1="57178" y1="7101" x2="51825" y2="8876"/>
                        <a14:foregroundMark x1="50365" y1="7890" x2="50365" y2="7890"/>
                        <a14:foregroundMark x1="47445" y1="7890" x2="47445" y2="7890"/>
                        <a14:foregroundMark x1="45742" y1="6903" x2="45742" y2="6903"/>
                        <a14:foregroundMark x1="78345" y1="16963" x2="78345" y2="16963"/>
                        <a14:foregroundMark x1="80049" y1="28205" x2="80049" y2="28205"/>
                        <a14:foregroundMark x1="70316" y1="80079" x2="70316" y2="80079"/>
                        <a14:foregroundMark x1="64720" y1="81460" x2="64720" y2="81460"/>
                        <a14:foregroundMark x1="47689" y1="84024" x2="47689" y2="84024"/>
                        <a14:foregroundMark x1="62774" y1="82249" x2="62774" y2="82249"/>
                        <a14:foregroundMark x1="65693" y1="82051" x2="65693" y2="82051"/>
                        <a14:foregroundMark x1="37226" y1="83037" x2="34063" y2="81657"/>
                        <a14:foregroundMark x1="57908" y1="83629" x2="62774" y2="83235"/>
                        <a14:foregroundMark x1="38686" y1="83432" x2="38686" y2="83432"/>
                        <a14:foregroundMark x1="25304" y1="79093" x2="25304" y2="79093"/>
                        <a14:foregroundMark x1="67153" y1="82051" x2="67153" y2="82051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" t="3945" r="-243" b="14991"/>
          <a:stretch/>
        </p:blipFill>
        <p:spPr>
          <a:xfrm>
            <a:off x="1673421" y="383009"/>
            <a:ext cx="5008746" cy="5008742"/>
          </a:xfrm>
          <a:prstGeom prst="ellipse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5671456" y="1505626"/>
            <a:ext cx="5072743" cy="5072743"/>
            <a:chOff x="5671456" y="1505626"/>
            <a:chExt cx="5072743" cy="5072743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114" b="84091" l="9408" r="91986">
                          <a14:foregroundMark x1="47387" y1="44318" x2="49477" y2="5114"/>
                          <a14:foregroundMark x1="46341" y1="55398" x2="64460" y2="50568"/>
                          <a14:foregroundMark x1="15679" y1="71023" x2="47387" y2="80682"/>
                          <a14:foregroundMark x1="33101" y1="38920" x2="37979" y2="13636"/>
                          <a14:foregroundMark x1="56098" y1="61648" x2="59233" y2="63920"/>
                          <a14:foregroundMark x1="36934" y1="51989" x2="37282" y2="54261"/>
                          <a14:foregroundMark x1="35540" y1="51136" x2="35540" y2="51136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30" t="2330" r="930" b="16004"/>
            <a:stretch/>
          </p:blipFill>
          <p:spPr>
            <a:xfrm>
              <a:off x="5725885" y="1597632"/>
              <a:ext cx="4979140" cy="4979140"/>
            </a:xfrm>
            <a:prstGeom prst="ellipse">
              <a:avLst/>
            </a:prstGeom>
          </p:spPr>
        </p:pic>
        <p:sp>
          <p:nvSpPr>
            <p:cNvPr id="11" name="Овал 10"/>
            <p:cNvSpPr/>
            <p:nvPr/>
          </p:nvSpPr>
          <p:spPr>
            <a:xfrm>
              <a:off x="5671456" y="1505626"/>
              <a:ext cx="5072743" cy="5072743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2989" y="4421596"/>
            <a:ext cx="3873176" cy="2145430"/>
            <a:chOff x="316904" y="4486911"/>
            <a:chExt cx="3873176" cy="2145430"/>
          </a:xfrm>
        </p:grpSpPr>
        <p:sp>
          <p:nvSpPr>
            <p:cNvPr id="6" name="TextBox 5"/>
            <p:cNvSpPr txBox="1"/>
            <p:nvPr/>
          </p:nvSpPr>
          <p:spPr>
            <a:xfrm>
              <a:off x="316904" y="4486911"/>
              <a:ext cx="3860352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ДЕ</a:t>
              </a:r>
              <a:r>
                <a:rPr lang="ru-RU" sz="60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 </a:t>
              </a:r>
              <a:endParaRPr lang="en-US" sz="60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r>
                <a:rPr lang="ru-RU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МО́РГАН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6904" y="6263009"/>
              <a:ext cx="3873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27 </a:t>
              </a:r>
              <a:r>
                <a:rPr lang="ru-RU" b="1" spc="3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июня 1806 – 8 марта 1871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878111" y="113581"/>
            <a:ext cx="5357433" cy="2123658"/>
            <a:chOff x="6878111" y="113581"/>
            <a:chExt cx="5357433" cy="2123658"/>
          </a:xfrm>
        </p:grpSpPr>
        <p:sp>
          <p:nvSpPr>
            <p:cNvPr id="4" name="TextBox 3"/>
            <p:cNvSpPr txBox="1"/>
            <p:nvPr/>
          </p:nvSpPr>
          <p:spPr>
            <a:xfrm>
              <a:off x="6878111" y="298247"/>
              <a:ext cx="52927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ДЖОРДЖ</a:t>
              </a:r>
              <a:r>
                <a:rPr lang="en-US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ru-RU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БУЛЬ</a:t>
              </a:r>
              <a:endParaRPr lang="en-US" sz="6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63221" y="113581"/>
              <a:ext cx="4272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spc="300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 ноября 1815 – 8 декабря 1864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344462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483588" y="1323554"/>
            <a:ext cx="3916048" cy="4226657"/>
          </a:xfrm>
          <a:prstGeom prst="ellipse">
            <a:avLst/>
          </a:prstGeom>
          <a:solidFill>
            <a:srgbClr val="CC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ru-RU" sz="1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290704" y="1294059"/>
            <a:ext cx="3916048" cy="4226657"/>
          </a:xfrm>
          <a:prstGeom prst="ellipse">
            <a:avLst/>
          </a:prstGeom>
          <a:solidFill>
            <a:srgbClr val="CC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Arial Black" panose="020B0A04020102020204" pitchFamily="34" charset="0"/>
              </a:rPr>
              <a:t>A</a:t>
            </a:r>
            <a:endParaRPr lang="ru-RU" sz="1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917358" y="5606534"/>
            <a:ext cx="4357283" cy="1107996"/>
            <a:chOff x="3917358" y="5900448"/>
            <a:chExt cx="4357283" cy="110799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917358" y="5900448"/>
              <a:ext cx="435728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600" dirty="0">
                  <a:solidFill>
                    <a:schemeClr val="bg1"/>
                  </a:solidFill>
                </a:rPr>
                <a:t>A</a:t>
              </a:r>
              <a:r>
                <a:rPr lang="en-US" sz="6600" dirty="0">
                  <a:solidFill>
                    <a:schemeClr val="bg1"/>
                  </a:solidFill>
                  <a:sym typeface="Symbol" panose="05050102010706020507" pitchFamily="18" charset="2"/>
                </a:rPr>
                <a:t>B = A &amp; B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042682" y="6072085"/>
              <a:ext cx="14097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236832" y="6072085"/>
              <a:ext cx="50006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641089" y="6072085"/>
              <a:ext cx="50006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Овал 5"/>
          <p:cNvSpPr/>
          <p:nvPr/>
        </p:nvSpPr>
        <p:spPr>
          <a:xfrm>
            <a:off x="5495342" y="2247158"/>
            <a:ext cx="729462" cy="2374004"/>
          </a:xfrm>
          <a:custGeom>
            <a:avLst/>
            <a:gdLst>
              <a:gd name="connsiteX0" fmla="*/ 0 w 944739"/>
              <a:gd name="connsiteY0" fmla="*/ 1158267 h 2316534"/>
              <a:gd name="connsiteX1" fmla="*/ 472370 w 944739"/>
              <a:gd name="connsiteY1" fmla="*/ 0 h 2316534"/>
              <a:gd name="connsiteX2" fmla="*/ 944740 w 944739"/>
              <a:gd name="connsiteY2" fmla="*/ 1158267 h 2316534"/>
              <a:gd name="connsiteX3" fmla="*/ 472370 w 944739"/>
              <a:gd name="connsiteY3" fmla="*/ 2316534 h 2316534"/>
              <a:gd name="connsiteX4" fmla="*/ 0 w 944739"/>
              <a:gd name="connsiteY4" fmla="*/ 1158267 h 2316534"/>
              <a:gd name="connsiteX0" fmla="*/ 0 w 944740"/>
              <a:gd name="connsiteY0" fmla="*/ 1245353 h 2403620"/>
              <a:gd name="connsiteX1" fmla="*/ 472370 w 944740"/>
              <a:gd name="connsiteY1" fmla="*/ 0 h 2403620"/>
              <a:gd name="connsiteX2" fmla="*/ 944740 w 944740"/>
              <a:gd name="connsiteY2" fmla="*/ 1245353 h 2403620"/>
              <a:gd name="connsiteX3" fmla="*/ 472370 w 944740"/>
              <a:gd name="connsiteY3" fmla="*/ 2403620 h 2403620"/>
              <a:gd name="connsiteX4" fmla="*/ 0 w 944740"/>
              <a:gd name="connsiteY4" fmla="*/ 1245353 h 2403620"/>
              <a:gd name="connsiteX0" fmla="*/ 0 w 944740"/>
              <a:gd name="connsiteY0" fmla="*/ 1245455 h 2403722"/>
              <a:gd name="connsiteX1" fmla="*/ 472370 w 944740"/>
              <a:gd name="connsiteY1" fmla="*/ 102 h 2403722"/>
              <a:gd name="connsiteX2" fmla="*/ 944740 w 944740"/>
              <a:gd name="connsiteY2" fmla="*/ 1245455 h 2403722"/>
              <a:gd name="connsiteX3" fmla="*/ 472370 w 944740"/>
              <a:gd name="connsiteY3" fmla="*/ 2403722 h 2403722"/>
              <a:gd name="connsiteX4" fmla="*/ 0 w 944740"/>
              <a:gd name="connsiteY4" fmla="*/ 1245455 h 2403722"/>
              <a:gd name="connsiteX0" fmla="*/ 11 w 944751"/>
              <a:gd name="connsiteY0" fmla="*/ 1495806 h 2654073"/>
              <a:gd name="connsiteX1" fmla="*/ 483266 w 944751"/>
              <a:gd name="connsiteY1" fmla="*/ 82 h 2654073"/>
              <a:gd name="connsiteX2" fmla="*/ 944751 w 944751"/>
              <a:gd name="connsiteY2" fmla="*/ 1495806 h 2654073"/>
              <a:gd name="connsiteX3" fmla="*/ 472381 w 944751"/>
              <a:gd name="connsiteY3" fmla="*/ 2654073 h 2654073"/>
              <a:gd name="connsiteX4" fmla="*/ 11 w 944751"/>
              <a:gd name="connsiteY4" fmla="*/ 1495806 h 2654073"/>
              <a:gd name="connsiteX0" fmla="*/ 6 w 944746"/>
              <a:gd name="connsiteY0" fmla="*/ 1495806 h 2654544"/>
              <a:gd name="connsiteX1" fmla="*/ 483261 w 944746"/>
              <a:gd name="connsiteY1" fmla="*/ 82 h 2654544"/>
              <a:gd name="connsiteX2" fmla="*/ 944746 w 944746"/>
              <a:gd name="connsiteY2" fmla="*/ 1495806 h 2654544"/>
              <a:gd name="connsiteX3" fmla="*/ 472376 w 944746"/>
              <a:gd name="connsiteY3" fmla="*/ 2654073 h 2654544"/>
              <a:gd name="connsiteX4" fmla="*/ 6 w 944746"/>
              <a:gd name="connsiteY4" fmla="*/ 1495806 h 2654544"/>
              <a:gd name="connsiteX0" fmla="*/ 21 w 944761"/>
              <a:gd name="connsiteY0" fmla="*/ 1495810 h 2893935"/>
              <a:gd name="connsiteX1" fmla="*/ 483276 w 944761"/>
              <a:gd name="connsiteY1" fmla="*/ 86 h 2893935"/>
              <a:gd name="connsiteX2" fmla="*/ 944761 w 944761"/>
              <a:gd name="connsiteY2" fmla="*/ 1495810 h 2893935"/>
              <a:gd name="connsiteX3" fmla="*/ 461505 w 944761"/>
              <a:gd name="connsiteY3" fmla="*/ 2893563 h 2893935"/>
              <a:gd name="connsiteX4" fmla="*/ 21 w 944761"/>
              <a:gd name="connsiteY4" fmla="*/ 1495810 h 2893935"/>
              <a:gd name="connsiteX0" fmla="*/ 21 w 944761"/>
              <a:gd name="connsiteY0" fmla="*/ 1495810 h 2948347"/>
              <a:gd name="connsiteX1" fmla="*/ 483276 w 944761"/>
              <a:gd name="connsiteY1" fmla="*/ 86 h 2948347"/>
              <a:gd name="connsiteX2" fmla="*/ 944761 w 944761"/>
              <a:gd name="connsiteY2" fmla="*/ 1495810 h 2948347"/>
              <a:gd name="connsiteX3" fmla="*/ 461505 w 944761"/>
              <a:gd name="connsiteY3" fmla="*/ 2947992 h 2948347"/>
              <a:gd name="connsiteX4" fmla="*/ 21 w 944761"/>
              <a:gd name="connsiteY4" fmla="*/ 1495810 h 2948347"/>
              <a:gd name="connsiteX0" fmla="*/ 6 w 944746"/>
              <a:gd name="connsiteY0" fmla="*/ 1495811 h 2970114"/>
              <a:gd name="connsiteX1" fmla="*/ 483261 w 944746"/>
              <a:gd name="connsiteY1" fmla="*/ 87 h 2970114"/>
              <a:gd name="connsiteX2" fmla="*/ 944746 w 944746"/>
              <a:gd name="connsiteY2" fmla="*/ 1495811 h 2970114"/>
              <a:gd name="connsiteX3" fmla="*/ 472376 w 944746"/>
              <a:gd name="connsiteY3" fmla="*/ 2969765 h 2970114"/>
              <a:gd name="connsiteX4" fmla="*/ 6 w 944746"/>
              <a:gd name="connsiteY4" fmla="*/ 1495811 h 2970114"/>
              <a:gd name="connsiteX0" fmla="*/ 14336 w 959076"/>
              <a:gd name="connsiteY0" fmla="*/ 1506807 h 2981067"/>
              <a:gd name="connsiteX1" fmla="*/ 155851 w 959076"/>
              <a:gd name="connsiteY1" fmla="*/ 860168 h 2981067"/>
              <a:gd name="connsiteX2" fmla="*/ 497591 w 959076"/>
              <a:gd name="connsiteY2" fmla="*/ 11083 h 2981067"/>
              <a:gd name="connsiteX3" fmla="*/ 959076 w 959076"/>
              <a:gd name="connsiteY3" fmla="*/ 1506807 h 2981067"/>
              <a:gd name="connsiteX4" fmla="*/ 486706 w 959076"/>
              <a:gd name="connsiteY4" fmla="*/ 2980761 h 2981067"/>
              <a:gd name="connsiteX5" fmla="*/ 14336 w 959076"/>
              <a:gd name="connsiteY5" fmla="*/ 1506807 h 2981067"/>
              <a:gd name="connsiteX0" fmla="*/ 14336 w 959076"/>
              <a:gd name="connsiteY0" fmla="*/ 1507270 h 2981530"/>
              <a:gd name="connsiteX1" fmla="*/ 155851 w 959076"/>
              <a:gd name="connsiteY1" fmla="*/ 860631 h 2981530"/>
              <a:gd name="connsiteX2" fmla="*/ 497591 w 959076"/>
              <a:gd name="connsiteY2" fmla="*/ 11546 h 2981530"/>
              <a:gd name="connsiteX3" fmla="*/ 959076 w 959076"/>
              <a:gd name="connsiteY3" fmla="*/ 1507270 h 2981530"/>
              <a:gd name="connsiteX4" fmla="*/ 486706 w 959076"/>
              <a:gd name="connsiteY4" fmla="*/ 2981224 h 2981530"/>
              <a:gd name="connsiteX5" fmla="*/ 14336 w 959076"/>
              <a:gd name="connsiteY5" fmla="*/ 1507270 h 2981530"/>
              <a:gd name="connsiteX0" fmla="*/ 14336 w 959076"/>
              <a:gd name="connsiteY0" fmla="*/ 1507270 h 2981530"/>
              <a:gd name="connsiteX1" fmla="*/ 155851 w 959076"/>
              <a:gd name="connsiteY1" fmla="*/ 860631 h 2981530"/>
              <a:gd name="connsiteX2" fmla="*/ 497591 w 959076"/>
              <a:gd name="connsiteY2" fmla="*/ 11546 h 2981530"/>
              <a:gd name="connsiteX3" fmla="*/ 959076 w 959076"/>
              <a:gd name="connsiteY3" fmla="*/ 1507270 h 2981530"/>
              <a:gd name="connsiteX4" fmla="*/ 486706 w 959076"/>
              <a:gd name="connsiteY4" fmla="*/ 2981224 h 2981530"/>
              <a:gd name="connsiteX5" fmla="*/ 14336 w 959076"/>
              <a:gd name="connsiteY5" fmla="*/ 1507270 h 2981530"/>
              <a:gd name="connsiteX0" fmla="*/ 22342 w 967082"/>
              <a:gd name="connsiteY0" fmla="*/ 1507784 h 2982045"/>
              <a:gd name="connsiteX1" fmla="*/ 120315 w 967082"/>
              <a:gd name="connsiteY1" fmla="*/ 850259 h 2982045"/>
              <a:gd name="connsiteX2" fmla="*/ 505597 w 967082"/>
              <a:gd name="connsiteY2" fmla="*/ 12060 h 2982045"/>
              <a:gd name="connsiteX3" fmla="*/ 967082 w 967082"/>
              <a:gd name="connsiteY3" fmla="*/ 1507784 h 2982045"/>
              <a:gd name="connsiteX4" fmla="*/ 494712 w 967082"/>
              <a:gd name="connsiteY4" fmla="*/ 2981738 h 2982045"/>
              <a:gd name="connsiteX5" fmla="*/ 22342 w 967082"/>
              <a:gd name="connsiteY5" fmla="*/ 1507784 h 2982045"/>
              <a:gd name="connsiteX0" fmla="*/ 2801 w 947541"/>
              <a:gd name="connsiteY0" fmla="*/ 1507784 h 2996481"/>
              <a:gd name="connsiteX1" fmla="*/ 100774 w 947541"/>
              <a:gd name="connsiteY1" fmla="*/ 850259 h 2996481"/>
              <a:gd name="connsiteX2" fmla="*/ 486056 w 947541"/>
              <a:gd name="connsiteY2" fmla="*/ 12060 h 2996481"/>
              <a:gd name="connsiteX3" fmla="*/ 947541 w 947541"/>
              <a:gd name="connsiteY3" fmla="*/ 1507784 h 2996481"/>
              <a:gd name="connsiteX4" fmla="*/ 475171 w 947541"/>
              <a:gd name="connsiteY4" fmla="*/ 2981738 h 2996481"/>
              <a:gd name="connsiteX5" fmla="*/ 176974 w 947541"/>
              <a:gd name="connsiteY5" fmla="*/ 2221861 h 2996481"/>
              <a:gd name="connsiteX6" fmla="*/ 2801 w 947541"/>
              <a:gd name="connsiteY6" fmla="*/ 1507784 h 2996481"/>
              <a:gd name="connsiteX0" fmla="*/ 2801 w 947541"/>
              <a:gd name="connsiteY0" fmla="*/ 1507784 h 2996481"/>
              <a:gd name="connsiteX1" fmla="*/ 100774 w 947541"/>
              <a:gd name="connsiteY1" fmla="*/ 850259 h 2996481"/>
              <a:gd name="connsiteX2" fmla="*/ 486056 w 947541"/>
              <a:gd name="connsiteY2" fmla="*/ 12060 h 2996481"/>
              <a:gd name="connsiteX3" fmla="*/ 947541 w 947541"/>
              <a:gd name="connsiteY3" fmla="*/ 1507784 h 2996481"/>
              <a:gd name="connsiteX4" fmla="*/ 475171 w 947541"/>
              <a:gd name="connsiteY4" fmla="*/ 2981738 h 2996481"/>
              <a:gd name="connsiteX5" fmla="*/ 176974 w 947541"/>
              <a:gd name="connsiteY5" fmla="*/ 2221861 h 2996481"/>
              <a:gd name="connsiteX6" fmla="*/ 2801 w 947541"/>
              <a:gd name="connsiteY6" fmla="*/ 1507784 h 2996481"/>
              <a:gd name="connsiteX0" fmla="*/ 2801 w 947541"/>
              <a:gd name="connsiteY0" fmla="*/ 1507784 h 2992188"/>
              <a:gd name="connsiteX1" fmla="*/ 100774 w 947541"/>
              <a:gd name="connsiteY1" fmla="*/ 850259 h 2992188"/>
              <a:gd name="connsiteX2" fmla="*/ 486056 w 947541"/>
              <a:gd name="connsiteY2" fmla="*/ 12060 h 2992188"/>
              <a:gd name="connsiteX3" fmla="*/ 947541 w 947541"/>
              <a:gd name="connsiteY3" fmla="*/ 1507784 h 2992188"/>
              <a:gd name="connsiteX4" fmla="*/ 475171 w 947541"/>
              <a:gd name="connsiteY4" fmla="*/ 2981738 h 2992188"/>
              <a:gd name="connsiteX5" fmla="*/ 176974 w 947541"/>
              <a:gd name="connsiteY5" fmla="*/ 2221861 h 2992188"/>
              <a:gd name="connsiteX6" fmla="*/ 2801 w 947541"/>
              <a:gd name="connsiteY6" fmla="*/ 1507784 h 2992188"/>
              <a:gd name="connsiteX0" fmla="*/ 185 w 944925"/>
              <a:gd name="connsiteY0" fmla="*/ 1507784 h 2994869"/>
              <a:gd name="connsiteX1" fmla="*/ 98158 w 944925"/>
              <a:gd name="connsiteY1" fmla="*/ 850259 h 2994869"/>
              <a:gd name="connsiteX2" fmla="*/ 483440 w 944925"/>
              <a:gd name="connsiteY2" fmla="*/ 12060 h 2994869"/>
              <a:gd name="connsiteX3" fmla="*/ 944925 w 944925"/>
              <a:gd name="connsiteY3" fmla="*/ 1507784 h 2994869"/>
              <a:gd name="connsiteX4" fmla="*/ 472555 w 944925"/>
              <a:gd name="connsiteY4" fmla="*/ 2981738 h 2994869"/>
              <a:gd name="connsiteX5" fmla="*/ 174358 w 944925"/>
              <a:gd name="connsiteY5" fmla="*/ 2221861 h 2994869"/>
              <a:gd name="connsiteX6" fmla="*/ 76386 w 944925"/>
              <a:gd name="connsiteY6" fmla="*/ 2047689 h 2994869"/>
              <a:gd name="connsiteX7" fmla="*/ 185 w 944925"/>
              <a:gd name="connsiteY7" fmla="*/ 1507784 h 2994869"/>
              <a:gd name="connsiteX0" fmla="*/ 185 w 944925"/>
              <a:gd name="connsiteY0" fmla="*/ 1507784 h 2994869"/>
              <a:gd name="connsiteX1" fmla="*/ 98158 w 944925"/>
              <a:gd name="connsiteY1" fmla="*/ 850259 h 2994869"/>
              <a:gd name="connsiteX2" fmla="*/ 483440 w 944925"/>
              <a:gd name="connsiteY2" fmla="*/ 12060 h 2994869"/>
              <a:gd name="connsiteX3" fmla="*/ 944925 w 944925"/>
              <a:gd name="connsiteY3" fmla="*/ 1507784 h 2994869"/>
              <a:gd name="connsiteX4" fmla="*/ 472555 w 944925"/>
              <a:gd name="connsiteY4" fmla="*/ 2981738 h 2994869"/>
              <a:gd name="connsiteX5" fmla="*/ 174358 w 944925"/>
              <a:gd name="connsiteY5" fmla="*/ 2221861 h 2994869"/>
              <a:gd name="connsiteX6" fmla="*/ 76386 w 944925"/>
              <a:gd name="connsiteY6" fmla="*/ 2047689 h 2994869"/>
              <a:gd name="connsiteX7" fmla="*/ 185 w 944925"/>
              <a:gd name="connsiteY7" fmla="*/ 1507784 h 2994869"/>
              <a:gd name="connsiteX0" fmla="*/ 185 w 944925"/>
              <a:gd name="connsiteY0" fmla="*/ 1507784 h 2994869"/>
              <a:gd name="connsiteX1" fmla="*/ 98158 w 944925"/>
              <a:gd name="connsiteY1" fmla="*/ 850259 h 2994869"/>
              <a:gd name="connsiteX2" fmla="*/ 483440 w 944925"/>
              <a:gd name="connsiteY2" fmla="*/ 12060 h 2994869"/>
              <a:gd name="connsiteX3" fmla="*/ 944925 w 944925"/>
              <a:gd name="connsiteY3" fmla="*/ 1507784 h 2994869"/>
              <a:gd name="connsiteX4" fmla="*/ 472555 w 944925"/>
              <a:gd name="connsiteY4" fmla="*/ 2981738 h 2994869"/>
              <a:gd name="connsiteX5" fmla="*/ 141701 w 944925"/>
              <a:gd name="connsiteY5" fmla="*/ 2221861 h 2994869"/>
              <a:gd name="connsiteX6" fmla="*/ 76386 w 944925"/>
              <a:gd name="connsiteY6" fmla="*/ 2047689 h 2994869"/>
              <a:gd name="connsiteX7" fmla="*/ 185 w 944925"/>
              <a:gd name="connsiteY7" fmla="*/ 1507784 h 2994869"/>
              <a:gd name="connsiteX0" fmla="*/ 185 w 944925"/>
              <a:gd name="connsiteY0" fmla="*/ 1507784 h 2994065"/>
              <a:gd name="connsiteX1" fmla="*/ 98158 w 944925"/>
              <a:gd name="connsiteY1" fmla="*/ 850259 h 2994065"/>
              <a:gd name="connsiteX2" fmla="*/ 483440 w 944925"/>
              <a:gd name="connsiteY2" fmla="*/ 12060 h 2994065"/>
              <a:gd name="connsiteX3" fmla="*/ 944925 w 944925"/>
              <a:gd name="connsiteY3" fmla="*/ 1507784 h 2994065"/>
              <a:gd name="connsiteX4" fmla="*/ 472555 w 944925"/>
              <a:gd name="connsiteY4" fmla="*/ 2981738 h 2994065"/>
              <a:gd name="connsiteX5" fmla="*/ 141701 w 944925"/>
              <a:gd name="connsiteY5" fmla="*/ 2221861 h 2994065"/>
              <a:gd name="connsiteX6" fmla="*/ 76386 w 944925"/>
              <a:gd name="connsiteY6" fmla="*/ 2047689 h 2994065"/>
              <a:gd name="connsiteX7" fmla="*/ 185 w 944925"/>
              <a:gd name="connsiteY7" fmla="*/ 1507784 h 299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25" h="2994065">
                <a:moveTo>
                  <a:pt x="185" y="1507784"/>
                </a:moveTo>
                <a:cubicBezTo>
                  <a:pt x="3814" y="1308212"/>
                  <a:pt x="17616" y="990689"/>
                  <a:pt x="98158" y="850259"/>
                </a:cubicBezTo>
                <a:cubicBezTo>
                  <a:pt x="135157" y="568315"/>
                  <a:pt x="342312" y="-97527"/>
                  <a:pt x="483440" y="12060"/>
                </a:cubicBezTo>
                <a:cubicBezTo>
                  <a:pt x="624568" y="121647"/>
                  <a:pt x="944925" y="868091"/>
                  <a:pt x="944925" y="1507784"/>
                </a:cubicBezTo>
                <a:cubicBezTo>
                  <a:pt x="944925" y="2147477"/>
                  <a:pt x="606426" y="2862725"/>
                  <a:pt x="472555" y="2981738"/>
                </a:cubicBezTo>
                <a:cubicBezTo>
                  <a:pt x="338684" y="3100751"/>
                  <a:pt x="180514" y="2321292"/>
                  <a:pt x="141701" y="2221861"/>
                </a:cubicBezTo>
                <a:cubicBezTo>
                  <a:pt x="81116" y="2068001"/>
                  <a:pt x="214272" y="2515045"/>
                  <a:pt x="76386" y="2047689"/>
                </a:cubicBezTo>
                <a:cubicBezTo>
                  <a:pt x="47357" y="1928676"/>
                  <a:pt x="-3444" y="1707356"/>
                  <a:pt x="185" y="1507784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90704" y="1294057"/>
            <a:ext cx="3916048" cy="4226657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494473" y="1323554"/>
            <a:ext cx="3916048" cy="4226657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6101FA-B1C8-48AD-9523-1D25820A24C3}"/>
              </a:ext>
            </a:extLst>
          </p:cNvPr>
          <p:cNvSpPr txBox="1"/>
          <p:nvPr/>
        </p:nvSpPr>
        <p:spPr>
          <a:xfrm>
            <a:off x="558347" y="168214"/>
            <a:ext cx="110951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Общая инверсия двух логических слагаемых равносильна логическому умножению инвертированных переменных:</a:t>
            </a:r>
          </a:p>
        </p:txBody>
      </p:sp>
    </p:spTree>
    <p:extLst>
      <p:ext uri="{BB962C8B-B14F-4D97-AF65-F5344CB8AC3E}">
        <p14:creationId xmlns:p14="http://schemas.microsoft.com/office/powerpoint/2010/main" val="5472994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572082" y="1484669"/>
            <a:ext cx="3914994" cy="4149465"/>
          </a:xfrm>
          <a:prstGeom prst="ellipse">
            <a:avLst/>
          </a:prstGeom>
          <a:solidFill>
            <a:srgbClr val="FF5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Arial Black" panose="020B0A04020102020204" pitchFamily="34" charset="0"/>
              </a:rPr>
              <a:t>B</a:t>
            </a:r>
            <a:endParaRPr lang="ru-RU" sz="1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54497" y="1484670"/>
            <a:ext cx="3914994" cy="4149465"/>
          </a:xfrm>
          <a:prstGeom prst="ellipse">
            <a:avLst/>
          </a:prstGeom>
          <a:solidFill>
            <a:srgbClr val="FF5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chemeClr val="tx1"/>
                </a:solidFill>
                <a:latin typeface="Arial Black" panose="020B0A04020102020204" pitchFamily="34" charset="0"/>
              </a:rPr>
              <a:t>A</a:t>
            </a:r>
            <a:endParaRPr lang="ru-RU" sz="11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656101" y="5660961"/>
            <a:ext cx="4738798" cy="1107996"/>
            <a:chOff x="3656101" y="5900448"/>
            <a:chExt cx="4738798" cy="110799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656101" y="5900448"/>
              <a:ext cx="473879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600" dirty="0">
                  <a:solidFill>
                    <a:schemeClr val="bg1"/>
                  </a:solidFill>
                  <a:sym typeface="Symbol" panose="05050102010706020507" pitchFamily="18" charset="2"/>
                </a:rPr>
                <a:t>A &amp; B = A  B</a:t>
              </a:r>
              <a:endParaRPr lang="ru-RU" sz="6600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929743" y="6072085"/>
              <a:ext cx="1600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378346" y="6072085"/>
              <a:ext cx="50006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749948" y="6072085"/>
              <a:ext cx="50006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Овал 5"/>
          <p:cNvSpPr/>
          <p:nvPr/>
        </p:nvSpPr>
        <p:spPr>
          <a:xfrm>
            <a:off x="5582967" y="2251587"/>
            <a:ext cx="986524" cy="2644653"/>
          </a:xfrm>
          <a:custGeom>
            <a:avLst/>
            <a:gdLst>
              <a:gd name="connsiteX0" fmla="*/ 0 w 944739"/>
              <a:gd name="connsiteY0" fmla="*/ 1158267 h 2316534"/>
              <a:gd name="connsiteX1" fmla="*/ 472370 w 944739"/>
              <a:gd name="connsiteY1" fmla="*/ 0 h 2316534"/>
              <a:gd name="connsiteX2" fmla="*/ 944740 w 944739"/>
              <a:gd name="connsiteY2" fmla="*/ 1158267 h 2316534"/>
              <a:gd name="connsiteX3" fmla="*/ 472370 w 944739"/>
              <a:gd name="connsiteY3" fmla="*/ 2316534 h 2316534"/>
              <a:gd name="connsiteX4" fmla="*/ 0 w 944739"/>
              <a:gd name="connsiteY4" fmla="*/ 1158267 h 2316534"/>
              <a:gd name="connsiteX0" fmla="*/ 0 w 944740"/>
              <a:gd name="connsiteY0" fmla="*/ 1245353 h 2403620"/>
              <a:gd name="connsiteX1" fmla="*/ 472370 w 944740"/>
              <a:gd name="connsiteY1" fmla="*/ 0 h 2403620"/>
              <a:gd name="connsiteX2" fmla="*/ 944740 w 944740"/>
              <a:gd name="connsiteY2" fmla="*/ 1245353 h 2403620"/>
              <a:gd name="connsiteX3" fmla="*/ 472370 w 944740"/>
              <a:gd name="connsiteY3" fmla="*/ 2403620 h 2403620"/>
              <a:gd name="connsiteX4" fmla="*/ 0 w 944740"/>
              <a:gd name="connsiteY4" fmla="*/ 1245353 h 2403620"/>
              <a:gd name="connsiteX0" fmla="*/ 0 w 944740"/>
              <a:gd name="connsiteY0" fmla="*/ 1245455 h 2403722"/>
              <a:gd name="connsiteX1" fmla="*/ 472370 w 944740"/>
              <a:gd name="connsiteY1" fmla="*/ 102 h 2403722"/>
              <a:gd name="connsiteX2" fmla="*/ 944740 w 944740"/>
              <a:gd name="connsiteY2" fmla="*/ 1245455 h 2403722"/>
              <a:gd name="connsiteX3" fmla="*/ 472370 w 944740"/>
              <a:gd name="connsiteY3" fmla="*/ 2403722 h 2403722"/>
              <a:gd name="connsiteX4" fmla="*/ 0 w 944740"/>
              <a:gd name="connsiteY4" fmla="*/ 1245455 h 2403722"/>
              <a:gd name="connsiteX0" fmla="*/ 11 w 944751"/>
              <a:gd name="connsiteY0" fmla="*/ 1495806 h 2654073"/>
              <a:gd name="connsiteX1" fmla="*/ 483266 w 944751"/>
              <a:gd name="connsiteY1" fmla="*/ 82 h 2654073"/>
              <a:gd name="connsiteX2" fmla="*/ 944751 w 944751"/>
              <a:gd name="connsiteY2" fmla="*/ 1495806 h 2654073"/>
              <a:gd name="connsiteX3" fmla="*/ 472381 w 944751"/>
              <a:gd name="connsiteY3" fmla="*/ 2654073 h 2654073"/>
              <a:gd name="connsiteX4" fmla="*/ 11 w 944751"/>
              <a:gd name="connsiteY4" fmla="*/ 1495806 h 2654073"/>
              <a:gd name="connsiteX0" fmla="*/ 6 w 944746"/>
              <a:gd name="connsiteY0" fmla="*/ 1495806 h 2654544"/>
              <a:gd name="connsiteX1" fmla="*/ 483261 w 944746"/>
              <a:gd name="connsiteY1" fmla="*/ 82 h 2654544"/>
              <a:gd name="connsiteX2" fmla="*/ 944746 w 944746"/>
              <a:gd name="connsiteY2" fmla="*/ 1495806 h 2654544"/>
              <a:gd name="connsiteX3" fmla="*/ 472376 w 944746"/>
              <a:gd name="connsiteY3" fmla="*/ 2654073 h 2654544"/>
              <a:gd name="connsiteX4" fmla="*/ 6 w 944746"/>
              <a:gd name="connsiteY4" fmla="*/ 1495806 h 2654544"/>
              <a:gd name="connsiteX0" fmla="*/ 21 w 944761"/>
              <a:gd name="connsiteY0" fmla="*/ 1495810 h 2893935"/>
              <a:gd name="connsiteX1" fmla="*/ 483276 w 944761"/>
              <a:gd name="connsiteY1" fmla="*/ 86 h 2893935"/>
              <a:gd name="connsiteX2" fmla="*/ 944761 w 944761"/>
              <a:gd name="connsiteY2" fmla="*/ 1495810 h 2893935"/>
              <a:gd name="connsiteX3" fmla="*/ 461505 w 944761"/>
              <a:gd name="connsiteY3" fmla="*/ 2893563 h 2893935"/>
              <a:gd name="connsiteX4" fmla="*/ 21 w 944761"/>
              <a:gd name="connsiteY4" fmla="*/ 1495810 h 2893935"/>
              <a:gd name="connsiteX0" fmla="*/ 21 w 944761"/>
              <a:gd name="connsiteY0" fmla="*/ 1495810 h 2948347"/>
              <a:gd name="connsiteX1" fmla="*/ 483276 w 944761"/>
              <a:gd name="connsiteY1" fmla="*/ 86 h 2948347"/>
              <a:gd name="connsiteX2" fmla="*/ 944761 w 944761"/>
              <a:gd name="connsiteY2" fmla="*/ 1495810 h 2948347"/>
              <a:gd name="connsiteX3" fmla="*/ 461505 w 944761"/>
              <a:gd name="connsiteY3" fmla="*/ 2947992 h 2948347"/>
              <a:gd name="connsiteX4" fmla="*/ 21 w 944761"/>
              <a:gd name="connsiteY4" fmla="*/ 1495810 h 2948347"/>
              <a:gd name="connsiteX0" fmla="*/ 6 w 944746"/>
              <a:gd name="connsiteY0" fmla="*/ 1495811 h 2970114"/>
              <a:gd name="connsiteX1" fmla="*/ 483261 w 944746"/>
              <a:gd name="connsiteY1" fmla="*/ 87 h 2970114"/>
              <a:gd name="connsiteX2" fmla="*/ 944746 w 944746"/>
              <a:gd name="connsiteY2" fmla="*/ 1495811 h 2970114"/>
              <a:gd name="connsiteX3" fmla="*/ 472376 w 944746"/>
              <a:gd name="connsiteY3" fmla="*/ 2969765 h 2970114"/>
              <a:gd name="connsiteX4" fmla="*/ 6 w 944746"/>
              <a:gd name="connsiteY4" fmla="*/ 1495811 h 2970114"/>
              <a:gd name="connsiteX0" fmla="*/ 14336 w 959076"/>
              <a:gd name="connsiteY0" fmla="*/ 1506807 h 2981067"/>
              <a:gd name="connsiteX1" fmla="*/ 155851 w 959076"/>
              <a:gd name="connsiteY1" fmla="*/ 860168 h 2981067"/>
              <a:gd name="connsiteX2" fmla="*/ 497591 w 959076"/>
              <a:gd name="connsiteY2" fmla="*/ 11083 h 2981067"/>
              <a:gd name="connsiteX3" fmla="*/ 959076 w 959076"/>
              <a:gd name="connsiteY3" fmla="*/ 1506807 h 2981067"/>
              <a:gd name="connsiteX4" fmla="*/ 486706 w 959076"/>
              <a:gd name="connsiteY4" fmla="*/ 2980761 h 2981067"/>
              <a:gd name="connsiteX5" fmla="*/ 14336 w 959076"/>
              <a:gd name="connsiteY5" fmla="*/ 1506807 h 2981067"/>
              <a:gd name="connsiteX0" fmla="*/ 14336 w 959076"/>
              <a:gd name="connsiteY0" fmla="*/ 1507270 h 2981530"/>
              <a:gd name="connsiteX1" fmla="*/ 155851 w 959076"/>
              <a:gd name="connsiteY1" fmla="*/ 860631 h 2981530"/>
              <a:gd name="connsiteX2" fmla="*/ 497591 w 959076"/>
              <a:gd name="connsiteY2" fmla="*/ 11546 h 2981530"/>
              <a:gd name="connsiteX3" fmla="*/ 959076 w 959076"/>
              <a:gd name="connsiteY3" fmla="*/ 1507270 h 2981530"/>
              <a:gd name="connsiteX4" fmla="*/ 486706 w 959076"/>
              <a:gd name="connsiteY4" fmla="*/ 2981224 h 2981530"/>
              <a:gd name="connsiteX5" fmla="*/ 14336 w 959076"/>
              <a:gd name="connsiteY5" fmla="*/ 1507270 h 2981530"/>
              <a:gd name="connsiteX0" fmla="*/ 14336 w 959076"/>
              <a:gd name="connsiteY0" fmla="*/ 1507270 h 2981530"/>
              <a:gd name="connsiteX1" fmla="*/ 155851 w 959076"/>
              <a:gd name="connsiteY1" fmla="*/ 860631 h 2981530"/>
              <a:gd name="connsiteX2" fmla="*/ 497591 w 959076"/>
              <a:gd name="connsiteY2" fmla="*/ 11546 h 2981530"/>
              <a:gd name="connsiteX3" fmla="*/ 959076 w 959076"/>
              <a:gd name="connsiteY3" fmla="*/ 1507270 h 2981530"/>
              <a:gd name="connsiteX4" fmla="*/ 486706 w 959076"/>
              <a:gd name="connsiteY4" fmla="*/ 2981224 h 2981530"/>
              <a:gd name="connsiteX5" fmla="*/ 14336 w 959076"/>
              <a:gd name="connsiteY5" fmla="*/ 1507270 h 2981530"/>
              <a:gd name="connsiteX0" fmla="*/ 22342 w 967082"/>
              <a:gd name="connsiteY0" fmla="*/ 1507784 h 2982045"/>
              <a:gd name="connsiteX1" fmla="*/ 120315 w 967082"/>
              <a:gd name="connsiteY1" fmla="*/ 850259 h 2982045"/>
              <a:gd name="connsiteX2" fmla="*/ 505597 w 967082"/>
              <a:gd name="connsiteY2" fmla="*/ 12060 h 2982045"/>
              <a:gd name="connsiteX3" fmla="*/ 967082 w 967082"/>
              <a:gd name="connsiteY3" fmla="*/ 1507784 h 2982045"/>
              <a:gd name="connsiteX4" fmla="*/ 494712 w 967082"/>
              <a:gd name="connsiteY4" fmla="*/ 2981738 h 2982045"/>
              <a:gd name="connsiteX5" fmla="*/ 22342 w 967082"/>
              <a:gd name="connsiteY5" fmla="*/ 1507784 h 2982045"/>
              <a:gd name="connsiteX0" fmla="*/ 2801 w 947541"/>
              <a:gd name="connsiteY0" fmla="*/ 1507784 h 2996481"/>
              <a:gd name="connsiteX1" fmla="*/ 100774 w 947541"/>
              <a:gd name="connsiteY1" fmla="*/ 850259 h 2996481"/>
              <a:gd name="connsiteX2" fmla="*/ 486056 w 947541"/>
              <a:gd name="connsiteY2" fmla="*/ 12060 h 2996481"/>
              <a:gd name="connsiteX3" fmla="*/ 947541 w 947541"/>
              <a:gd name="connsiteY3" fmla="*/ 1507784 h 2996481"/>
              <a:gd name="connsiteX4" fmla="*/ 475171 w 947541"/>
              <a:gd name="connsiteY4" fmla="*/ 2981738 h 2996481"/>
              <a:gd name="connsiteX5" fmla="*/ 176974 w 947541"/>
              <a:gd name="connsiteY5" fmla="*/ 2221861 h 2996481"/>
              <a:gd name="connsiteX6" fmla="*/ 2801 w 947541"/>
              <a:gd name="connsiteY6" fmla="*/ 1507784 h 2996481"/>
              <a:gd name="connsiteX0" fmla="*/ 2801 w 947541"/>
              <a:gd name="connsiteY0" fmla="*/ 1507784 h 2996481"/>
              <a:gd name="connsiteX1" fmla="*/ 100774 w 947541"/>
              <a:gd name="connsiteY1" fmla="*/ 850259 h 2996481"/>
              <a:gd name="connsiteX2" fmla="*/ 486056 w 947541"/>
              <a:gd name="connsiteY2" fmla="*/ 12060 h 2996481"/>
              <a:gd name="connsiteX3" fmla="*/ 947541 w 947541"/>
              <a:gd name="connsiteY3" fmla="*/ 1507784 h 2996481"/>
              <a:gd name="connsiteX4" fmla="*/ 475171 w 947541"/>
              <a:gd name="connsiteY4" fmla="*/ 2981738 h 2996481"/>
              <a:gd name="connsiteX5" fmla="*/ 176974 w 947541"/>
              <a:gd name="connsiteY5" fmla="*/ 2221861 h 2996481"/>
              <a:gd name="connsiteX6" fmla="*/ 2801 w 947541"/>
              <a:gd name="connsiteY6" fmla="*/ 1507784 h 2996481"/>
              <a:gd name="connsiteX0" fmla="*/ 2801 w 947541"/>
              <a:gd name="connsiteY0" fmla="*/ 1507784 h 2992188"/>
              <a:gd name="connsiteX1" fmla="*/ 100774 w 947541"/>
              <a:gd name="connsiteY1" fmla="*/ 850259 h 2992188"/>
              <a:gd name="connsiteX2" fmla="*/ 486056 w 947541"/>
              <a:gd name="connsiteY2" fmla="*/ 12060 h 2992188"/>
              <a:gd name="connsiteX3" fmla="*/ 947541 w 947541"/>
              <a:gd name="connsiteY3" fmla="*/ 1507784 h 2992188"/>
              <a:gd name="connsiteX4" fmla="*/ 475171 w 947541"/>
              <a:gd name="connsiteY4" fmla="*/ 2981738 h 2992188"/>
              <a:gd name="connsiteX5" fmla="*/ 176974 w 947541"/>
              <a:gd name="connsiteY5" fmla="*/ 2221861 h 2992188"/>
              <a:gd name="connsiteX6" fmla="*/ 2801 w 947541"/>
              <a:gd name="connsiteY6" fmla="*/ 1507784 h 2992188"/>
              <a:gd name="connsiteX0" fmla="*/ 185 w 944925"/>
              <a:gd name="connsiteY0" fmla="*/ 1507784 h 2994869"/>
              <a:gd name="connsiteX1" fmla="*/ 98158 w 944925"/>
              <a:gd name="connsiteY1" fmla="*/ 850259 h 2994869"/>
              <a:gd name="connsiteX2" fmla="*/ 483440 w 944925"/>
              <a:gd name="connsiteY2" fmla="*/ 12060 h 2994869"/>
              <a:gd name="connsiteX3" fmla="*/ 944925 w 944925"/>
              <a:gd name="connsiteY3" fmla="*/ 1507784 h 2994869"/>
              <a:gd name="connsiteX4" fmla="*/ 472555 w 944925"/>
              <a:gd name="connsiteY4" fmla="*/ 2981738 h 2994869"/>
              <a:gd name="connsiteX5" fmla="*/ 174358 w 944925"/>
              <a:gd name="connsiteY5" fmla="*/ 2221861 h 2994869"/>
              <a:gd name="connsiteX6" fmla="*/ 76386 w 944925"/>
              <a:gd name="connsiteY6" fmla="*/ 2047689 h 2994869"/>
              <a:gd name="connsiteX7" fmla="*/ 185 w 944925"/>
              <a:gd name="connsiteY7" fmla="*/ 1507784 h 2994869"/>
              <a:gd name="connsiteX0" fmla="*/ 185 w 944925"/>
              <a:gd name="connsiteY0" fmla="*/ 1507784 h 2994869"/>
              <a:gd name="connsiteX1" fmla="*/ 98158 w 944925"/>
              <a:gd name="connsiteY1" fmla="*/ 850259 h 2994869"/>
              <a:gd name="connsiteX2" fmla="*/ 483440 w 944925"/>
              <a:gd name="connsiteY2" fmla="*/ 12060 h 2994869"/>
              <a:gd name="connsiteX3" fmla="*/ 944925 w 944925"/>
              <a:gd name="connsiteY3" fmla="*/ 1507784 h 2994869"/>
              <a:gd name="connsiteX4" fmla="*/ 472555 w 944925"/>
              <a:gd name="connsiteY4" fmla="*/ 2981738 h 2994869"/>
              <a:gd name="connsiteX5" fmla="*/ 174358 w 944925"/>
              <a:gd name="connsiteY5" fmla="*/ 2221861 h 2994869"/>
              <a:gd name="connsiteX6" fmla="*/ 76386 w 944925"/>
              <a:gd name="connsiteY6" fmla="*/ 2047689 h 2994869"/>
              <a:gd name="connsiteX7" fmla="*/ 185 w 944925"/>
              <a:gd name="connsiteY7" fmla="*/ 1507784 h 2994869"/>
              <a:gd name="connsiteX0" fmla="*/ 185 w 944925"/>
              <a:gd name="connsiteY0" fmla="*/ 1507784 h 2994869"/>
              <a:gd name="connsiteX1" fmla="*/ 98158 w 944925"/>
              <a:gd name="connsiteY1" fmla="*/ 850259 h 2994869"/>
              <a:gd name="connsiteX2" fmla="*/ 483440 w 944925"/>
              <a:gd name="connsiteY2" fmla="*/ 12060 h 2994869"/>
              <a:gd name="connsiteX3" fmla="*/ 944925 w 944925"/>
              <a:gd name="connsiteY3" fmla="*/ 1507784 h 2994869"/>
              <a:gd name="connsiteX4" fmla="*/ 472555 w 944925"/>
              <a:gd name="connsiteY4" fmla="*/ 2981738 h 2994869"/>
              <a:gd name="connsiteX5" fmla="*/ 141701 w 944925"/>
              <a:gd name="connsiteY5" fmla="*/ 2221861 h 2994869"/>
              <a:gd name="connsiteX6" fmla="*/ 76386 w 944925"/>
              <a:gd name="connsiteY6" fmla="*/ 2047689 h 2994869"/>
              <a:gd name="connsiteX7" fmla="*/ 185 w 944925"/>
              <a:gd name="connsiteY7" fmla="*/ 1507784 h 2994869"/>
              <a:gd name="connsiteX0" fmla="*/ 185 w 944925"/>
              <a:gd name="connsiteY0" fmla="*/ 1507784 h 2994065"/>
              <a:gd name="connsiteX1" fmla="*/ 98158 w 944925"/>
              <a:gd name="connsiteY1" fmla="*/ 850259 h 2994065"/>
              <a:gd name="connsiteX2" fmla="*/ 483440 w 944925"/>
              <a:gd name="connsiteY2" fmla="*/ 12060 h 2994065"/>
              <a:gd name="connsiteX3" fmla="*/ 944925 w 944925"/>
              <a:gd name="connsiteY3" fmla="*/ 1507784 h 2994065"/>
              <a:gd name="connsiteX4" fmla="*/ 472555 w 944925"/>
              <a:gd name="connsiteY4" fmla="*/ 2981738 h 2994065"/>
              <a:gd name="connsiteX5" fmla="*/ 141701 w 944925"/>
              <a:gd name="connsiteY5" fmla="*/ 2221861 h 2994065"/>
              <a:gd name="connsiteX6" fmla="*/ 76386 w 944925"/>
              <a:gd name="connsiteY6" fmla="*/ 2047689 h 2994065"/>
              <a:gd name="connsiteX7" fmla="*/ 185 w 944925"/>
              <a:gd name="connsiteY7" fmla="*/ 1507784 h 299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4925" h="2994065">
                <a:moveTo>
                  <a:pt x="185" y="1507784"/>
                </a:moveTo>
                <a:cubicBezTo>
                  <a:pt x="3814" y="1308212"/>
                  <a:pt x="17616" y="990689"/>
                  <a:pt x="98158" y="850259"/>
                </a:cubicBezTo>
                <a:cubicBezTo>
                  <a:pt x="135157" y="568315"/>
                  <a:pt x="342312" y="-97527"/>
                  <a:pt x="483440" y="12060"/>
                </a:cubicBezTo>
                <a:cubicBezTo>
                  <a:pt x="624568" y="121647"/>
                  <a:pt x="944925" y="868091"/>
                  <a:pt x="944925" y="1507784"/>
                </a:cubicBezTo>
                <a:cubicBezTo>
                  <a:pt x="944925" y="2147477"/>
                  <a:pt x="606426" y="2862725"/>
                  <a:pt x="472555" y="2981738"/>
                </a:cubicBezTo>
                <a:cubicBezTo>
                  <a:pt x="338684" y="3100751"/>
                  <a:pt x="180514" y="2321292"/>
                  <a:pt x="141701" y="2221861"/>
                </a:cubicBezTo>
                <a:cubicBezTo>
                  <a:pt x="81116" y="2068001"/>
                  <a:pt x="214272" y="2515045"/>
                  <a:pt x="76386" y="2047689"/>
                </a:cubicBezTo>
                <a:cubicBezTo>
                  <a:pt x="47357" y="1928676"/>
                  <a:pt x="-3444" y="1707356"/>
                  <a:pt x="185" y="1507784"/>
                </a:cubicBezTo>
                <a:close/>
              </a:path>
            </a:pathLst>
          </a:cu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582967" y="1484669"/>
            <a:ext cx="3914994" cy="41494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54497" y="1484669"/>
            <a:ext cx="3914994" cy="414946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94DC3-16B6-47D9-8A75-521BAF414D6B}"/>
              </a:ext>
            </a:extLst>
          </p:cNvPr>
          <p:cNvSpPr txBox="1"/>
          <p:nvPr/>
        </p:nvSpPr>
        <p:spPr>
          <a:xfrm>
            <a:off x="558347" y="168214"/>
            <a:ext cx="110951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Общая инверсия двух логических сомножителей равносильна логическому сложению инвертированных переменных:</a:t>
            </a:r>
          </a:p>
        </p:txBody>
      </p:sp>
    </p:spTree>
    <p:extLst>
      <p:ext uri="{BB962C8B-B14F-4D97-AF65-F5344CB8AC3E}">
        <p14:creationId xmlns:p14="http://schemas.microsoft.com/office/powerpoint/2010/main" val="313400466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642" y="1197429"/>
            <a:ext cx="8218715" cy="48985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40378" y="328190"/>
            <a:ext cx="71112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spc="300" dirty="0">
                <a:solidFill>
                  <a:schemeClr val="bg1"/>
                </a:solidFill>
                <a:latin typeface="Arial Black" panose="020B0A04020102020204" pitchFamily="34" charset="0"/>
              </a:rPr>
              <a:t>Законы де Моргана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3480995" y="1197429"/>
            <a:ext cx="6010275" cy="3398486"/>
            <a:chOff x="3780352" y="1513083"/>
            <a:chExt cx="6010275" cy="3354765"/>
          </a:xfrm>
        </p:grpSpPr>
        <p:sp>
          <p:nvSpPr>
            <p:cNvPr id="6" name="TextBox 5"/>
            <p:cNvSpPr txBox="1"/>
            <p:nvPr/>
          </p:nvSpPr>
          <p:spPr>
            <a:xfrm>
              <a:off x="3780352" y="1513083"/>
              <a:ext cx="6010275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6600" dirty="0">
                <a:solidFill>
                  <a:schemeClr val="bg1"/>
                </a:solidFill>
              </a:endParaRPr>
            </a:p>
            <a:p>
              <a:r>
                <a:rPr lang="en-US" sz="8000" b="1" dirty="0">
                  <a:solidFill>
                    <a:schemeClr val="bg1"/>
                  </a:solidFill>
                </a:rPr>
                <a:t>A</a:t>
              </a:r>
              <a:r>
                <a:rPr lang="en-US" sz="8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B = A &amp; B</a:t>
              </a:r>
            </a:p>
            <a:p>
              <a:endParaRPr lang="en-US" sz="6600" dirty="0">
                <a:solidFill>
                  <a:schemeClr val="bg1"/>
                </a:solidFill>
                <a:sym typeface="Symbol" panose="05050102010706020507" pitchFamily="18" charset="2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3895725" y="2771798"/>
              <a:ext cx="17526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722369" y="2771798"/>
              <a:ext cx="50006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436430" y="2771798"/>
              <a:ext cx="50006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3414817" y="3649023"/>
            <a:ext cx="5362365" cy="1323439"/>
            <a:chOff x="3274772" y="4368315"/>
            <a:chExt cx="5362365" cy="1323439"/>
          </a:xfrm>
        </p:grpSpPr>
        <p:sp>
          <p:nvSpPr>
            <p:cNvPr id="4" name="TextBox 3"/>
            <p:cNvSpPr txBox="1"/>
            <p:nvPr/>
          </p:nvSpPr>
          <p:spPr>
            <a:xfrm>
              <a:off x="3274772" y="4368315"/>
              <a:ext cx="536236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A</a:t>
              </a:r>
              <a:r>
                <a:rPr lang="ru-RU" sz="8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 </a:t>
              </a:r>
              <a:r>
                <a:rPr lang="en-US" sz="8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&amp;</a:t>
              </a:r>
              <a:r>
                <a:rPr lang="ru-RU" sz="8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 </a:t>
              </a:r>
              <a:r>
                <a:rPr lang="en-US" sz="8000" b="1" dirty="0">
                  <a:solidFill>
                    <a:schemeClr val="bg1"/>
                  </a:solidFill>
                  <a:sym typeface="Symbol" panose="05050102010706020507" pitchFamily="18" charset="2"/>
                </a:rPr>
                <a:t>B = AB</a:t>
              </a:r>
              <a:endParaRPr lang="ru-RU" sz="8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3482067" y="4541881"/>
              <a:ext cx="215673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908813" y="4621854"/>
              <a:ext cx="50006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759349" y="4608431"/>
              <a:ext cx="50006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613420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456</Words>
  <Application>Microsoft Office PowerPoint</Application>
  <PresentationFormat>Широкоэкранный</PresentationFormat>
  <Paragraphs>200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логики</dc:title>
  <dc:creator>Tanchik</dc:creator>
  <cp:lastModifiedBy>Татьяна Рябкова</cp:lastModifiedBy>
  <cp:revision>59</cp:revision>
  <dcterms:created xsi:type="dcterms:W3CDTF">2019-11-15T09:37:48Z</dcterms:created>
  <dcterms:modified xsi:type="dcterms:W3CDTF">2021-12-02T13:22:02Z</dcterms:modified>
</cp:coreProperties>
</file>