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51" r:id="rId1"/>
  </p:sldMasterIdLst>
  <p:notesMasterIdLst>
    <p:notesMasterId r:id="rId16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6" r:id="rId13"/>
    <p:sldId id="269" r:id="rId14"/>
    <p:sldId id="268" r:id="rId15"/>
  </p:sldIdLst>
  <p:sldSz cx="9144000" cy="5143500" type="screen16x9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30" autoAdjust="0"/>
    <p:restoredTop sz="87621" autoAdjust="0"/>
  </p:normalViewPr>
  <p:slideViewPr>
    <p:cSldViewPr>
      <p:cViewPr varScale="1">
        <p:scale>
          <a:sx n="85" d="100"/>
          <a:sy n="85" d="100"/>
        </p:scale>
        <p:origin x="-828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rPr/>
              <a:pPr/>
              <a:t>17.11.2016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6791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3340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Читают отрывок из «У лукоморья</a:t>
            </a:r>
            <a:r>
              <a:rPr lang="ru-RU" baseline="0" dirty="0" smtClean="0"/>
              <a:t> дуб зелёный…».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6277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Учитель: что вы видите на этой</a:t>
            </a:r>
            <a:r>
              <a:rPr lang="ru-RU" baseline="0" dirty="0" smtClean="0"/>
              <a:t> картинке</a:t>
            </a:r>
            <a:r>
              <a:rPr lang="ru-RU" dirty="0" smtClean="0"/>
              <a:t>? К какому </a:t>
            </a:r>
            <a:r>
              <a:rPr lang="ru-RU" dirty="0" err="1" smtClean="0"/>
              <a:t>отры</a:t>
            </a:r>
            <a:r>
              <a:rPr lang="ru-RU" dirty="0" smtClean="0"/>
              <a:t> </a:t>
            </a:r>
            <a:r>
              <a:rPr lang="ru-RU" dirty="0" err="1" smtClean="0"/>
              <a:t>вку</a:t>
            </a:r>
            <a:r>
              <a:rPr lang="ru-RU" dirty="0" smtClean="0"/>
              <a:t> относится эта картина?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4805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1946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1.</a:t>
            </a:r>
            <a:r>
              <a:rPr lang="ru-RU" b="0" i="0" baseline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Какую по жанру сказку волшебную, бытовую или о животных напоминает?</a:t>
            </a:r>
          </a:p>
          <a:p>
            <a:pPr algn="l"/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2. Что особенно понравилось и почему?</a:t>
            </a:r>
          </a:p>
          <a:p>
            <a:pPr algn="l"/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3. Просмотр</a:t>
            </a:r>
            <a:r>
              <a:rPr lang="ru-RU" b="0" i="0" baseline="0" dirty="0" smtClean="0">
                <a:solidFill>
                  <a:srgbClr val="000000"/>
                </a:solidFill>
                <a:effectLst/>
                <a:latin typeface="arial"/>
              </a:rPr>
              <a:t> мультфильма «У лукоморья дуб зелёный…».</a:t>
            </a:r>
            <a:endParaRPr lang="ru-RU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898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7E157E-8DCB-4F70-A0AF-5EB586A91DD4}" type="datetime1">
              <a:rPr kumimoji="0" lang="ru-RU" smtClean="0">
                <a:solidFill>
                  <a:srgbClr val="FFFFFF"/>
                </a:solidFill>
              </a:rPr>
              <a:pPr algn="ctr"/>
              <a:t>25.12.2022</a:t>
            </a:fld>
            <a:endParaRPr kumimoji="0" lang="ru-RU" sz="20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kumimoji="0" lang="ru-RU" smtClean="0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25.12.2022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25.12.2022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25.12.2022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ru-RU" smtClean="0"/>
              <a:pPr/>
              <a:t>25.12.2022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25.12.2022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25.12.2022</a:t>
            </a:fld>
            <a:endParaRPr kumimoji="0"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ru-RU" smtClean="0"/>
              <a:pPr/>
              <a:t>25.12.2022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ru-RU" smtClean="0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25.12.2022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ru-RU" smtClean="0"/>
              <a:pPr/>
              <a:t>25.12.2022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ru-RU" smtClean="0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25.12.2022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2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4606EA6-EFEA-4C30-9264-4F9291A5780D}" type="datetime1">
              <a:rPr lang="ru-RU" smtClean="0"/>
              <a:pPr/>
              <a:t>25.12.2022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ctrTitle"/>
          </p:nvPr>
        </p:nvSpPr>
        <p:spPr>
          <a:xfrm>
            <a:off x="685800" y="555526"/>
            <a:ext cx="7772400" cy="2592288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ru-RU" dirty="0" smtClean="0"/>
              <a:t>Александр Сергеевич Пушкин</a:t>
            </a:r>
            <a:br>
              <a:rPr lang="ru-RU" dirty="0" smtClean="0"/>
            </a:br>
            <a:r>
              <a:rPr lang="ru-RU" i="1" dirty="0" smtClean="0"/>
              <a:t>«У лукоморья дуб зелёный…» </a:t>
            </a:r>
            <a:r>
              <a:rPr lang="ru-RU" dirty="0" smtClean="0"/>
              <a:t>- собирательная картина сюжетов народных сказок.</a:t>
            </a:r>
            <a:endParaRPr lang="ru-RU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4572000" y="3219822"/>
            <a:ext cx="4136504" cy="1352192"/>
          </a:xfrm>
        </p:spPr>
        <p:txBody>
          <a:bodyPr>
            <a:normAutofit/>
          </a:bodyPr>
          <a:lstStyle>
            <a:extLst/>
          </a:lstStyle>
          <a:p>
            <a:pPr algn="just"/>
            <a:r>
              <a:rPr lang="ru-RU" dirty="0" smtClean="0"/>
              <a:t>Еремина Виктория Владимировна,  учитель русского языка и литературы</a:t>
            </a:r>
            <a:endParaRPr lang="ru-RU" dirty="0"/>
          </a:p>
        </p:txBody>
      </p:sp>
      <p:pic>
        <p:nvPicPr>
          <p:cNvPr id="1026" name="Picture 2" descr="C:\Users\Пользователь\Desktop\118955647_5152557_0_c2e1e_33f6fcc6_orig_1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19" y="2139702"/>
            <a:ext cx="3168352" cy="319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83567" y="3435846"/>
            <a:ext cx="7416825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7" y="411510"/>
            <a:ext cx="7344816" cy="41044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i="1" dirty="0">
                <a:solidFill>
                  <a:srgbClr val="000000"/>
                </a:solidFill>
                <a:latin typeface="Arial"/>
              </a:rPr>
              <a:t>В темнице там царевна тужит,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>
                <a:solidFill>
                  <a:srgbClr val="000000"/>
                </a:solidFill>
                <a:latin typeface="Arial"/>
              </a:rPr>
              <a:t>А бурый волк ей верно служит;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>
                <a:solidFill>
                  <a:srgbClr val="000000"/>
                </a:solidFill>
                <a:latin typeface="Arial"/>
              </a:rPr>
              <a:t>Там ступа с Бабою Ягой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>
                <a:solidFill>
                  <a:srgbClr val="000000"/>
                </a:solidFill>
                <a:latin typeface="Arial"/>
              </a:rPr>
              <a:t>Идёт, бредёт сама собой,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i="1" dirty="0">
                <a:solidFill>
                  <a:srgbClr val="000000"/>
                </a:solidFill>
                <a:latin typeface="Arial"/>
              </a:rPr>
              <a:t>Там царь </a:t>
            </a:r>
            <a:r>
              <a:rPr lang="ru-RU" sz="2800" i="1" dirty="0" err="1">
                <a:solidFill>
                  <a:srgbClr val="000000"/>
                </a:solidFill>
                <a:latin typeface="Arial"/>
              </a:rPr>
              <a:t>Кащей</a:t>
            </a:r>
            <a:r>
              <a:rPr lang="ru-RU" sz="2800" i="1" dirty="0">
                <a:solidFill>
                  <a:srgbClr val="000000"/>
                </a:solidFill>
                <a:latin typeface="Arial"/>
              </a:rPr>
              <a:t> над златом чахнет;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sz="2800" b="1" i="1" dirty="0">
                <a:solidFill>
                  <a:srgbClr val="000000"/>
                </a:solidFill>
                <a:latin typeface="Arial"/>
              </a:rPr>
              <a:t>Там русский дух... там Русью пахнет</a:t>
            </a:r>
            <a:r>
              <a:rPr lang="ru-RU" sz="2800" b="1" i="1" dirty="0" smtClean="0">
                <a:solidFill>
                  <a:srgbClr val="000000"/>
                </a:solidFill>
                <a:latin typeface="Arial"/>
              </a:rPr>
              <a:t>!</a:t>
            </a:r>
          </a:p>
          <a:p>
            <a:pPr marL="0" indent="0" algn="ctr">
              <a:buNone/>
            </a:pPr>
            <a:endParaRPr lang="ru-RU" sz="2800" b="1" i="1" dirty="0">
              <a:solidFill>
                <a:srgbClr val="000000"/>
              </a:solidFill>
              <a:latin typeface="Arial"/>
            </a:endParaRPr>
          </a:p>
          <a:p>
            <a:pPr marL="0" indent="0" algn="ctr">
              <a:buNone/>
            </a:pPr>
            <a:r>
              <a:rPr lang="ru-RU" i="1" u="sng" dirty="0" smtClean="0">
                <a:solidFill>
                  <a:schemeClr val="bg1"/>
                </a:solidFill>
                <a:latin typeface="Arial"/>
              </a:rPr>
              <a:t>Как вы представляете себе сказочных героев, которые упоминаются в этом отрывке?</a:t>
            </a:r>
            <a:endParaRPr lang="ru-RU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2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Пользователь\Desktop\1696063-6be46756567907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63276">
            <a:off x="5810151" y="238257"/>
            <a:ext cx="3182928" cy="318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esktop\8d870a29895980a0ba2078aa9c8f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07863">
            <a:off x="313508" y="267494"/>
            <a:ext cx="2669282" cy="333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esktop\1423810732_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68311">
            <a:off x="3239609" y="1565226"/>
            <a:ext cx="2532113" cy="299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84168" y="3716774"/>
            <a:ext cx="29523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arial"/>
              </a:rPr>
              <a:t>Какие чудеса и сказочные герои вас удивили? Чем?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38560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467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751"/>
            <a:ext cx="9144000" cy="515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81874" y="267494"/>
            <a:ext cx="6580252" cy="92519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</a:rPr>
              <a:t>Как вы можете объяснить слова поэта: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i="1" dirty="0">
                <a:solidFill>
                  <a:srgbClr val="FF0000"/>
                </a:solidFill>
                <a:latin typeface="arial"/>
              </a:rPr>
              <a:t>«Там русский дух…там Русью пахнет</a:t>
            </a:r>
            <a:r>
              <a:rPr lang="ru-RU" b="1" i="1" dirty="0" smtClean="0">
                <a:solidFill>
                  <a:srgbClr val="FF0000"/>
                </a:solidFill>
                <a:latin typeface="arial"/>
              </a:rPr>
              <a:t>!»?</a:t>
            </a:r>
          </a:p>
        </p:txBody>
      </p:sp>
    </p:spTree>
    <p:extLst>
      <p:ext uri="{BB962C8B-B14F-4D97-AF65-F5344CB8AC3E}">
        <p14:creationId xmlns:p14="http://schemas.microsoft.com/office/powerpoint/2010/main" xmlns="" val="163934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67494"/>
            <a:ext cx="7308801" cy="925190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chemeClr val="bg1"/>
                </a:solidFill>
              </a:rPr>
              <a:t>Есть ли в этом произведении традиционные для  сказки зачин и концовка?</a:t>
            </a:r>
          </a:p>
        </p:txBody>
      </p:sp>
      <p:pic>
        <p:nvPicPr>
          <p:cNvPr id="7170" name="Picture 2" descr="C:\Users\Пользователь\Desktop\1291254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03598"/>
            <a:ext cx="5192885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44404" y="2222480"/>
            <a:ext cx="35200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И там я был, и мёд я пил</a:t>
            </a:r>
            <a:r>
              <a:rPr lang="ru-RU" sz="2000" b="1" i="1" dirty="0" smtClean="0"/>
              <a:t>;</a:t>
            </a:r>
          </a:p>
          <a:p>
            <a:pPr algn="ctr"/>
            <a:endParaRPr lang="ru-RU" sz="2000" b="1" i="1" dirty="0"/>
          </a:p>
          <a:p>
            <a:pPr algn="ctr"/>
            <a:r>
              <a:rPr lang="ru-RU" sz="2000" b="1" i="1" dirty="0"/>
              <a:t>У моря видел дуб зелёный;</a:t>
            </a:r>
          </a:p>
          <a:p>
            <a:pPr algn="ctr"/>
            <a:endParaRPr lang="ru-RU" sz="2000" b="1" i="1" dirty="0" smtClean="0"/>
          </a:p>
          <a:p>
            <a:pPr algn="ctr"/>
            <a:r>
              <a:rPr lang="ru-RU" sz="2000" b="1" i="1" dirty="0" smtClean="0"/>
              <a:t>Под </a:t>
            </a:r>
            <a:r>
              <a:rPr lang="ru-RU" sz="2000" b="1" i="1" dirty="0"/>
              <a:t>ним сидел, и кот учёный</a:t>
            </a:r>
          </a:p>
          <a:p>
            <a:pPr algn="ctr"/>
            <a:endParaRPr lang="ru-RU" sz="2000" b="1" i="1" dirty="0" smtClean="0"/>
          </a:p>
          <a:p>
            <a:pPr algn="ctr"/>
            <a:r>
              <a:rPr lang="ru-RU" sz="2000" b="1" i="1" dirty="0" smtClean="0"/>
              <a:t>Свои </a:t>
            </a:r>
            <a:r>
              <a:rPr lang="ru-RU" sz="2000" b="1" i="1" dirty="0"/>
              <a:t>мне сказки говорил.</a:t>
            </a:r>
          </a:p>
        </p:txBody>
      </p:sp>
    </p:spTree>
    <p:extLst>
      <p:ext uri="{BB962C8B-B14F-4D97-AF65-F5344CB8AC3E}">
        <p14:creationId xmlns:p14="http://schemas.microsoft.com/office/powerpoint/2010/main" xmlns="" val="174888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Пользователь\Desktop\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79" b="1467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803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95936" y="2931790"/>
            <a:ext cx="4968552" cy="19333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dirty="0">
                <a:solidFill>
                  <a:srgbClr val="FF0000"/>
                </a:solidFill>
              </a:rPr>
              <a:t>«Руслан и </a:t>
            </a:r>
            <a:r>
              <a:rPr lang="ru-RU" i="1" dirty="0" smtClean="0">
                <a:solidFill>
                  <a:srgbClr val="FF0000"/>
                </a:solidFill>
              </a:rPr>
              <a:t>Людмила» - это </a:t>
            </a:r>
            <a:r>
              <a:rPr lang="ru-RU" i="1" dirty="0">
                <a:solidFill>
                  <a:srgbClr val="FF0000"/>
                </a:solidFill>
              </a:rPr>
              <a:t>поэма, в которую тесным образом вплетены сказочные </a:t>
            </a:r>
            <a:r>
              <a:rPr lang="ru-RU" i="1" dirty="0" smtClean="0">
                <a:solidFill>
                  <a:srgbClr val="FF0000"/>
                </a:solidFill>
              </a:rPr>
              <a:t>мотивы.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1960" y="129715"/>
            <a:ext cx="4932040" cy="273630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«У лукоморья дуб зелёный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…» - пролог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(вступление) к поэме «Руслан и Людмила</a:t>
            </a:r>
            <a:r>
              <a:rPr lang="ru-RU" sz="3200" b="1" dirty="0" smtClean="0"/>
              <a:t>».</a:t>
            </a:r>
            <a:endParaRPr lang="ru-RU" sz="3200" b="1" dirty="0"/>
          </a:p>
        </p:txBody>
      </p:sp>
      <p:pic>
        <p:nvPicPr>
          <p:cNvPr id="3074" name="Picture 2" descr="C:\Users\Пользователь\Desktop\a4b6215b2074d8eb803e7f49dec349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5486"/>
            <a:ext cx="381740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33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88092" y="1491630"/>
            <a:ext cx="3987964" cy="1933302"/>
          </a:xfrm>
        </p:spPr>
        <p:txBody>
          <a:bodyPr/>
          <a:lstStyle/>
          <a:p>
            <a:r>
              <a:rPr lang="ru-RU" dirty="0" smtClean="0"/>
              <a:t>Волшебные предметы;</a:t>
            </a:r>
          </a:p>
          <a:p>
            <a:r>
              <a:rPr lang="ru-RU" dirty="0" err="1" smtClean="0"/>
              <a:t>Троектратное</a:t>
            </a:r>
            <a:r>
              <a:rPr lang="ru-RU" dirty="0" smtClean="0"/>
              <a:t> повторение</a:t>
            </a:r>
          </a:p>
          <a:p>
            <a:r>
              <a:rPr lang="ru-RU" dirty="0" smtClean="0"/>
              <a:t>Чудесные превращения;</a:t>
            </a:r>
          </a:p>
          <a:p>
            <a:r>
              <a:rPr lang="ru-RU" dirty="0" smtClean="0"/>
              <a:t>Добро побеждает зло.</a:t>
            </a:r>
          </a:p>
          <a:p>
            <a:endParaRPr lang="ru-RU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 знаете о сказке? </a:t>
            </a:r>
            <a:endParaRPr lang="ru-RU" dirty="0"/>
          </a:p>
        </p:txBody>
      </p:sp>
      <p:pic>
        <p:nvPicPr>
          <p:cNvPr id="1026" name="Picture 2" descr="C:\Users\User\Desktop\вспом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923678"/>
            <a:ext cx="3694113" cy="277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060555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7734"/>
            <a:ext cx="2725855" cy="251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201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_b038fd81bd5ee9159606cef7e1c484a0_14292834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4" t="5683" r="4380" b="18277"/>
          <a:stretch/>
        </p:blipFill>
        <p:spPr bwMode="auto">
          <a:xfrm>
            <a:off x="0" y="-108948"/>
            <a:ext cx="9216008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370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707654"/>
            <a:ext cx="2448272" cy="504056"/>
          </a:xfrm>
        </p:spPr>
        <p:txBody>
          <a:bodyPr>
            <a:normAutofit/>
          </a:bodyPr>
          <a:lstStyle/>
          <a:p>
            <a:pPr lvl="0">
              <a:buClr>
                <a:srgbClr val="31B6FD"/>
              </a:buClr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Лукоморье </a:t>
            </a:r>
            <a:r>
              <a:rPr lang="ru-RU" b="1" dirty="0" smtClean="0">
                <a:solidFill>
                  <a:srgbClr val="FF0000"/>
                </a:solidFill>
              </a:rPr>
              <a:t>–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lukomory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5718"/>
            <a:ext cx="5286501" cy="394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0990" y="2110401"/>
            <a:ext cx="3235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i="1" dirty="0">
                <a:solidFill>
                  <a:srgbClr val="C6E7FC">
                    <a:lumMod val="25000"/>
                  </a:srgbClr>
                </a:solidFill>
              </a:rPr>
              <a:t>морской залив, бухта.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931790"/>
            <a:ext cx="1681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b="1" dirty="0" smtClean="0">
                <a:solidFill>
                  <a:srgbClr val="C6E7FC">
                    <a:lumMod val="25000"/>
                  </a:srgbClr>
                </a:solidFill>
              </a:rPr>
              <a:t>Златая </a:t>
            </a:r>
            <a:r>
              <a:rPr lang="ru-RU" sz="2400" b="1" dirty="0" smtClean="0">
                <a:solidFill>
                  <a:srgbClr val="FF0000"/>
                </a:solidFill>
              </a:rPr>
              <a:t>=</a:t>
            </a:r>
            <a:r>
              <a:rPr lang="ru-RU" sz="2400" b="1" dirty="0" smtClean="0">
                <a:solidFill>
                  <a:srgbClr val="C6E7FC">
                    <a:lumMod val="25000"/>
                  </a:srgbClr>
                </a:solidFill>
              </a:rPr>
              <a:t> </a:t>
            </a:r>
            <a:endParaRPr lang="ru-RU" sz="2400" b="1" dirty="0">
              <a:solidFill>
                <a:srgbClr val="C6E7FC">
                  <a:lumMod val="25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2931790"/>
            <a:ext cx="135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2400" b="1" i="1" dirty="0" smtClean="0">
                <a:solidFill>
                  <a:srgbClr val="C6E7FC">
                    <a:lumMod val="25000"/>
                  </a:srgbClr>
                </a:solidFill>
              </a:rPr>
              <a:t>золотая</a:t>
            </a:r>
            <a:endParaRPr lang="ru-RU" sz="2400" b="1" i="1" dirty="0">
              <a:solidFill>
                <a:srgbClr val="C6E7FC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961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691680" y="3651870"/>
            <a:ext cx="2160240" cy="3600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27784" y="3192689"/>
            <a:ext cx="2016224" cy="3600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99592" y="2832649"/>
            <a:ext cx="2088232" cy="3600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27784" y="2427734"/>
            <a:ext cx="1800200" cy="3600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491630"/>
            <a:ext cx="4780052" cy="258802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1" dirty="0">
                <a:latin typeface="Batang" pitchFamily="18" charset="-127"/>
                <a:ea typeface="Batang" pitchFamily="18" charset="-127"/>
              </a:rPr>
              <a:t>У лукоморья дуб зелёный;</a:t>
            </a:r>
          </a:p>
          <a:p>
            <a:pPr marL="0" indent="0">
              <a:buNone/>
            </a:pPr>
            <a:r>
              <a:rPr lang="ru-RU" b="1" i="1" dirty="0">
                <a:latin typeface="Batang" pitchFamily="18" charset="-127"/>
                <a:ea typeface="Batang" pitchFamily="18" charset="-127"/>
              </a:rPr>
              <a:t>Златая цепь на дубе том:</a:t>
            </a:r>
          </a:p>
          <a:p>
            <a:pPr marL="0" indent="0">
              <a:buNone/>
            </a:pPr>
            <a:r>
              <a:rPr lang="ru-RU" b="1" i="1" dirty="0">
                <a:latin typeface="Batang" pitchFamily="18" charset="-127"/>
                <a:ea typeface="Batang" pitchFamily="18" charset="-127"/>
              </a:rPr>
              <a:t>И днём и ночью кот учёный</a:t>
            </a:r>
          </a:p>
          <a:p>
            <a:pPr marL="0" indent="0">
              <a:buNone/>
            </a:pPr>
            <a:r>
              <a:rPr lang="ru-RU" b="1" i="1" dirty="0">
                <a:latin typeface="Batang" pitchFamily="18" charset="-127"/>
                <a:ea typeface="Batang" pitchFamily="18" charset="-127"/>
              </a:rPr>
              <a:t>Всё ходит по цепи кругом;</a:t>
            </a:r>
          </a:p>
          <a:p>
            <a:pPr marL="0" indent="0">
              <a:buNone/>
            </a:pPr>
            <a:r>
              <a:rPr lang="ru-RU" b="1" i="1" dirty="0">
                <a:latin typeface="Batang" pitchFamily="18" charset="-127"/>
                <a:ea typeface="Batang" pitchFamily="18" charset="-127"/>
              </a:rPr>
              <a:t>Идёт направо - песнь заводит,</a:t>
            </a:r>
          </a:p>
          <a:p>
            <a:pPr marL="0" indent="0">
              <a:buNone/>
            </a:pPr>
            <a:r>
              <a:rPr lang="ru-RU" b="1" i="1" dirty="0">
                <a:latin typeface="Batang" pitchFamily="18" charset="-127"/>
                <a:ea typeface="Batang" pitchFamily="18" charset="-127"/>
              </a:rPr>
              <a:t>Налево - сказку говорит.</a:t>
            </a:r>
          </a:p>
          <a:p>
            <a:endParaRPr lang="ru-RU" b="1" i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Какие волшебные элементы присутствуют в отрывке?</a:t>
            </a:r>
            <a:endParaRPr lang="ru-RU" sz="2400" dirty="0"/>
          </a:p>
        </p:txBody>
      </p:sp>
      <p:pic>
        <p:nvPicPr>
          <p:cNvPr id="4098" name="Picture 2" descr="C:\Users\User\Desktop\285507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836064"/>
            <a:ext cx="3883697" cy="269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кот ходит по цепи анимация  15 тыс изображений найдено в Яндекс.Картинках_files\65488184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379" y="3868738"/>
            <a:ext cx="111442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253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ska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6" t="3445" r="1615" b="3736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530513" y="1023750"/>
            <a:ext cx="4032448" cy="3096000"/>
          </a:xfrm>
          <a:prstGeom prst="round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Arial"/>
              </a:rPr>
              <a:t>Там чудеса: там леший бродит,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/>
              </a:rPr>
              <a:t>Русалка на ветвях сидит;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/>
              </a:rPr>
              <a:t>Там на неведомых дорожках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/>
              </a:rPr>
              <a:t>Следы невиданных зверей;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/>
              </a:rPr>
              <a:t>Избушка там на курьих ножках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/>
              </a:rPr>
              <a:t>Стоит без окон, без дверей;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501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470"/>
            <a:ext cx="4104456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1470"/>
            <a:ext cx="5184576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44008" y="699542"/>
            <a:ext cx="39719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Batang" pitchFamily="18" charset="-127"/>
                <a:ea typeface="Batang" pitchFamily="18" charset="-127"/>
              </a:rPr>
              <a:t>Там лес и дол видений полны;</a:t>
            </a:r>
            <a:br>
              <a:rPr lang="ru-RU" b="1" i="1" dirty="0">
                <a:latin typeface="Batang" pitchFamily="18" charset="-127"/>
                <a:ea typeface="Batang" pitchFamily="18" charset="-127"/>
              </a:rPr>
            </a:br>
            <a:r>
              <a:rPr lang="ru-RU" b="1" i="1" dirty="0">
                <a:latin typeface="Batang" pitchFamily="18" charset="-127"/>
                <a:ea typeface="Batang" pitchFamily="18" charset="-127"/>
              </a:rPr>
              <a:t>Там о заре прихлынут волны</a:t>
            </a:r>
            <a:br>
              <a:rPr lang="ru-RU" b="1" i="1" dirty="0">
                <a:latin typeface="Batang" pitchFamily="18" charset="-127"/>
                <a:ea typeface="Batang" pitchFamily="18" charset="-127"/>
              </a:rPr>
            </a:br>
            <a:r>
              <a:rPr lang="ru-RU" b="1" i="1" dirty="0">
                <a:latin typeface="Batang" pitchFamily="18" charset="-127"/>
                <a:ea typeface="Batang" pitchFamily="18" charset="-127"/>
              </a:rPr>
              <a:t>На брег песчаный и пустой,</a:t>
            </a:r>
            <a:br>
              <a:rPr lang="ru-RU" b="1" i="1" dirty="0">
                <a:latin typeface="Batang" pitchFamily="18" charset="-127"/>
                <a:ea typeface="Batang" pitchFamily="18" charset="-127"/>
              </a:rPr>
            </a:br>
            <a:r>
              <a:rPr lang="ru-RU" b="1" i="1" dirty="0">
                <a:latin typeface="Batang" pitchFamily="18" charset="-127"/>
                <a:ea typeface="Batang" pitchFamily="18" charset="-127"/>
              </a:rPr>
              <a:t>И тридцать витязей прекрасных</a:t>
            </a:r>
            <a:br>
              <a:rPr lang="ru-RU" b="1" i="1" dirty="0">
                <a:latin typeface="Batang" pitchFamily="18" charset="-127"/>
                <a:ea typeface="Batang" pitchFamily="18" charset="-127"/>
              </a:rPr>
            </a:br>
            <a:r>
              <a:rPr lang="ru-RU" b="1" i="1" dirty="0">
                <a:latin typeface="Batang" pitchFamily="18" charset="-127"/>
                <a:ea typeface="Batang" pitchFamily="18" charset="-127"/>
              </a:rPr>
              <a:t>Чредой из вод выходят ясных,</a:t>
            </a:r>
            <a:br>
              <a:rPr lang="ru-RU" b="1" i="1" dirty="0">
                <a:latin typeface="Batang" pitchFamily="18" charset="-127"/>
                <a:ea typeface="Batang" pitchFamily="18" charset="-127"/>
              </a:rPr>
            </a:br>
            <a:r>
              <a:rPr lang="ru-RU" b="1" i="1" dirty="0">
                <a:latin typeface="Batang" pitchFamily="18" charset="-127"/>
                <a:ea typeface="Batang" pitchFamily="18" charset="-127"/>
              </a:rPr>
              <a:t>И с ними дядька их морской;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27784" y="4227934"/>
            <a:ext cx="3384376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Каково общее настроение этого отрывка?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92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419872" y="1093634"/>
            <a:ext cx="5472608" cy="28991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Arial"/>
              </a:rPr>
              <a:t>Там королевич мимоходом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Arial"/>
              </a:rPr>
              <a:t>Пленяет грозного царя;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Arial"/>
              </a:rPr>
              <a:t>Там в облаках перед народом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Arial"/>
              </a:rPr>
              <a:t>Через леса, через моря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Arial"/>
              </a:rPr>
              <a:t>Колдун несёт богатыря;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Пользователь\Desktop\1b0a19886955bef447ac6db9012e45a1_i-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514" y="123478"/>
            <a:ext cx="3168352" cy="477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35896" y="4227934"/>
            <a:ext cx="525658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Пленять – покорять, завоёвывать, брать в плен.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53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275</Words>
  <Application>Microsoft Office PowerPoint</Application>
  <PresentationFormat>Экран (16:9)</PresentationFormat>
  <Paragraphs>48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Александр Сергеевич Пушкин «У лукоморья дуб зелёный…» - собирательная картина сюжетов народных сказок.</vt:lpstr>
      <vt:lpstr>«У лукоморья дуб зелёный…» - пролог (вступление) к поэме «Руслан и Людмила».</vt:lpstr>
      <vt:lpstr>Что вы знаете о сказке? </vt:lpstr>
      <vt:lpstr>Слайд 4</vt:lpstr>
      <vt:lpstr>Слайд 5</vt:lpstr>
      <vt:lpstr>Какие волшебные элементы присутствуют в отрывке?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2016-11-15T05:38:39Z</dcterms:created>
  <dcterms:modified xsi:type="dcterms:W3CDTF">2022-12-25T13:22:26Z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