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5" r:id="rId4"/>
    <p:sldId id="260" r:id="rId5"/>
    <p:sldId id="262" r:id="rId6"/>
    <p:sldId id="261" r:id="rId7"/>
    <p:sldId id="263" r:id="rId8"/>
    <p:sldId id="257" r:id="rId9"/>
    <p:sldId id="264" r:id="rId10"/>
    <p:sldId id="266" r:id="rId11"/>
    <p:sldId id="267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583" y="2313635"/>
            <a:ext cx="7887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по технологии АМО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5157192"/>
            <a:ext cx="410836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Бэрнэ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Марина Сергеевна</a:t>
            </a:r>
          </a:p>
          <a:p>
            <a:pPr algn="r"/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</a:t>
            </a:r>
            <a:r>
              <a:rPr lang="ru-RU" sz="28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читель музыки</a:t>
            </a:r>
          </a:p>
          <a:p>
            <a:pPr algn="r"/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МБОУ СОШ №6</a:t>
            </a:r>
            <a:endParaRPr lang="ru-RU" sz="28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5201726"/>
            <a:ext cx="7620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890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5798" y="476672"/>
            <a:ext cx="600660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АМО «Тишина»</a:t>
            </a:r>
          </a:p>
          <a:p>
            <a:pPr algn="ctr"/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(этапы «Инициация»,</a:t>
            </a:r>
          </a:p>
          <a:p>
            <a:pPr algn="ctr"/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Эмоциональная </a:t>
            </a:r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разрядка»)</a:t>
            </a:r>
            <a:endParaRPr lang="ru-RU" sz="28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C:\Users\Наташа\Desktop\22511701-Closeup-portrait-group-of-seven-happy-little-5-6-years-old-kids-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89" y="2708920"/>
            <a:ext cx="4948018" cy="360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6786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374" y="1480428"/>
            <a:ext cx="2649893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Крона дерева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198" y="2424736"/>
            <a:ext cx="277672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Крылья птицы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878" y="3212976"/>
            <a:ext cx="314060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Мелкий дождик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39924" y="3933056"/>
            <a:ext cx="151035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Ливень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95099" y="4725143"/>
            <a:ext cx="280217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Раскаты грома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35608" y="5474083"/>
            <a:ext cx="134524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Рыбки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089138"/>
            <a:ext cx="225555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Вентилятор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327642"/>
            <a:ext cx="201048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Фонарики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6093296"/>
            <a:ext cx="1991251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Дворники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332656"/>
            <a:ext cx="1564019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Тишина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C:\Users\Наташа\Desktop\1365066212_shutterstock_48737962_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764704"/>
            <a:ext cx="2700000" cy="18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660232" y="1965448"/>
            <a:ext cx="159268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Дружба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8086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24744"/>
            <a:ext cx="85393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Активные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 - это система методов, обеспечивающих активность и разнообразие мыслительной и практической деятельности учащихся в процессе освоения учебного материала.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методы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стимулирующие познавательную деятельность обучающихся.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55172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9984" y="56696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2384" y="58220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9280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1969" y="90872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Строятся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на диалоге, предполагающем свободный обмен мнениями о путях разрешения той или иной проблемы.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диалога, активные методы используют и </a:t>
            </a:r>
            <a:r>
              <a:rPr lang="ru-RU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полилог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обеспечивая многоуровневую и разностороннюю коммуникацию всех участников образовательного процесса. 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322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1969" y="1196752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и результатов обучения с использованием АМО определяется тем, что разработка методов основывается на серьезной психологической и методологической базе.  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55172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9984" y="56696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2384" y="58220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0637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1969" y="404664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технологии можно выделить две составляющих –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и содержание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содержанию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входящие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технологию методы представляют упорядоченную совокупность (систему) АМО, обеспечивающую активность  и разнообразие мыслительной и практической деятельности обучающихся на протяжении всего образовательного мероприятия. 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593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308539" cy="6192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структуре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технологией, всё образовательное мероприятие делится на логически связанные фазы и этапы. </a:t>
            </a: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это полноценный раздел образовательного мероприятия. Объем и содержание раздела определяется темой и целями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мероприятия. </a:t>
            </a:r>
          </a:p>
          <a:p>
            <a:pPr algn="just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несет свою функциональную нагрузку, имеет свои цели и задачи, помимо этого, вносит вклад в достижение общих целей мероприятия. 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593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6596" y="1340768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Будучи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 связанными и </a:t>
            </a:r>
            <a:r>
              <a:rPr lang="ru-RU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взаимодополняя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 друга, фазы и этапы занятия обеспечивают целостность и системность образовательного процесса, придают законченный вид образовательному мероприятию, создают надежную базу для формирования всех образовательных эффектов.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288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52992"/>
              </p:ext>
            </p:extLst>
          </p:nvPr>
        </p:nvGraphicFramePr>
        <p:xfrm>
          <a:off x="35496" y="620689"/>
          <a:ext cx="9108504" cy="50337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64715"/>
                <a:gridCol w="2295725"/>
                <a:gridCol w="2520280"/>
                <a:gridCol w="2627784"/>
              </a:tblGrid>
              <a:tr h="21562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</a:t>
                      </a:r>
                      <a:r>
                        <a:rPr lang="ru-RU" sz="1600" dirty="0">
                          <a:effectLst/>
                        </a:rPr>
                        <a:t>фаза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Этап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Инициация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Погружение в тему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Определение ожиданий и опасений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</a:tr>
              <a:tr h="1064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Назначение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позитивной и комфортной атмосферы, настрой на рабочий лад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Обеспечение мотивации обучения  и осмысленности процесса обучения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Концентрация внимания, обеспечение ответственности за результат обучения, создание психологически-комфортной обстановки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</a:tr>
              <a:tr h="21562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 </a:t>
                      </a:r>
                      <a:r>
                        <a:rPr lang="ru-RU" sz="1600" dirty="0">
                          <a:effectLst/>
                        </a:rPr>
                        <a:t>фаза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Этап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Закрепление изученного (домашнее задание)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Инпут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(интерактивная лекция)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Проработка содержания темы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</a:tr>
              <a:tr h="431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Назначение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Контроль и коррекция ЗУН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Сообщение нового материала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Усвоение нового материала, развитие </a:t>
                      </a:r>
                      <a:r>
                        <a:rPr lang="ru-RU" sz="1400" dirty="0" err="1">
                          <a:effectLst/>
                        </a:rPr>
                        <a:t>ЗУНиК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</a:tr>
              <a:tr h="21562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 </a:t>
                      </a:r>
                      <a:r>
                        <a:rPr lang="ru-RU" sz="1600" dirty="0">
                          <a:effectLst/>
                        </a:rPr>
                        <a:t>фаза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Этап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Эмоциональная разрядка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(разминка)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Рефлексия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</a:tr>
              <a:tr h="646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Назначение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Снятие напряжения и усталости, расслабление или восстановление энергии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Получение эмоциональной и содержательной оценки процесса и результатов обучения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64" marR="578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5042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0540" y="148478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Все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в процессе урока АМО должны соответствовать общей логике образовательного мероприятия, отвечать целям и задачам урока и его составляющих, создавать полноценную и законченную картину процесса обучения.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55172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9984" y="56696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Наташа\Desktop\82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2384" y="5822032"/>
            <a:ext cx="555111" cy="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049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142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Microsoft Office</cp:lastModifiedBy>
  <cp:revision>13</cp:revision>
  <cp:lastPrinted>2017-01-26T17:29:34Z</cp:lastPrinted>
  <dcterms:created xsi:type="dcterms:W3CDTF">2017-01-26T15:44:42Z</dcterms:created>
  <dcterms:modified xsi:type="dcterms:W3CDTF">2017-01-26T17:30:10Z</dcterms:modified>
</cp:coreProperties>
</file>