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594760-D733-314F-A67E-7E2E735447FE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0E26D8-4821-8540-88AC-1509FEA26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8EFDD-FC2C-8747-89EF-7256B7BD8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481" y="1843150"/>
            <a:ext cx="8520545" cy="208161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ПРЕЗЕНТАЦИЯ НА ТЕМУ: </a:t>
            </a:r>
            <a:br>
              <a:rPr lang="ru-RU" dirty="0"/>
            </a:br>
            <a:r>
              <a:rPr lang="ru-RU" dirty="0"/>
              <a:t>«Адаптация организмов к изменяющимся условиям среды. Виды адаптации»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50D3BE-1C64-554D-9EDB-CABC1CD17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5038" y="4678240"/>
            <a:ext cx="9144000" cy="1655762"/>
          </a:xfrm>
        </p:spPr>
        <p:txBody>
          <a:bodyPr/>
          <a:lstStyle/>
          <a:p>
            <a:endParaRPr lang="ru-RU" dirty="0"/>
          </a:p>
          <a:p>
            <a:pPr algn="r"/>
            <a:r>
              <a:rPr lang="ru-RU" dirty="0" smtClean="0"/>
              <a:t>учитель биологии </a:t>
            </a:r>
            <a:r>
              <a:rPr lang="ru-RU" dirty="0" err="1" smtClean="0"/>
              <a:t>Гуро</a:t>
            </a:r>
            <a:r>
              <a:rPr lang="ru-RU" dirty="0" smtClean="0"/>
              <a:t> Ирина Олеговна </a:t>
            </a:r>
          </a:p>
          <a:p>
            <a:pPr algn="r"/>
            <a:r>
              <a:rPr lang="ru-RU" dirty="0" smtClean="0"/>
              <a:t>ГКОУ СО «</a:t>
            </a:r>
            <a:r>
              <a:rPr lang="ru-RU" dirty="0" err="1" smtClean="0"/>
              <a:t>Ивдельская</a:t>
            </a:r>
            <a:r>
              <a:rPr lang="ru-RU" dirty="0" smtClean="0"/>
              <a:t> ВШ»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90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E7091-FFB6-B444-A2C0-654C013D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50" y="-104940"/>
            <a:ext cx="10814462" cy="6962940"/>
          </a:xfrm>
        </p:spPr>
        <p:txBody>
          <a:bodyPr>
            <a:noAutofit/>
          </a:bodyPr>
          <a:lstStyle/>
          <a:p>
            <a:r>
              <a:rPr lang="ru-RU" sz="2800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Мимикрия</a:t>
            </a: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. Под термином «мимикрия» объединяется целый ряд разных форм защитных окрасок, общим для которых есть сходство, организмов, подражание по окраске одних существ другим.</a:t>
            </a:r>
            <a:b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Виды мимикрии:</a:t>
            </a:r>
            <a:br>
              <a:rPr lang="ru-RU" sz="2800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sz="2800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○ </a:t>
            </a: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Классическая мимикрия, или мимикрия Бейтса - подражание незащищенного организма защищенному</a:t>
            </a:r>
            <a:r>
              <a:rPr lang="ru-RU" sz="2800">
                <a:solidFill>
                  <a:srgbClr val="336600"/>
                </a:solidFill>
                <a:latin typeface="Arial" panose="020B0604020202020204" pitchFamily="34" charset="0"/>
              </a:rPr>
              <a:t/>
            </a:r>
            <a:br>
              <a:rPr lang="ru-RU" sz="2800">
                <a:solidFill>
                  <a:srgbClr val="336600"/>
                </a:solidFill>
                <a:latin typeface="Arial" panose="020B0604020202020204" pitchFamily="34" charset="0"/>
              </a:rPr>
            </a:br>
            <a:r>
              <a:rPr lang="ru-RU" sz="2800">
                <a:solidFill>
                  <a:srgbClr val="336600"/>
                </a:solidFill>
                <a:latin typeface="Arial" panose="020B0604020202020204" pitchFamily="34" charset="0"/>
              </a:rPr>
              <a:t>○ М</a:t>
            </a: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имикрия Мюллера – сходня окраска («реклама») у ряда видов защищенных организмов</a:t>
            </a:r>
            <a:b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○ Мимезия - подражание неживым предметам </a:t>
            </a:r>
            <a:b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○ Коллективная мимикрия - создание общего образа группой организмов</a:t>
            </a:r>
            <a:b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○ Агрессивная мимикрия - элементы подражания у хищника с целью привлечения жертвы.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879D76-3159-8B4B-88DD-9EB422C11E3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29838" y="8715787"/>
            <a:ext cx="10515600" cy="43513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01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5135DF-9D39-C546-8E92-2AA5F8CA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75" y="783138"/>
            <a:ext cx="9292937" cy="5250914"/>
          </a:xfrm>
        </p:spPr>
        <p:txBody>
          <a:bodyPr>
            <a:noAutofit/>
          </a:bodyPr>
          <a:lstStyle/>
          <a:p>
            <a:r>
              <a:rPr lang="ru-RU" sz="3600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Классическая мимикрия, или мимикрия Бейтса (бейтсовская мимикрия). </a:t>
            </a:r>
            <a:r>
              <a:rPr lang="ru-RU" sz="36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Незащищенный (уже - съедобный) организм подражает по окраске защищенному (несъедобному). Таким образом имитатором эксплуатируется стереотип, сформированный в памяти хищника контактом с моделью (защищенным организмом). На фотографии - муха-журчалка, подражающая по окраске и форме тела осе.</a:t>
            </a:r>
            <a:endParaRPr lang="ru-RU" sz="36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B55D3DE-43C7-A94A-B1D9-2B40AA4FE08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0" y="1602422"/>
            <a:ext cx="7620000" cy="4869180"/>
          </a:xfrm>
        </p:spPr>
      </p:pic>
    </p:spTree>
    <p:extLst>
      <p:ext uri="{BB962C8B-B14F-4D97-AF65-F5344CB8AC3E}">
        <p14:creationId xmlns:p14="http://schemas.microsoft.com/office/powerpoint/2010/main" xmlns="" val="71719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3D9EDA-7C9B-8A48-9003-01B8D13B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3" y="216684"/>
            <a:ext cx="8238506" cy="6354329"/>
          </a:xfrm>
        </p:spPr>
        <p:txBody>
          <a:bodyPr>
            <a:noAutofit/>
          </a:bodyPr>
          <a:lstStyle/>
          <a:p>
            <a:r>
              <a:rPr lang="ru-RU" sz="2800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Мимикрия Мюллера (мюллеровская мимикрия).</a:t>
            </a:r>
            <a:r>
              <a:rPr lang="ru-RU" sz="2800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 В этом случае ряд защищенных, несъедобных видов имеют сходную окраску («одна реклама на всех»). Таким образом достигается следующий эффект: с одной стороны, хищнику не надо пробовать по одному организму каждого вида, общий образ одного ошибочно съеденного животного будет достаточно прочно запечатленным. С другой стороны, хищнику не придется запоминать десятки разных вариантов яркой предостерегающей окраски разных видов. Пример - сходная окраска ряда видов Отряда перепончатокрылых.</a:t>
            </a:r>
            <a:endParaRPr lang="ru-RU" sz="28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6CEFCE4-861A-B14E-B4A8-2830967A294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896443" y="969429"/>
            <a:ext cx="5742968" cy="4917417"/>
          </a:xfrm>
        </p:spPr>
      </p:pic>
    </p:spTree>
    <p:extLst>
      <p:ext uri="{BB962C8B-B14F-4D97-AF65-F5344CB8AC3E}">
        <p14:creationId xmlns:p14="http://schemas.microsoft.com/office/powerpoint/2010/main" xmlns="" val="79334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59247D-D4AF-D94E-B962-515F701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48" y="290903"/>
            <a:ext cx="11037124" cy="3803609"/>
          </a:xfrm>
        </p:spPr>
        <p:txBody>
          <a:bodyPr>
            <a:normAutofit fontScale="90000"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Коллективная мимикрия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. При коллективной мимикрии большая группа небольших по размерам организмов сбивается в плотное скопление, чтобы создать образ крупного животного. Особенно эффективна такая стратегия для обитателей моря.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73340172-360D-4E4A-95BB-6EE00E60C02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9100" y="1600200"/>
            <a:ext cx="7797800" cy="4873625"/>
          </a:xfrm>
        </p:spPr>
      </p:pic>
    </p:spTree>
    <p:extLst>
      <p:ext uri="{BB962C8B-B14F-4D97-AF65-F5344CB8AC3E}">
        <p14:creationId xmlns:p14="http://schemas.microsoft.com/office/powerpoint/2010/main" xmlns="" val="3313496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E23299-4D3F-AD40-B031-D54298F5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65" y="-1589355"/>
            <a:ext cx="9107384" cy="6821920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2. Физиологическая адаптация. </a:t>
            </a:r>
            <a:b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● Выработка пахучих веществ 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● Выработка ядов 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● Выработка токсинов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CD5849C-50B7-2B4E-BAFD-E63070BFCB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506" y="-1245293"/>
            <a:ext cx="5858494" cy="8103293"/>
          </a:xfrm>
        </p:spPr>
      </p:pic>
    </p:spTree>
    <p:extLst>
      <p:ext uri="{BB962C8B-B14F-4D97-AF65-F5344CB8AC3E}">
        <p14:creationId xmlns:p14="http://schemas.microsoft.com/office/powerpoint/2010/main" xmlns="" val="319883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0848B4-9358-734F-8412-020D089F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4" y="1646465"/>
            <a:ext cx="8971313" cy="6054972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3. Поведенческая адаптация. </a:t>
            </a:r>
            <a:b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■ 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Затаивание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■ Отпугивание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■ Запасание корма 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■ Спячка Брачное поведение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55A0234-9E64-8F46-B528-65F092C7C2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826620" y="-862654"/>
            <a:ext cx="4502726" cy="6228036"/>
          </a:xfrm>
        </p:spPr>
      </p:pic>
    </p:spTree>
    <p:extLst>
      <p:ext uri="{BB962C8B-B14F-4D97-AF65-F5344CB8AC3E}">
        <p14:creationId xmlns:p14="http://schemas.microsoft.com/office/powerpoint/2010/main" xmlns="" val="144113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123BAB-D3A2-D44C-9778-8DFC6D4F5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641" y="2766218"/>
            <a:ext cx="10515600" cy="1325563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СПАСИБО ЗА ВНИМАНИЕ ♡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B462AC-FCFC-EC41-88C0-208A676668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-596735" y="9012670"/>
            <a:ext cx="10515600" cy="43513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31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9D96C-0300-B641-8C21-FE49B9DE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26869" y="764285"/>
            <a:ext cx="6831280" cy="5329429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Адаптация.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 Совокупность тех особенностей строения, физиологии и поведения, которые обеспечивают для данного вида возможность специфического образа жизни в определенных условиях среды.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C2AC7B0-2829-7042-8409-BA49A89B047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149" y="448593"/>
            <a:ext cx="4633851" cy="6409407"/>
          </a:xfrm>
        </p:spPr>
      </p:pic>
    </p:spTree>
    <p:extLst>
      <p:ext uri="{BB962C8B-B14F-4D97-AF65-F5344CB8AC3E}">
        <p14:creationId xmlns:p14="http://schemas.microsoft.com/office/powerpoint/2010/main" xmlns="" val="136858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7000E-88A9-1F47-BC71-55C82B39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103" y="803651"/>
            <a:ext cx="7759040" cy="5683869"/>
          </a:xfrm>
        </p:spPr>
        <p:txBody>
          <a:bodyPr/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Виды адаптаций: 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☆Морфологические 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☆Физиологические 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☆Поведенческие.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0ECA81A-0D6B-4B42-979F-E10AB38AA12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7521038" y="-1"/>
            <a:ext cx="4816341" cy="6661825"/>
          </a:xfrm>
        </p:spPr>
      </p:pic>
    </p:spTree>
    <p:extLst>
      <p:ext uri="{BB962C8B-B14F-4D97-AF65-F5344CB8AC3E}">
        <p14:creationId xmlns:p14="http://schemas.microsoft.com/office/powerpoint/2010/main" xmlns="" val="211115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105167-0BB6-3840-A96F-91CA2CAD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758" y="-1370229"/>
            <a:ext cx="9430065" cy="11435498"/>
          </a:xfrm>
        </p:spPr>
        <p:txBody>
          <a:bodyPr>
            <a:normAutofit/>
          </a:bodyPr>
          <a:lstStyle/>
          <a:p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Морфологические адаптации. 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Общие – затрагивают отряды, классы и типы. Специальные – связаны с более узкими условиями существования (виды, группы видов).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C04B7BC-A684-4C4F-BA3B-7C00DDB9E46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V="1">
            <a:off x="492193" y="-492190"/>
            <a:ext cx="3860371" cy="4844753"/>
          </a:xfrm>
        </p:spPr>
      </p:pic>
    </p:spTree>
    <p:extLst>
      <p:ext uri="{BB962C8B-B14F-4D97-AF65-F5344CB8AC3E}">
        <p14:creationId xmlns:p14="http://schemas.microsoft.com/office/powerpoint/2010/main" xmlns="" val="2643697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1ECC3-BB96-CF46-BC42-8F58A485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-711076"/>
            <a:ext cx="10515600" cy="6191044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Многообразие защитных окрасок: ◇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Покровительственная (криптическая) окраска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◇ Расчленяющая окраска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◇ Угрожающая окраска (и поза)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◇Предостерегающая окраска </a:t>
            </a:r>
            <a:b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</a:b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◇Мимикрия</a:t>
            </a:r>
            <a:endParaRPr lang="ru-RU"/>
          </a:p>
        </p:txBody>
      </p:sp>
      <p:pic>
        <p:nvPicPr>
          <p:cNvPr id="13" name="Рисунок 13">
            <a:extLst>
              <a:ext uri="{FF2B5EF4-FFF2-40B4-BE49-F238E27FC236}">
                <a16:creationId xmlns:a16="http://schemas.microsoft.com/office/drawing/2014/main" xmlns="" id="{EF8250FA-5683-7447-A6F9-BA82806FB1D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889" y="1600200"/>
            <a:ext cx="8664222" cy="4873625"/>
          </a:xfrm>
        </p:spPr>
      </p:pic>
    </p:spTree>
    <p:extLst>
      <p:ext uri="{BB962C8B-B14F-4D97-AF65-F5344CB8AC3E}">
        <p14:creationId xmlns:p14="http://schemas.microsoft.com/office/powerpoint/2010/main" xmlns="" val="1939831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29B7B-B379-6441-BDD0-B126F112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80" y="255173"/>
            <a:ext cx="7771410" cy="6290005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Покровительственная (криптическая) окраска.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 Название происходит от греческого «криптос» - тайна. Такая окраска позволяет организму «слиться» с фоном, стать незаметным, спрятаться. Присуща незащищенным организмам.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0F93A91-2224-9640-9D36-571D833F97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800" y="3224720"/>
            <a:ext cx="2438400" cy="1624584"/>
          </a:xfrm>
        </p:spPr>
      </p:pic>
    </p:spTree>
    <p:extLst>
      <p:ext uri="{BB962C8B-B14F-4D97-AF65-F5344CB8AC3E}">
        <p14:creationId xmlns:p14="http://schemas.microsoft.com/office/powerpoint/2010/main" xmlns="" val="90051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84EF74-880E-E94F-9A69-00BBDE74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33" y="553305"/>
            <a:ext cx="8720941" cy="5751389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Покровительственная (криптическая) окраска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. Частным случаем криптической окраски является окраска по принципу противотени. У водных организмов она проявляется чаще, т.к. свет в водной среде падает только сверху. Принцип противотени предполагает более темную окраску верхней части тела и более светлую - нижней (на нее падает тень).</a:t>
            </a:r>
            <a:endParaRPr lang="ru-RU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855A4738-49FF-1B40-8EB5-5A15026C704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46561">
            <a:off x="7859906" y="1103497"/>
            <a:ext cx="4911557" cy="4911557"/>
          </a:xfrm>
        </p:spPr>
      </p:pic>
    </p:spTree>
    <p:extLst>
      <p:ext uri="{BB962C8B-B14F-4D97-AF65-F5344CB8AC3E}">
        <p14:creationId xmlns:p14="http://schemas.microsoft.com/office/powerpoint/2010/main" xmlns="" val="194957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A5C8A-FD96-0448-A320-0BB99607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00" y="-1988520"/>
            <a:ext cx="11779331" cy="7668285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Покровительственная (криптическая) окраска.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 Для многих водных организмов лучший способ маскировки - иметь прозрачное тело. В водной среде это достижимо, в отличие от наземной.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BEDD07C-EA60-7D4A-9B47-D04A12E6B2A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8000" y="1789112"/>
            <a:ext cx="7620000" cy="4495800"/>
          </a:xfrm>
        </p:spPr>
      </p:pic>
    </p:spTree>
    <p:extLst>
      <p:ext uri="{BB962C8B-B14F-4D97-AF65-F5344CB8AC3E}">
        <p14:creationId xmlns:p14="http://schemas.microsoft.com/office/powerpoint/2010/main" xmlns="" val="109565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C18E3F-5950-6B42-8F6F-99EBDB21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4" y="0"/>
            <a:ext cx="8872352" cy="6784810"/>
          </a:xfrm>
        </p:spPr>
        <p:txBody>
          <a:bodyPr>
            <a:normAutofit/>
          </a:bodyPr>
          <a:lstStyle/>
          <a:p>
            <a:r>
              <a:rPr lang="ru-RU" b="1" i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Расчленяющая окраска. </a:t>
            </a:r>
            <a:r>
              <a:rPr lang="ru-RU" b="0" i="0">
                <a:solidFill>
                  <a:srgbClr val="336600"/>
                </a:solidFill>
                <a:effectLst/>
                <a:latin typeface="Arial" panose="020B0604020202020204" pitchFamily="34" charset="0"/>
              </a:rPr>
              <a:t>Расчленяющая окраска также представляет собой частный случай покровительственной окраски, хотя и используется несколько иная стратегия. В этом случае на теле имеются яркие, контрастные полосы или пятна. Издалека хищнику очень трудно различить границы тела потенциальной жертвы.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5380D24-96E6-D244-A919-4A27831760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7089" y="489361"/>
            <a:ext cx="4137067" cy="4137067"/>
          </a:xfrm>
        </p:spPr>
      </p:pic>
    </p:spTree>
    <p:extLst>
      <p:ext uri="{BB962C8B-B14F-4D97-AF65-F5344CB8AC3E}">
        <p14:creationId xmlns:p14="http://schemas.microsoft.com/office/powerpoint/2010/main" xmlns="" val="3494289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450</Words>
  <Application>Microsoft Office PowerPoint</Application>
  <PresentationFormat>Произвольный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ПРЕЗЕНТАЦИЯ НА ТЕМУ:  «Адаптация организмов к изменяющимся условиям среды. Виды адаптации»</vt:lpstr>
      <vt:lpstr>Адаптация. Совокупность тех особенностей строения, физиологии и поведения, которые обеспечивают для данного вида возможность специфического образа жизни в определенных условиях среды.</vt:lpstr>
      <vt:lpstr>Виды адаптаций:   ☆Морфологические   ☆Физиологические   ☆Поведенческие.</vt:lpstr>
      <vt:lpstr>1. Морфологические адаптации. Общие – затрагивают отряды, классы и типы. Специальные – связаны с более узкими условиями существования (виды, группы видов).</vt:lpstr>
      <vt:lpstr>Многообразие защитных окрасок: ◇Покровительственная (криптическая) окраска ◇ Расчленяющая окраска ◇ Угрожающая окраска (и поза) ◇Предостерегающая окраска  ◇Мимикрия</vt:lpstr>
      <vt:lpstr>Покровительственная (криптическая) окраска. Название происходит от греческого «криптос» - тайна. Такая окраска позволяет организму «слиться» с фоном, стать незаметным, спрятаться. Присуща незащищенным организмам.</vt:lpstr>
      <vt:lpstr>Покровительственная (криптическая) окраска. Частным случаем криптической окраски является окраска по принципу противотени. У водных организмов она проявляется чаще, т.к. свет в водной среде падает только сверху. Принцип противотени предполагает более темную окраску верхней части тела и более светлую - нижней (на нее падает тень).</vt:lpstr>
      <vt:lpstr>Покровительственная (криптическая) окраска. Для многих водных организмов лучший способ маскировки - иметь прозрачное тело. В водной среде это достижимо, в отличие от наземной.</vt:lpstr>
      <vt:lpstr>Расчленяющая окраска. Расчленяющая окраска также представляет собой частный случай покровительственной окраски, хотя и используется несколько иная стратегия. В этом случае на теле имеются яркие, контрастные полосы или пятна. Издалека хищнику очень трудно различить границы тела потенциальной жертвы.</vt:lpstr>
      <vt:lpstr>Мимикрия. Под термином «мимикрия» объединяется целый ряд разных форм защитных окрасок, общим для которых есть сходство, организмов, подражание по окраске одних существ другим.   Виды мимикрии: ○ Классическая мимикрия, или мимикрия Бейтса - подражание незащищенного организма защищенному ○ Мимикрия Мюллера – сходня окраска («реклама») у ряда видов защищенных организмов ○ Мимезия - подражание неживым предметам  ○ Коллективная мимикрия - создание общего образа группой организмов ○ Агрессивная мимикрия - элементы подражания у хищника с целью привлечения жертвы.</vt:lpstr>
      <vt:lpstr>Классическая мимикрия, или мимикрия Бейтса (бейтсовская мимикрия). Незащищенный (уже - съедобный) организм подражает по окраске защищенному (несъедобному). Таким образом имитатором эксплуатируется стереотип, сформированный в памяти хищника контактом с моделью (защищенным организмом). На фотографии - муха-журчалка, подражающая по окраске и форме тела осе.</vt:lpstr>
      <vt:lpstr>Мимикрия Мюллера (мюллеровская мимикрия). В этом случае ряд защищенных, несъедобных видов имеют сходную окраску («одна реклама на всех»). Таким образом достигается следующий эффект: с одной стороны, хищнику не надо пробовать по одному организму каждого вида, общий образ одного ошибочно съеденного животного будет достаточно прочно запечатленным. С другой стороны, хищнику не придется запоминать десятки разных вариантов яркой предостерегающей окраски разных видов. Пример - сходная окраска ряда видов Отряда перепончатокрылых.</vt:lpstr>
      <vt:lpstr>Коллективная мимикрия. При коллективной мимикрии большая группа небольших по размерам организмов сбивается в плотное скопление, чтобы создать образ крупного животного. Особенно эффективна такая стратегия для обитателей моря.</vt:lpstr>
      <vt:lpstr>2. Физиологическая адаптация.  ● Выработка пахучих веществ  ● Выработка ядов  ● Выработка токсинов</vt:lpstr>
      <vt:lpstr>3. Поведенческая адаптация.  ■ Затаивание ■ Отпугивание ■ Запасание корма  ■ Спячка Брачное поведение</vt:lpstr>
      <vt:lpstr>СПАСИБО ЗА ВНИМАНИЕ ♡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«Адаптация организмов к изменяющимся условиям среды. Виды адаптации»</dc:title>
  <dc:creator>JopaKozlova2021@mail.ru</dc:creator>
  <cp:lastModifiedBy>712</cp:lastModifiedBy>
  <cp:revision>5</cp:revision>
  <dcterms:created xsi:type="dcterms:W3CDTF">2021-11-16T12:49:59Z</dcterms:created>
  <dcterms:modified xsi:type="dcterms:W3CDTF">2022-02-17T17:59:29Z</dcterms:modified>
</cp:coreProperties>
</file>