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84" r:id="rId6"/>
    <p:sldId id="283" r:id="rId7"/>
    <p:sldId id="278" r:id="rId8"/>
    <p:sldId id="279" r:id="rId9"/>
    <p:sldId id="281" r:id="rId10"/>
    <p:sldId id="285" r:id="rId11"/>
    <p:sldId id="260" r:id="rId12"/>
    <p:sldId id="262" r:id="rId13"/>
    <p:sldId id="286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Для поступления в ВУЗ</c:v>
                </c:pt>
                <c:pt idx="1">
                  <c:v>Получить знания</c:v>
                </c:pt>
                <c:pt idx="2">
                  <c:v>Получить полное среднее образование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0.71000000000000008</c:v>
                </c:pt>
                <c:pt idx="1">
                  <c:v>0.19000000000000003</c:v>
                </c:pt>
                <c:pt idx="2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0.76000000000000012</c:v>
                </c:pt>
                <c:pt idx="1">
                  <c:v>0.24000000000000002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номальный</c:v>
                </c:pt>
                <c:pt idx="1">
                  <c:v>высокий</c:v>
                </c:pt>
                <c:pt idx="2">
                  <c:v>несколько повышенный</c:v>
                </c:pt>
                <c:pt idx="3">
                  <c:v>чрезмерное спокойствие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0.54</c:v>
                </c:pt>
                <c:pt idx="1">
                  <c:v>4.0000000000000015E-2</c:v>
                </c:pt>
                <c:pt idx="2">
                  <c:v>0.12000000000000002</c:v>
                </c:pt>
                <c:pt idx="3">
                  <c:v>0.31000000000000011</c:v>
                </c:pt>
              </c:numCache>
            </c:numRef>
          </c:val>
        </c:ser>
        <c:firstSliceAng val="0"/>
      </c:pieChart>
    </c:plotArea>
    <c:legend>
      <c:legendPos val="r"/>
      <c:legendEntry>
        <c:idx val="4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9871269563526804"/>
          <c:y val="0"/>
          <c:w val="0.48498711966559738"/>
          <c:h val="0.8297416483519642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Страх самовыражения </c:v>
                </c:pt>
                <c:pt idx="1">
                  <c:v>Страх ситуации проверки знаний </c:v>
                </c:pt>
                <c:pt idx="2">
                  <c:v>Проблемы и страхи в отношениях с учителями </c:v>
                </c:pt>
                <c:pt idx="3">
                  <c:v>Страх не соответствовать ожиданиям окружающих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Страх самовыражения </c:v>
                </c:pt>
                <c:pt idx="1">
                  <c:v>Страх ситуации проверки знаний </c:v>
                </c:pt>
                <c:pt idx="2">
                  <c:v>Проблемы и страхи в отношениях с учителями </c:v>
                </c:pt>
                <c:pt idx="3">
                  <c:v>Страх не соответствовать ожиданиям окружающих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Страх самовыражения </c:v>
                </c:pt>
                <c:pt idx="1">
                  <c:v>Страх ситуации проверки знаний </c:v>
                </c:pt>
                <c:pt idx="2">
                  <c:v>Проблемы и страхи в отношениях с учителями </c:v>
                </c:pt>
                <c:pt idx="3">
                  <c:v>Страх не соответствовать ожиданиям окружающих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</c:v>
                </c:pt>
              </c:numCache>
            </c:numRef>
          </c:val>
        </c:ser>
        <c:axId val="83674240"/>
        <c:axId val="83675776"/>
      </c:barChart>
      <c:catAx>
        <c:axId val="83674240"/>
        <c:scaling>
          <c:orientation val="minMax"/>
        </c:scaling>
        <c:axPos val="l"/>
        <c:tickLblPos val="nextTo"/>
        <c:crossAx val="83675776"/>
        <c:crosses val="autoZero"/>
        <c:auto val="1"/>
        <c:lblAlgn val="ctr"/>
        <c:lblOffset val="100"/>
      </c:catAx>
      <c:valAx>
        <c:axId val="83675776"/>
        <c:scaling>
          <c:orientation val="minMax"/>
        </c:scaling>
        <c:axPos val="b"/>
        <c:majorGridlines/>
        <c:numFmt formatCode="General" sourceLinked="1"/>
        <c:tickLblPos val="nextTo"/>
        <c:crossAx val="83674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D684-9706-438A-8EAC-67AB0C8AC44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24D2-A3C4-49E8-ADD3-20CA88E4D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Адаптация  десятиклассников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&amp;Vcy; &amp;kcy;&amp;ocy;&amp;ncy;&amp;tscy;&amp;iecy; 2013-2014 &amp;ucy;&amp;chcy;&amp;iecy;&amp;bcy;&amp;ncy;&amp;ocy;&amp;gcy;&amp;ocy; &amp;gcy;&amp;ocy;&amp;dcy;&amp;acy; &amp;mcy;&amp;ocy;&amp;scy;&amp;kcy;&amp;ocy;&amp;vcy;&amp;scy;&amp;kcy;&amp;icy;&amp;iecy; &amp;dcy;&amp;iecy;&amp;scy;&amp;yacy;&amp;tcy;&amp;icy;&amp;kcy;&amp;lcy;&amp;acy;&amp;scy;&amp;scy;&amp;ncy;&amp;icy;&amp;kcy;&amp;icy; &amp;ncy;&amp;acy;&amp;pcy;&amp;icy;&amp;shcy;&amp;ucy;&amp;tcy; &amp;scy;&amp;ocy;&amp;chcy;&amp;icy;&amp;ncy;&amp;ie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09799"/>
            <a:ext cx="6667500" cy="4648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«Интеллектуальная лабильность»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10% - высокая лабильность, хорошая способность к обучению;</a:t>
            </a:r>
          </a:p>
          <a:p>
            <a:r>
              <a:rPr lang="ru-RU" dirty="0" smtClean="0"/>
              <a:t>90% - средняя лабильность.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О</a:t>
            </a:r>
            <a:r>
              <a:rPr lang="ru-RU" b="1" i="1" dirty="0" smtClean="0">
                <a:solidFill>
                  <a:srgbClr val="C00000"/>
                </a:solidFill>
              </a:rPr>
              <a:t>бщий уровень  тревожности     </a:t>
            </a:r>
            <a:r>
              <a:rPr lang="ru-RU" b="1" i="1" dirty="0" smtClean="0">
                <a:solidFill>
                  <a:srgbClr val="C00000"/>
                </a:solidFill>
              </a:rPr>
              <a:t>10 класс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Из </a:t>
            </a:r>
            <a:r>
              <a:rPr lang="ru-RU" b="1" i="1" dirty="0">
                <a:solidFill>
                  <a:srgbClr val="C00000"/>
                </a:solidFill>
              </a:rPr>
              <a:t>вопросов о том, как </a:t>
            </a:r>
            <a:r>
              <a:rPr lang="ru-RU" b="1" i="1" dirty="0" smtClean="0">
                <a:solidFill>
                  <a:srgbClr val="C00000"/>
                </a:solidFill>
              </a:rPr>
              <a:t>ребята       </a:t>
            </a:r>
            <a:r>
              <a:rPr lang="ru-RU" b="1" i="1" dirty="0" smtClean="0">
                <a:solidFill>
                  <a:srgbClr val="C00000"/>
                </a:solidFill>
              </a:rPr>
              <a:t>10 класс   </a:t>
            </a:r>
            <a:r>
              <a:rPr lang="ru-RU" b="1" i="1" dirty="0" smtClean="0">
                <a:solidFill>
                  <a:srgbClr val="C00000"/>
                </a:solidFill>
              </a:rPr>
              <a:t>себя чувствуют </a:t>
            </a:r>
            <a:r>
              <a:rPr lang="ru-RU" b="1" i="1" dirty="0">
                <a:solidFill>
                  <a:srgbClr val="C00000"/>
                </a:solidFill>
              </a:rPr>
              <a:t>в </a:t>
            </a:r>
            <a:r>
              <a:rPr lang="ru-RU" b="1" i="1" dirty="0" smtClean="0">
                <a:solidFill>
                  <a:srgbClr val="C00000"/>
                </a:solidFill>
              </a:rPr>
              <a:t>школе 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71612"/>
          <a:ext cx="708659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Адаптацию </a:t>
            </a:r>
            <a:r>
              <a:rPr lang="ru-RU" dirty="0" smtClean="0"/>
              <a:t>учащихся 10 класса нашей школы можно считать удовлетворительной. Для них адаптация прошла относительно спокойно, так как коллектив уже сложившийся учащиеся пришли в знакомые, привычные для них условия. Новшеством явилось лишь то, что </a:t>
            </a:r>
            <a:r>
              <a:rPr lang="ru-RU" dirty="0" smtClean="0"/>
              <a:t>школьники </a:t>
            </a:r>
            <a:r>
              <a:rPr lang="ru-RU" dirty="0" smtClean="0"/>
              <a:t>осознали себя действительно субъектами профессионального выбора.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21602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Impact" pitchFamily="34" charset="0"/>
              </a:rPr>
              <a:t>Спасибо за внимание</a:t>
            </a:r>
            <a:r>
              <a:rPr lang="ru-RU" sz="4000" b="1" i="1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r>
              <a:rPr lang="ru-RU" sz="4000" b="1" dirty="0" smtClean="0">
                <a:latin typeface="Impact" pitchFamily="34" charset="0"/>
              </a:rPr>
              <a:t/>
            </a:r>
            <a:br>
              <a:rPr lang="ru-RU" sz="4000" b="1" dirty="0" smtClean="0">
                <a:latin typeface="Impact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714356"/>
            <a:ext cx="4071934" cy="541180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714357"/>
            <a:ext cx="4686304" cy="378621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>
                <a:solidFill>
                  <a:srgbClr val="C00000"/>
                </a:solidFill>
              </a:rPr>
              <a:t>Адаптация </a:t>
            </a:r>
            <a:r>
              <a:rPr lang="ru-RU" i="1" dirty="0" smtClean="0"/>
              <a:t> –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это приспособление организма к новым или к изменившимся</a:t>
            </a:r>
            <a:br>
              <a:rPr lang="ru-RU" i="1" dirty="0"/>
            </a:br>
            <a:r>
              <a:rPr lang="ru-RU" i="1" dirty="0"/>
              <a:t>условиям </a:t>
            </a:r>
            <a:r>
              <a:rPr lang="ru-RU" i="1" dirty="0" smtClean="0"/>
              <a:t>жизни. 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pic>
        <p:nvPicPr>
          <p:cNvPr id="25602" name="Picture 2" descr="C:\Users\Home\Desktop\ПСИХОЛОГИЯ в картинках\op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448719"/>
            <a:ext cx="4278314" cy="3409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Цель исследования: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6215106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/>
              <a:t>изучение уровня и характера тревожности, связанной со школой у учащихся 10-х классов</a:t>
            </a:r>
            <a:endParaRPr lang="ru-RU" sz="4800" dirty="0"/>
          </a:p>
        </p:txBody>
      </p:sp>
      <p:pic>
        <p:nvPicPr>
          <p:cNvPr id="26626" name="Picture 2" descr="C:\Users\Home\Desktop\ПСИХОЛОГИЯ в картинках\str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429000"/>
            <a:ext cx="3429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63314" cy="24974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i="1" dirty="0" smtClean="0">
                <a:solidFill>
                  <a:srgbClr val="C00000"/>
                </a:solidFill>
              </a:rPr>
              <a:t>1. Методика </a:t>
            </a:r>
            <a:r>
              <a:rPr lang="ru-RU" sz="3200" b="1" i="1" dirty="0" smtClean="0">
                <a:solidFill>
                  <a:srgbClr val="C00000"/>
                </a:solidFill>
              </a:rPr>
              <a:t>«</a:t>
            </a:r>
            <a:r>
              <a:rPr lang="ru-RU" sz="3200" b="1" i="1" dirty="0" smtClean="0">
                <a:solidFill>
                  <a:srgbClr val="C00000"/>
                </a:solidFill>
              </a:rPr>
              <a:t>Направленность на знания»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2. Тест школьной тревожности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Филлипса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3. </a:t>
            </a:r>
            <a:r>
              <a:rPr lang="ru-RU" sz="3200" b="1" i="1" dirty="0" smtClean="0">
                <a:solidFill>
                  <a:srgbClr val="C00000"/>
                </a:solidFill>
              </a:rPr>
              <a:t>Методика «Направленность на отметку»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4Методика «Интеллектуальная лабильность»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2000240"/>
            <a:ext cx="840108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Методики  </a:t>
            </a:r>
            <a:r>
              <a:rPr lang="ru-RU" b="1" i="1" dirty="0" smtClean="0"/>
              <a:t>включают </a:t>
            </a:r>
            <a:r>
              <a:rPr lang="ru-RU" b="1" i="1" dirty="0"/>
              <a:t>ситуации трех </a:t>
            </a:r>
            <a:r>
              <a:rPr lang="ru-RU" b="1" i="1" dirty="0" smtClean="0"/>
              <a:t>типов: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ситуации</a:t>
            </a:r>
            <a:r>
              <a:rPr lang="ru-RU" i="1" dirty="0"/>
              <a:t>, связанные со школой</a:t>
            </a:r>
            <a:r>
              <a:rPr lang="ru-RU" i="1" dirty="0" smtClean="0"/>
              <a:t>, </a:t>
            </a:r>
            <a:r>
              <a:rPr lang="ru-RU" i="1" dirty="0"/>
              <a:t>общением с </a:t>
            </a:r>
            <a:r>
              <a:rPr lang="ru-RU" i="1" dirty="0" smtClean="0"/>
              <a:t>учителями;</a:t>
            </a: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ситуации, актуализирующие представление о себе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ситуации общения.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на 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r>
              <a:rPr lang="ru-RU" dirty="0" smtClean="0"/>
              <a:t>0% учащихся посещают школу ради получения знаний</a:t>
            </a:r>
          </a:p>
          <a:p>
            <a:r>
              <a:rPr lang="ru-RU" dirty="0" smtClean="0"/>
              <a:t>40% учащихся направлены на получение отметки.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Для чего ты пошёл учиться                    в 10 класс?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Интересно ли тебе учиться                    в 10 классе?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для тебя стало сложнее               в 10 классе?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4000" dirty="0" smtClean="0"/>
              <a:t>Сложнее программа – 38%</a:t>
            </a:r>
          </a:p>
          <a:p>
            <a:pPr lvl="0"/>
            <a:r>
              <a:rPr lang="ru-RU" sz="4000" dirty="0" smtClean="0"/>
              <a:t>Большой объём Д/З – 33%</a:t>
            </a:r>
          </a:p>
          <a:p>
            <a:pPr lvl="0"/>
            <a:r>
              <a:rPr lang="ru-RU" sz="4000" dirty="0" smtClean="0"/>
              <a:t>Объёмные письменные работы – 10%</a:t>
            </a:r>
          </a:p>
          <a:p>
            <a:pPr lvl="0"/>
            <a:r>
              <a:rPr lang="ru-RU" sz="4000" dirty="0" smtClean="0"/>
              <a:t>Всё – 10%</a:t>
            </a:r>
          </a:p>
          <a:p>
            <a:pPr lvl="0"/>
            <a:r>
              <a:rPr lang="ru-RU" sz="4000" dirty="0" smtClean="0"/>
              <a:t>Множество устных ответов – 5%</a:t>
            </a:r>
          </a:p>
          <a:p>
            <a:pPr lvl="0"/>
            <a:r>
              <a:rPr lang="ru-RU" sz="4000" dirty="0" smtClean="0"/>
              <a:t>Нагрузка – 5%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Любимые предметы: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Физкультура – 38%</a:t>
            </a:r>
          </a:p>
          <a:p>
            <a:pPr lvl="0"/>
            <a:r>
              <a:rPr lang="ru-RU" dirty="0" smtClean="0"/>
              <a:t>Обществознание – 33%</a:t>
            </a:r>
          </a:p>
          <a:p>
            <a:pPr lvl="0"/>
            <a:r>
              <a:rPr lang="ru-RU" dirty="0" smtClean="0"/>
              <a:t>Алгебра </a:t>
            </a:r>
            <a:r>
              <a:rPr lang="ru-RU" dirty="0" smtClean="0"/>
              <a:t> </a:t>
            </a:r>
            <a:r>
              <a:rPr lang="ru-RU" dirty="0" smtClean="0"/>
              <a:t>- 3</a:t>
            </a:r>
            <a:r>
              <a:rPr lang="ru-RU" dirty="0" smtClean="0"/>
              <a:t>8</a:t>
            </a:r>
            <a:r>
              <a:rPr lang="ru-RU" dirty="0" smtClean="0"/>
              <a:t>%</a:t>
            </a:r>
            <a:endParaRPr lang="ru-RU" dirty="0" smtClean="0"/>
          </a:p>
          <a:p>
            <a:pPr lvl="0"/>
            <a:r>
              <a:rPr lang="ru-RU" dirty="0" smtClean="0"/>
              <a:t>История </a:t>
            </a:r>
            <a:r>
              <a:rPr lang="ru-RU" dirty="0" smtClean="0"/>
              <a:t>– 24%</a:t>
            </a:r>
          </a:p>
          <a:p>
            <a:pPr lvl="0"/>
            <a:r>
              <a:rPr lang="ru-RU" dirty="0" smtClean="0"/>
              <a:t>Русский </a:t>
            </a:r>
            <a:r>
              <a:rPr lang="ru-RU" dirty="0" smtClean="0"/>
              <a:t>язык – 14%</a:t>
            </a:r>
          </a:p>
          <a:p>
            <a:pPr lvl="0"/>
            <a:r>
              <a:rPr lang="ru-RU" dirty="0" smtClean="0"/>
              <a:t>Литература – 14%</a:t>
            </a:r>
          </a:p>
          <a:p>
            <a:pPr lvl="0"/>
            <a:r>
              <a:rPr lang="ru-RU" dirty="0" smtClean="0"/>
              <a:t>Английский </a:t>
            </a:r>
            <a:r>
              <a:rPr lang="ru-RU" dirty="0" smtClean="0"/>
              <a:t>язык – 5</a:t>
            </a:r>
            <a:r>
              <a:rPr lang="ru-RU" dirty="0" smtClean="0"/>
              <a:t>%</a:t>
            </a:r>
          </a:p>
          <a:p>
            <a:pPr lvl="0"/>
            <a:r>
              <a:rPr lang="ru-RU" dirty="0" smtClean="0"/>
              <a:t>География 5%</a:t>
            </a:r>
          </a:p>
          <a:p>
            <a:pPr lvl="0"/>
            <a:r>
              <a:rPr lang="ru-RU" dirty="0" smtClean="0"/>
              <a:t>Технология 5%</a:t>
            </a:r>
          </a:p>
          <a:p>
            <a:pPr lvl="0"/>
            <a:r>
              <a:rPr lang="ru-RU" dirty="0" smtClean="0"/>
              <a:t>МХК 5%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240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Адаптация  десятиклассников</vt:lpstr>
      <vt:lpstr>Адаптация  –  это приспособление организма к новым или к изменившимся условиям жизни.  </vt:lpstr>
      <vt:lpstr> Цель исследования:   </vt:lpstr>
      <vt:lpstr>1. Методика «Направленность на знания» 2. Тест школьной тревожности Филлипса 3. Методика «Направленность на отметку» 4Методика «Интеллектуальная лабильность»  </vt:lpstr>
      <vt:lpstr>Направленность на знания</vt:lpstr>
      <vt:lpstr>Для чего ты пошёл учиться                    в 10 класс?</vt:lpstr>
      <vt:lpstr>Интересно ли тебе учиться                    в 10 классе?</vt:lpstr>
      <vt:lpstr>Что для тебя стало сложнее               в 10 классе?</vt:lpstr>
      <vt:lpstr>Любимые предметы:</vt:lpstr>
      <vt:lpstr>Тест «Интеллектуальная лабильность»</vt:lpstr>
      <vt:lpstr>Общий уровень  тревожности     10 класс</vt:lpstr>
      <vt:lpstr>Из вопросов о том, как ребята       10 класс   себя чувствуют в школе </vt:lpstr>
      <vt:lpstr>Выводы:</vt:lpstr>
      <vt:lpstr>Спасибо за внимание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 десятиклассников</dc:title>
  <dc:creator>Home</dc:creator>
  <cp:lastModifiedBy>Admin</cp:lastModifiedBy>
  <cp:revision>39</cp:revision>
  <dcterms:created xsi:type="dcterms:W3CDTF">2014-10-26T11:25:32Z</dcterms:created>
  <dcterms:modified xsi:type="dcterms:W3CDTF">2018-01-22T18:33:43Z</dcterms:modified>
</cp:coreProperties>
</file>