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sldIdLst>
    <p:sldId id="256" r:id="rId2"/>
    <p:sldId id="273" r:id="rId3"/>
    <p:sldId id="274" r:id="rId4"/>
    <p:sldId id="258" r:id="rId5"/>
    <p:sldId id="259" r:id="rId6"/>
    <p:sldId id="266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2" r:id="rId17"/>
    <p:sldId id="265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691"/>
    <a:srgbClr val="32110C"/>
    <a:srgbClr val="000000"/>
    <a:srgbClr val="66FF66"/>
    <a:srgbClr val="0000CC"/>
    <a:srgbClr val="8000C0"/>
    <a:srgbClr val="0000FF"/>
    <a:srgbClr val="006699"/>
    <a:srgbClr val="FD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B71E7-8FB1-45D4-AC3B-A0652495739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0FEE8-4C49-4DC6-B9D5-8537925B1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4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641A50-F4B5-4765-AE13-A3D2194F31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3F62-51E3-4045-9F24-E7467AF61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29395"/>
            <a:ext cx="4572000" cy="428605"/>
          </a:xfrm>
        </p:spPr>
        <p:txBody>
          <a:bodyPr/>
          <a:lstStyle>
            <a:lvl1pPr>
              <a:defRPr sz="1200">
                <a:solidFill>
                  <a:srgbClr val="DBB691"/>
                </a:solidFill>
              </a:defRPr>
            </a:lvl1pPr>
          </a:lstStyle>
          <a:p>
            <a:r>
              <a:rPr lang="ru-RU"/>
              <a:t>Лубенникова Е.В. ГОУ СОШ №1946  Москва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65E3-AD1B-42E0-BB39-03FE430DF4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6E570-2F77-4900-87A8-ED4E84585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1BC82-AE1E-4772-A6BD-F898B3C26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34CBF-B8D2-46E9-BA92-2622F914E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8CAA-3435-4AA7-961B-D450DC9BA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4928F-3EDB-4DF1-9166-4C2ECBE6D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4143372" cy="500042"/>
          </a:xfrm>
        </p:spPr>
        <p:txBody>
          <a:bodyPr/>
          <a:lstStyle>
            <a:lvl1pPr>
              <a:defRPr sz="1200">
                <a:solidFill>
                  <a:srgbClr val="DBB691"/>
                </a:solidFill>
              </a:defRPr>
            </a:lvl1pPr>
          </a:lstStyle>
          <a:p>
            <a:r>
              <a:rPr lang="ru-RU" dirty="0"/>
              <a:t>Лубенникова Е.В. ГОУ СОШ №1946  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E9F1-CE65-46E7-ACA2-40DE2367A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4143372" cy="476250"/>
          </a:xfrm>
        </p:spPr>
        <p:txBody>
          <a:bodyPr/>
          <a:lstStyle>
            <a:lvl1pPr>
              <a:defRPr sz="1200">
                <a:solidFill>
                  <a:srgbClr val="DBB691"/>
                </a:solidFill>
              </a:defRPr>
            </a:lvl1pPr>
          </a:lstStyle>
          <a:p>
            <a:r>
              <a:rPr lang="ru-RU" dirty="0"/>
              <a:t>Лубенникова Е.В. ГОУ СОШ №1946  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83CBD-C18F-427F-9F12-957865472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9C865-E9FF-4484-82B5-C85C2824E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ru-RU"/>
              <a:t>Лубенникова Е.В. ГОУ СОШ №1946  Москва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065AAB6-7FCC-4F72-B5D6-2C613944F17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pull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&#1082;&#1085;&#1080;&#1075;&#1080;/&#1041;&#1057;&#1069;/&#1043;&#1086;&#1088;&#1100;&#1082;&#1080;&#1081;%20&#1052;&#1072;&#1082;&#1089;&#1080;&#1084;/" TargetMode="External"/><Relationship Id="rId2" Type="http://schemas.openxmlformats.org/officeDocument/2006/relationships/hyperlink" Target="http://ru.wikipedia.org/wiki/&#1052;&#1072;&#1082;&#1089;&#1080;&#1084;_&#1043;&#1086;&#1088;&#1100;&#1082;&#1080;&#108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&#1052;&#1072;&#1082;&#1089;&#1080;&#1084;+&#1043;&#1086;&#1088;&#1100;&#1082;&#1080;&#1081;&amp;rpt=image&amp;img_url=s003.radikal.ru/i204/1002/d6/fa7b9a776bdc.jpg" TargetMode="External"/><Relationship Id="rId5" Type="http://schemas.openxmlformats.org/officeDocument/2006/relationships/hyperlink" Target="http://writerstob.narod.ru/writers/gorkiy.htm" TargetMode="External"/><Relationship Id="rId4" Type="http://schemas.openxmlformats.org/officeDocument/2006/relationships/hyperlink" Target="http://www.nnov.ru/&#1052;._&#1043;&#1086;&#1088;&#1100;&#1082;&#1080;&#1081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5323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323562" y="764704"/>
            <a:ext cx="7129362" cy="487203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Максим  </a:t>
            </a:r>
          </a:p>
          <a:p>
            <a:pPr algn="ctr"/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Горький</a:t>
            </a:r>
          </a:p>
          <a:p>
            <a:pPr algn="ctr"/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1868 - 1936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5D857E2C-D34A-4E4F-9EA4-BE19E3758995}"/>
              </a:ext>
            </a:extLst>
          </p:cNvPr>
          <p:cNvSpPr txBox="1">
            <a:spLocks/>
          </p:cNvSpPr>
          <p:nvPr/>
        </p:nvSpPr>
        <p:spPr bwMode="auto">
          <a:xfrm>
            <a:off x="0" y="6357958"/>
            <a:ext cx="414337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DBB6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ru-RU"/>
              <a:t>Лубенникова Е.В. ГБОУ №1368  Москва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1"/>
            <a:ext cx="41434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Вершина раннего творчества, пьеса «На дне», в огромной степени обязана своей славой постановке К. С. Станиславского в Московском художественном театре(1902; играли Станиславский, В.И.Качалов, И.М.Москвин,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О.Л.Книппер-Чехова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и др.) </a:t>
            </a:r>
          </a:p>
          <a:p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В 1903 в берлинском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Kleines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Theater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состоялось представление «На дне» с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Рихардом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Валлентином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в роли Сатина. Другие пьесы Горького — «Мещане» (1901), «Дачники» (1904), «Дети солнца», «Варвары» (обе 1905), «Враги» (1906) — не имели такого сенсационного успеха в России и Европе.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3438" y="500042"/>
            <a:ext cx="3973809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728"/>
            <a:ext cx="6572264" cy="588329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ГОРЬКИЙ МЕЖДУ ДВУХ РЕВОЛЮЦИЙ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(1905-1917)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После поражения революции 1905-07 Горький эмигрировал на остров Капри (Италия). «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Каприйский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» период творчества заставил пересмотреть сложившееся в критике представление о «конце Горького» (Д. В. Философов), которое было вызвано его увлечениями политической борьбой и идеями социализма, нашедшими отражение в повести «Мать» Он создает повести «Городок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Окуров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» (1909), «Детство» (1913-14), «В людях» (1915-16), цикл рассказов «По Руси» (1912-17). Споры в критике вызвала повесть «Исповедь» (1908),высоко оцененная А. А. Блоком. В ней впервые прозвучала тема богостроительства, которое Горький с А. В. Луначарским и А. А. Богдановым проповедовал в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каприйской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партийной школе для рабочих, что вызвало его расхождения с Лениным, ненавидевшим «заигрывание с боженькой».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br>
              <a:rPr lang="ru-RU" sz="2000" b="1" kern="12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b="1" kern="120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928802"/>
            <a:ext cx="2119314" cy="294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500042"/>
            <a:ext cx="51435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Первая мировая война тяжело отразилась на душевном состоянии Горького. Она символизировала начало исторического краха его идеи «коллективного разума», к которой он пришел после разочарования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ницшевским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индивидуализмом (по мнению Т. Манна, Горький протянул мост от Ницше к социализму). Безграничная вера в человеческий разум, принятая как единственный догмат, не подтверждалась жизнью. Война стала вопиющим примером коллективного безумия, когда Человек был низведен до «окопной вши», «пушечного мяса», когда люди зверели на глазах и разум человеческий был бессилен перед логикой исторических событий.</a:t>
            </a:r>
            <a:endParaRPr lang="ru-RU" sz="2000" dirty="0">
              <a:solidFill>
                <a:srgbClr val="32110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428736"/>
            <a:ext cx="3163014" cy="419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F8730BD7-1A88-4003-9027-4BCE4D1A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4143372" cy="500042"/>
          </a:xfrm>
        </p:spPr>
        <p:txBody>
          <a:bodyPr/>
          <a:lstStyle/>
          <a:p>
            <a:r>
              <a:rPr lang="ru-RU" dirty="0"/>
              <a:t>Лубенникова Е.В. ГБОУ №1368  Москва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786050" y="333375"/>
            <a:ext cx="6143668" cy="633571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kern="1200" dirty="0">
                <a:solidFill>
                  <a:srgbClr val="32110C"/>
                </a:solidFill>
                <a:latin typeface="Tahoma" pitchFamily="34" charset="0"/>
              </a:rPr>
              <a:t> </a:t>
            </a:r>
            <a:r>
              <a:rPr lang="ru-RU" sz="2400" b="1" kern="12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ГОДЫ ЭМИГРАЦИИ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МАКСИМА ГОРЬКОГО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kern="1200" dirty="0">
                <a:solidFill>
                  <a:srgbClr val="32110C"/>
                </a:solidFill>
                <a:latin typeface="Tahoma" pitchFamily="34" charset="0"/>
              </a:rPr>
              <a:t>           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Октябрьская революция подтвердила опасения Горького. В «Несвоевременных мыслях» (цикл статей в газете «Новая жизнь»; 1917-18; в 1918 вышли отдельным изданием) он обвинил Ленина в захвате власти и развязывании террора в стране. Но там же назвал русский народ органически жестоким, «звериным» и тем самым если не оправдывал, то объяснял свирепое обращение большевиков с этим народом. Непоследовательность позиции отразилась и в его книге «О русском крестьянстве» (1922).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b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Несомненной заслугой Горького была энергичная работа по спасению научной и художественной интеллигенции от голодной смерти и расстрелов, благодарно оцененная современниками (Е. И. Замятин, А. М. Ремизов, В. Ф. Ходасевич, В. Б. Шкловский и др.)</a:t>
            </a:r>
          </a:p>
        </p:txBody>
      </p:sp>
      <p:pic>
        <p:nvPicPr>
          <p:cNvPr id="44036" name="Picture 4" descr="1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214422"/>
            <a:ext cx="2760546" cy="423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Едва ли не ради этого задумывались такие культурные акции, как организация издательства «Всемирная литература», открытие «Дома ученых» и «Дома искусств» (коммун для творческой интеллигенции, описанных в романе О. Д.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Форш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«Сумасшедший корабль» и книге К. А. Федина «Горький среди нас»). Однако многих писателей (в т. ч. Блока, Н. С. Гумилева) спасти не удалось, что стало одной из основных причин окончательного разрыва Горького с большевиками.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          С 1921 по 1928 Горький жил в эмиграции, куда отправился после слишком настойчивых советов Ленина. Поселился в Сорренто (Италия), не прерывая связей с молодой советской литературой. Написал цикл «Рассказы 1922-24 годов», «Заметки из дневника» (1924), роман «Дело Артамоновых» (1925), начал работать над романом-эпопеей «Жизнь Клима Самгина» (1925-36).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3000"/>
          <a:stretch>
            <a:fillRect/>
          </a:stretch>
        </p:blipFill>
        <p:spPr bwMode="auto">
          <a:xfrm>
            <a:off x="2531286" y="3929066"/>
            <a:ext cx="3836150" cy="252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00"/>
          <p:cNvPicPr>
            <a:picLocks noChangeAspect="1" noChangeArrowheads="1"/>
          </p:cNvPicPr>
          <p:nvPr/>
        </p:nvPicPr>
        <p:blipFill>
          <a:blip r:embed="rId2"/>
          <a:srcRect l="33913"/>
          <a:stretch>
            <a:fillRect/>
          </a:stretch>
        </p:blipFill>
        <p:spPr bwMode="auto">
          <a:xfrm>
            <a:off x="214282" y="357166"/>
            <a:ext cx="2713058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643174" y="404813"/>
            <a:ext cx="6321439" cy="60483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kern="1200" dirty="0">
                <a:solidFill>
                  <a:srgbClr val="32110C"/>
                </a:solidFill>
                <a:latin typeface="Tahoma" pitchFamily="34" charset="0"/>
              </a:rPr>
              <a:t>    </a:t>
            </a:r>
            <a:r>
              <a:rPr lang="ru-RU" sz="2400" b="1" kern="12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ВОЗВРАЩЕНИЕ ГОРЬКОГО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 СОВЕТСКИЙ СОЮЗ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kern="1200" dirty="0">
              <a:solidFill>
                <a:srgbClr val="32110C"/>
              </a:solidFill>
              <a:latin typeface="Tahom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   В 1928 Горький совершил «пробную» поездку в Советский Союз (в связи с чествованием, устроенным по поводу его 60-летия), до этого вступив в осторожные переговоры со сталинским руководством. Апофеоз встречи на Белорусском вокзале решил дело; Горький возвратился на родину. Как художник он целиком погрузился в создание «Жизни Клима Самгина», панорамной картины России за сорок лет. Как политик фактически обеспечивал Сталину моральное прикрытие перед лицом мирового сообщества. Его многочисленные статьи создавали апологетический образ вождя и молчали о подавлении в стране свободы мысли и искусства — фактах, о которых Горький не мог не знать. </a:t>
            </a: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Он встал во главе создания коллективной писательской книги, воспевшей строительство заключенными 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Беломорско-Балтийского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канала им. Сталина. Организовал и поддерживал множество предприятий: издательство «</a:t>
            </a:r>
            <a:r>
              <a:rPr lang="ru-RU" sz="20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Аcademia</a:t>
            </a:r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», книжные серии «История фабрик и заводов», «История гражданской войны», журнал «Литературная учеба», а также Литературный институт, затем названный его именем. В 1934 возглавил Союз писателей СССР, созданный по его инициативе.</a:t>
            </a:r>
          </a:p>
          <a:p>
            <a:pPr algn="just"/>
            <a:b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32110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00298" y="3429000"/>
            <a:ext cx="4686303" cy="30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16557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kern="1200" dirty="0">
                <a:solidFill>
                  <a:srgbClr val="000000"/>
                </a:solidFill>
                <a:effectLst/>
                <a:latin typeface="Tahoma" pitchFamily="34" charset="0"/>
              </a:rPr>
              <a:t>          Смерть Горького была окружена атмосферой таинственности, как и смерть его сына — Максима Пешкова. Однако версии о насильственной смерти обоих до сих пор не нашли документального подтверждения. Урна с прахом Горького помещена в Кремлевской стене в Москве. </a:t>
            </a:r>
          </a:p>
          <a:p>
            <a:pPr algn="ctr">
              <a:buFont typeface="Wingdings" pitchFamily="2" charset="2"/>
              <a:buNone/>
            </a:pPr>
            <a:endParaRPr lang="ru-RU" sz="18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sz="18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6084" name="Picture 4" descr="fed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90"/>
            <a:ext cx="3741998" cy="267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weisses fleisch\Desktop\М.Горький\Памятник М. Горькому в Нижнем Новгороде.jpg"/>
          <p:cNvPicPr>
            <a:picLocks noChangeAspect="1" noChangeArrowheads="1"/>
          </p:cNvPicPr>
          <p:nvPr/>
        </p:nvPicPr>
        <p:blipFill>
          <a:blip r:embed="rId3" cstate="print"/>
          <a:srcRect l="26909" r="23413" b="26259"/>
          <a:stretch>
            <a:fillRect/>
          </a:stretch>
        </p:blipFill>
        <p:spPr bwMode="auto">
          <a:xfrm>
            <a:off x="285720" y="2643181"/>
            <a:ext cx="3000396" cy="3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weisses fleisch\Desktop\М.Горький\Памятник недалеко от станции метро «Горьковская» в Санкт-Петербург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643182"/>
            <a:ext cx="2357454" cy="353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571612"/>
            <a:ext cx="750099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Романы</a:t>
            </a:r>
          </a:p>
          <a:p>
            <a:pPr algn="ctr"/>
            <a:endParaRPr 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1899 — «Фома Гордеев»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1900—1901 — «Трое»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1906 — «Мать» (вторая редакция — 1907)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1925 — «Дело Артамоновых»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1925—1936— «Жизнь Клима Самгина»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Повести</a:t>
            </a:r>
          </a:p>
          <a:p>
            <a:pPr algn="ctr"/>
            <a:endParaRPr 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1908 — «Жизнь ненужного человека».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1908 — «Исповедь»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1909 — «Городок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Окуров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», «Жизнь Матвея Кожемякина».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1913—1914— «Детство»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1915—1916— «В людях»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1923 — «Мои университеты»</a:t>
            </a:r>
          </a:p>
          <a:p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048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БИБЛИОГРАФИЯ М.ГОРЬКОГО</a:t>
            </a: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Рассказы, очерки </a:t>
            </a:r>
          </a:p>
          <a:p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1892 —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«Макар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Чудра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1895 — «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Челкаш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«Старуха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Изергиль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1897 — «Бывшие люди», «Супруги Орловы», «Мальва», «Коновалов».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1898 — «Очерки и рассказы» (сборник)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1899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— «Песня о Соколе» (поэма в прозе),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«Двадцать шесть и одна»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1901 — «Песня о буревестнике» (поэма в прозе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1903 — «Человек» (поэма в прозе)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1913 — «Сказки об Италии».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1912—1917— «По Руси» (цикл рассказов)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1924 — «Рассказы 1922—1924 годов»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1924 — «Заметки из дневника» (цикл рассказов)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1"/>
            <a:ext cx="74295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МАКСИМ ГОРЬКИЙ –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настоящее имя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АЛЕКСЕЙ МАКСИМОВИЧ ПЕШКОВ </a:t>
            </a:r>
            <a:r>
              <a:rPr lang="ru-RU" sz="28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русский писатель, прозаик,  драматург. Один из самых популярных авторов рубежа XIX и XX веков, прославившийся изображением романтизированного деклассированного персонажа («босяка»), автор произведений с революционной тенденцией, лично близкий социал-демократам, «буревестник революции» и «великий пролетарский писатель», основатель социалистического реализма</a:t>
            </a: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296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Пьесы</a:t>
            </a:r>
          </a:p>
          <a:p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1901 — «Мещане»</a:t>
            </a:r>
          </a:p>
          <a:p>
            <a:r>
              <a:rPr lang="ru-RU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1902 — «На дне»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1904 — «Дачники»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1905 —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«Дети солнца»,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«Варвары»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1906 — «Враги»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1910 — «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Васса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Железнова» (переработана в декабре 1935-го)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1930—1931 — «Сомов и другие»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1932 — «Егор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Булычёв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другие»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1933 — «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Достигаев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другие»</a:t>
            </a:r>
          </a:p>
          <a:p>
            <a:pPr algn="ctr"/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Публицистика</a:t>
            </a:r>
          </a:p>
          <a:p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1906 — «Мои интервью», «В Америке» (памфлеты)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1917—1918 — цикл статей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«Несвоевременные мысли»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газете «Новая жизнь» (в 1918 вышел отдельным изданием)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1922 — «О русском крестьянстве»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Лубенникова Е.В. ГБОУ №1368  Москва</a:t>
            </a: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76251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Презентация выполнена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учителем русского языка и литературы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ГБОУ «Школа № 1368» ЮЗАО г. Москвы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Лубенниковой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Екатериной Владимировной</a:t>
            </a: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543824" cy="857256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ИСТОЧНИКИ</a:t>
            </a:r>
            <a:endParaRPr lang="ru-RU" sz="3600" u="sng" dirty="0">
              <a:hlinkClick r:id="rId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114800"/>
          </a:xfrm>
        </p:spPr>
        <p:txBody>
          <a:bodyPr/>
          <a:lstStyle/>
          <a:p>
            <a:r>
              <a:rPr lang="ru-RU" sz="2000" u="sng" dirty="0">
                <a:hlinkClick r:id="rId3"/>
              </a:rPr>
              <a:t>http://slovari.yandex.ru/~книги/БСЭ/Горький Максим/</a:t>
            </a:r>
            <a:endParaRPr lang="ru-RU" sz="2000" u="sng" dirty="0"/>
          </a:p>
          <a:p>
            <a:r>
              <a:rPr lang="ru-RU" sz="2000" u="sng" dirty="0">
                <a:hlinkClick r:id="rId2"/>
              </a:rPr>
              <a:t>http://ru.wikipedia.org/wiki/Максим_Горький</a:t>
            </a:r>
            <a:endParaRPr lang="ru-RU" sz="2000" u="sng" dirty="0"/>
          </a:p>
          <a:p>
            <a:r>
              <a:rPr lang="ru-RU" sz="2000" u="sng" dirty="0">
                <a:hlinkClick r:id="rId4"/>
              </a:rPr>
              <a:t>http://www.nnov.ru/М._Горький</a:t>
            </a:r>
            <a:endParaRPr lang="ru-RU" sz="2000" u="sng" dirty="0"/>
          </a:p>
          <a:p>
            <a:r>
              <a:rPr lang="ru-RU" sz="2000" u="sng" dirty="0">
                <a:hlinkClick r:id="rId5"/>
              </a:rPr>
              <a:t>http://writerstob.narod.ru/writers/gorkiy.htm</a:t>
            </a:r>
            <a:endParaRPr lang="ru-RU" sz="2000" u="sng" dirty="0"/>
          </a:p>
          <a:p>
            <a:r>
              <a:rPr lang="ru-RU" sz="2000" u="sng" dirty="0">
                <a:hlinkClick r:id="rId6"/>
              </a:rPr>
              <a:t>http://images.yandex.ru/yandsearch?text=Максим+Горький&amp;rpt=image&amp;img_url=s003.radikal.ru%2Fi204%2F1002%2Fd6%2Ffa7b9a776bdc.jpg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714752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Алексей Пешков родился в Нижнем Новгороде в семье столяра  Рано осиротев, детские годы провёл в доме своего деда Каширина. С 9 лет вынужден был идти «в люди»; работал «мальчиком» при магазине, буфетным посудником на пароходе, учеником в иконописной мастерской, пекарем и т. д.</a:t>
            </a:r>
          </a:p>
        </p:txBody>
      </p:sp>
      <p:pic>
        <p:nvPicPr>
          <p:cNvPr id="3" name="Picture 2" descr="C:\Users\weisses fleisch\Desktop\М.Горький\Домик Каширина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428604"/>
            <a:ext cx="456878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CB0CB5B4-8BF7-4087-84D6-EC43DB37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4143372" cy="500042"/>
          </a:xfrm>
        </p:spPr>
        <p:txBody>
          <a:bodyPr/>
          <a:lstStyle/>
          <a:p>
            <a:r>
              <a:rPr lang="ru-RU" dirty="0"/>
              <a:t>Лубенникова Е.В. ГБОУ №1368  Москва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7554" y="214291"/>
            <a:ext cx="5572164" cy="602299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4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Отец</a:t>
            </a:r>
            <a:r>
              <a:rPr lang="ru-RU" sz="20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Максим </a:t>
            </a:r>
            <a:r>
              <a:rPr lang="ru-RU" sz="2000" b="1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Савватиевич</a:t>
            </a:r>
            <a: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Пешков</a:t>
            </a:r>
            <a:r>
              <a:rPr lang="ru-RU" sz="20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(1840-1871) — сын солдата, разжалованного из офицеров, столяр-краснодеревщик. В последние годы работал управляющим пароходной конторой, умер от холеры.</a:t>
            </a:r>
          </a:p>
          <a:p>
            <a:pPr algn="just">
              <a:buFont typeface="Wingdings" pitchFamily="2" charset="2"/>
              <a:buNone/>
            </a:pPr>
            <a: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Мать</a:t>
            </a:r>
            <a:r>
              <a:rPr lang="ru-RU" sz="20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Варвара Васильевна Каширина</a:t>
            </a:r>
            <a:r>
              <a:rPr lang="ru-RU" sz="20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(1842-79) — из мещанской семьи; рано овдовев, вторично вышла замуж, умерла от чахотки. Детство писателя прошло в доме деда Василия Васильевича Каширина, который в молодости бурлачил, затем разбогател, стал владельцем красильного заведения, в старости разорился. Дед обучал мальчика по церковным книгам, бабушка Акулина Ивановна приобщила внука к народным песням и сказкам, но главное — заменила мать, «насытив», по словам самого Горького, «крепкой силой для трудной жизни» («Детство»).</a:t>
            </a:r>
          </a:p>
          <a:p>
            <a:pPr algn="just">
              <a:buFont typeface="Wingdings" pitchFamily="2" charset="2"/>
              <a:buNone/>
            </a:pPr>
            <a:br>
              <a:rPr lang="ru-RU" sz="20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ru-RU" sz="16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rgbClr val="32110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1071546"/>
            <a:ext cx="291488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00398" y="428604"/>
            <a:ext cx="5643602" cy="61436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     Настоящего образования Горький не получил, закончив лишь ремесленное училище. Попытка поступить в Казанский университет оказалась неудачной. Жажда знаний утолялась самостоятельно, он рос «самоучкой». Тяжелая работа (посудник на пароходе, «мальчик» в магазине, ученик в иконописной мастерской, десятник на ярмарочных постройках и др.) и ранние лишения преподали хорошее знание жизни и внушили мечты о переустройстве мира. «Мы в мир пришли, чтобы не соглашаться...» — сохранившийся фрагмент уничтоженной поэмы молодого Пешкова «Песнь старого дуба».</a:t>
            </a:r>
            <a:b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400" b="1" i="1" dirty="0">
              <a:solidFill>
                <a:srgbClr val="3211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3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0717"/>
          <a:stretch>
            <a:fillRect/>
          </a:stretch>
        </p:blipFill>
        <p:spPr bwMode="auto">
          <a:xfrm>
            <a:off x="428596" y="1285860"/>
            <a:ext cx="30382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357166"/>
            <a:ext cx="52149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Ненависть к злу и этический максимализм были источником нравственных терзаний. В 1887 году пытался покончить с собой. Принимал участие в революционной пропаганде, «ходил в народ», странствовал по Руси, общался с босяками. Испытал сложные философские влияния: от идей французского Просвещения и материализма И. В. Гете до позитивизма Ж. М. </a:t>
            </a:r>
            <a:r>
              <a:rPr lang="ru-RU" sz="24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Гюйо</a:t>
            </a:r>
            <a:r>
              <a:rPr lang="ru-RU" sz="24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, романтизма Дж. </a:t>
            </a:r>
            <a:r>
              <a:rPr lang="ru-RU" sz="24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Рескина</a:t>
            </a:r>
            <a:r>
              <a:rPr lang="ru-RU" sz="24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и пессимизма А. Шопенгауэра. В его нижегородской библиотеке рядом с «Капиталом» К. Маркса и «Историческими письмами» П. Л. Лаврова стояли книги Э. Гартмана, М. </a:t>
            </a:r>
            <a:r>
              <a:rPr lang="ru-RU" sz="2400" b="1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Штирнера</a:t>
            </a:r>
            <a:r>
              <a:rPr lang="ru-RU" sz="24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и Ф. Ницше.</a:t>
            </a:r>
            <a:br>
              <a:rPr lang="ru-RU" sz="1000" b="1" i="1" dirty="0">
                <a:solidFill>
                  <a:srgbClr val="3211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000" b="1" i="1" dirty="0">
              <a:solidFill>
                <a:srgbClr val="3211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1071546"/>
            <a:ext cx="3272247" cy="43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00364" y="333375"/>
            <a:ext cx="5929354" cy="61182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РАННИЕ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ПРОИЗВЕДЕНИЯ ГОРЬКОГО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Горький начинал как провинциальный газетчик (печатался под именем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Иегудиил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Хламида). Псевдоним М. Горький (письма и документы подписывал настоящей фамилией — А. Пешков; обозначения «А. М. Горький» и «Алексей Максимович Горький»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контаминируют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псевдоним с настоящим именем) появился в 1892 в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тифлисской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газете «Кавказ», где был напечатан первый рассказ «Макар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Чудра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». В 1895, благодаря помощи В. Г. Короленко, опубликовался в популярнейшем журнале «Русское богатство» (рассказ «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Челкаш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»). В 1898 в Петербурге вышла книга «Очерки и рассказы», имевшая сенсационный успех. В 1899 появились поэма в прозе «Двадцать шесть и одна» и первая большая повесть «Фома Гордеев». Слава Горького росла с невероятной быстротой и вскоре сравнялась с популярностью  Чехова и Толстого</a:t>
            </a:r>
            <a:endParaRPr lang="ru-RU" sz="2000" kern="1200" dirty="0">
              <a:solidFill>
                <a:srgbClr val="32110C"/>
              </a:solidFill>
              <a:latin typeface="Tahoma" pitchFamily="34" charset="0"/>
            </a:endParaRPr>
          </a:p>
        </p:txBody>
      </p:sp>
      <p:pic>
        <p:nvPicPr>
          <p:cNvPr id="40964" name="Picture 4" descr="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596" y="1571612"/>
            <a:ext cx="2508145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1439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С самого начала обозначилось расхождение между тем, что писала о Горьком критика, и тем, что желал видеть в нем рядовой читатель. Традиционный принцип толкования произведений с точки зрения заключенного в них социального смысла применительно к раннему Горькому не срабатывал. Читателя меньше всего интересовали социальные аспекты его прозы, он искал и находил в них настроение, созвучное времени. Его герои совмещали в себе типические черты, за которыми стояло хорошее знание жизни и литературной традиции, и особого рода «философию», которой автор наделял героев по собственному желанию, не всегда согласуясь с «правдой жизни». Критики в связи с его текстами решали не социальные вопросы и проблемы их литературного отражения, а непосредственно «вопрос о Горьком» и созданном им собирательном лирическом образе, который стал восприниматься как типический для России конца 19 — начала 20 вв. и который критика сравнивала со «сверхчеловеком» Ницше. Все это позволяет, вопреки традиционному взгляду, считать его скорее модернистом, чем реалистом</a:t>
            </a: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" y="428604"/>
            <a:ext cx="5929322" cy="60483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       Общественная позиция Горького была радикальной. Он не раз подвергался арестам, в 1902 Николай 2 распорядился аннулировать его избрание почетным академиком по разряду изящной словесности (в знак протеста Чехов и Короленко вышли из Академии). В 1905 вступил в ряды РСДРП (большевистское крыло) и познакомился с В.И.Лениным. Им оказывалась серьезная финансовая поддержка революции 1905-07.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b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  Быстро проявил себя Горький и как талантливый организатор литературного процесса. В 1901 встал во главе издательства товарищества «Знание» и вскоре стал выпускать «Сборники товарищества «Знание», где печатались И.А.Бунин, Л.Н.Андреев, А.И.Куприн, В.В.Вересаев,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Е.Н.Чириков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kern="1200" dirty="0" err="1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Н.Д.Телешов</a:t>
            </a:r>
            <a: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, А.С.Серафимович и др.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br>
              <a:rPr lang="ru-RU" sz="2000" b="1" kern="1200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400" b="1" dirty="0"/>
          </a:p>
        </p:txBody>
      </p:sp>
      <p:pic>
        <p:nvPicPr>
          <p:cNvPr id="4" name="Picture 4" descr="6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72198" y="1142984"/>
            <a:ext cx="2820977" cy="379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2086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БИБЛИОГРАФИЯ М.ГОРЬКОГО</vt:lpstr>
      <vt:lpstr>Презентация PowerPoint</vt:lpstr>
      <vt:lpstr>Презентация PowerPoint</vt:lpstr>
      <vt:lpstr>Презентация выполнена учителем русского языка и литературы ГБОУ «Школа № 1368» ЮЗАО г. Москвы Лубенниковой  Екатериной Владимировной</vt:lpstr>
      <vt:lpstr>ИСТОЧНИКИ</vt:lpstr>
    </vt:vector>
  </TitlesOfParts>
  <Company>Aдминистрация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Aдминистратор</dc:creator>
  <cp:lastModifiedBy>ЛЕВ</cp:lastModifiedBy>
  <cp:revision>31</cp:revision>
  <dcterms:created xsi:type="dcterms:W3CDTF">2007-09-25T13:43:11Z</dcterms:created>
  <dcterms:modified xsi:type="dcterms:W3CDTF">2017-11-12T08:42:24Z</dcterms:modified>
</cp:coreProperties>
</file>