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1" r:id="rId5"/>
    <p:sldId id="262" r:id="rId6"/>
    <p:sldId id="266" r:id="rId7"/>
    <p:sldId id="259" r:id="rId8"/>
    <p:sldId id="257" r:id="rId9"/>
    <p:sldId id="264" r:id="rId10"/>
    <p:sldId id="265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2" autoAdjust="0"/>
    <p:restoredTop sz="94660"/>
  </p:normalViewPr>
  <p:slideViewPr>
    <p:cSldViewPr>
      <p:cViewPr varScale="1">
        <p:scale>
          <a:sx n="69" d="100"/>
          <a:sy n="69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hdphoto" Target="../media/hdphoto2.wdp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rtlemon.ru/" TargetMode="External"/><Relationship Id="rId3" Type="http://schemas.openxmlformats.org/officeDocument/2006/relationships/hyperlink" Target="http://yandex.ru/clck/jsredir?from=yandex.ru;images/search;images;;&amp;text=&amp;etext=1432.01YzObbBHCp1rMw11Tm2HjoXGe8H6eC8qppCiQXgaUTl1nDKBw_aPjZTR1bzd1VzkXDFHwWniBfHppfZhBzG97J195WbQ_8J5LeeZAZpfAIr4iIeBamXzOi1UVeQjVZTvgpIQAQc4X5XpfioneNccQ.9b7b979c5b897fce7661ab2026908b36029049b9&amp;uuid=&amp;state=tid_Wvm4RM28ca_MiO4Ne9osTPtpHS9wicjEF5X7fRziVPIHCd9FyQ,,&amp;data=UlNrNmk5WktYejR0eWJFYk1LdmtxdGMtcmhaZXl2LXBxakJ4TkdGNk9HVS1XU3h2RUJvalJzWXJ0N01MXy1mQy1EOFM3Rkh3TVlFZzBrTllDdzNqMk5YNHk3SzBxTDFxdUhrU1ppVTNkdlV4dU5ORWQ5Ti0yUEhvVEp3b2E1WlA,&amp;sign=80a2b6512d6703e3c173eb53556b2a36&amp;keyno=0&amp;b64e=2&amp;l10n=ru" TargetMode="External"/><Relationship Id="rId7" Type="http://schemas.openxmlformats.org/officeDocument/2006/relationships/hyperlink" Target="http://yandex.ru/clck/jsredir?from=yandex.ru;images/search;images;;&amp;text=&amp;etext=1432.H-EM73Ti2LgC4cZULHw3jF6U-g1pun5UmopOa_iYhZOZhThhnyp8HJ6l0mizFcFXrOZ7SXq4vo_tnOfAJsgRbLOsYNJraB86kdoy11T6vgqQBEOpd7O9Q-rmu4Oz7WGGcdsNC6atHahDFwIIbXUG4A.10a81c9246fea6191d82ea28ad919e5d05a039ea&amp;uuid=&amp;state=tid_Wvm4RM28ca_MiO4Ne9osTPtpHS9wicjEF5X7fRziVPIHCd9FyQ,,&amp;data=UlNrNmk5WktYejR0eWJFYk1Ldmtxb1N5NnAwYkxRczRwbHVZRnBVM2VNVVVhb29WeGppeVQ2dUk0VEZqMlpkSHNHQ2NLT0x3ZXFxbEU2RVYwWldycy01eGhyUVhobHRUN2R5ckxSLUJ3bC1BRXRKSEg0ZFhJRVhtNFo4b1BSWllMODVwZWdqOGRmdlRzU2xMaHBFMXZXb3BqckF2cDJ1dw,,&amp;sign=8b0d687815d2c3c2cb1073145e15e92a&amp;keyno=0&amp;b64e=2&amp;l10n=ru" TargetMode="External"/><Relationship Id="rId2" Type="http://schemas.openxmlformats.org/officeDocument/2006/relationships/hyperlink" Target="http://yandex.ru/clck/jsredir?from=yandex.ru;images/search;images;;&amp;text=&amp;etext=1432.MySUpV2OTxnSzQzZ0r7ANfxJvNNy9GCEHyHHe99hyAKNxIMVPEyTEN-cXW4QKKu9Fg8lGKxew63cWHjxdR9toRttmUhruOsVMMkS_j1lvI16g11OnmQ-z8fBapSAm04QD23tXAvKtqX-bBPhTrLdmw.4602f516110d3ffb931b8ec90413f376bce8488d&amp;uuid=&amp;state=tid_Wvm4RM35w_KF6_gYfMtmgS4f5d81OW-g6ZRMBJsI3GF_Hm08bQ,,&amp;data=UlNrNmk5WktYejR0eWJFYk1LdmtxbHlaZXhUZjZBa05XZmFucmZZdzg0ZEdBVWZVWDJzaTFxVHJtMEowaU1EMnBpNkVxelNqWXRUekV5ZFVlN0xGclFRMFZMV2U1LTZyU2QtVG5NNVk1b21CaXNyOGhVYmxUN3JJTnB0eHhzNVM,&amp;sign=094e049b7f0052941babc11429b2946b&amp;keyno=0&amp;b64e=2&amp;l10n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;images/search;images;;&amp;text=&amp;etext=1432.CjHgYR665r2_heFdhJBFVtmwcwhy5vUA7zsXRFO903FvcXzx8cT61qkzVd93606B-Tgb76pLx-pwKQEkul4XfvYO3Zmi477XRwdXIP-v7hdAhYzxJoRHFlcx0_PzUFbqoMLfqZpnAPvjeleLyZQBYA.68f915902279de190c0cf3d7751672ea77b2894a&amp;uuid=&amp;state=tid_Wvm4RM28ca_MiO4Ne9osTPtpHS9wicjEF5X7fRziVPIHCd9FyQ,,&amp;data=UlNrNmk5WktYejR0eWJFYk1LdmtxdXdDcjRqZGR6RnZkaXh6ZFBHam9NcExIa2Z2X01KOVhTTk04QzNUX0U2TU5NVURKMWkwNjQxVWpZNmltYlczZTFKMWhiR2luTEtxS2t5VE15bmt3Wk1RWjlhX0phT09qUWdfamptZDIxQ2c4MWxSMElnMVVzZyw,&amp;sign=c9b64be00e8736ce0c95f13b05e44d61&amp;keyno=0&amp;b64e=2&amp;l10n=ru" TargetMode="External"/><Relationship Id="rId5" Type="http://schemas.openxmlformats.org/officeDocument/2006/relationships/hyperlink" Target="http://yandex.ru/clck/jsredir?from=yandex.ru;images/search;images;;&amp;text=&amp;etext=1432.CjHgYR665r2_heFdhJBFVtmwcwhy5vUA7zsXRFO903FvcXzx8cT61qkzVd93606B-Tgb76pLx-pwKQEkul4XfvYO3Zmi477XRwdXIP-v7hdAhYzxJoRHFlcx0_PzUFbqoMLfqZpnAPvjeleLyZQBYA.68f915902279de190c0cf3d7751672ea77b2894a&amp;uuid=&amp;state=tid_Wvm4RM28ca_MiO4Ne9osTPtpHS9wicjEF5X7fRziVPIHCd9FyQ,,&amp;data=UlNrNmk5WktYejR0eWJFYk1LdmtxZ3oxQTQ0c3BRdmFvMC1FOVhrZjF6Q0trYTk2MVBzLXR0MWdWTldLb09SOGxjTkw3S1M2ZDM3OGFFYnY2Wmd2MW9kTTNnR3ZfSVRpaGpDd1NXQUFRUVNTOHM5MlA1a0tzRzZzQlFJTEt1WWUzMFNNQ2ZHV0thbURCSzc2TVM4Zm9nLCw,&amp;sign=5fc88f3148bce9748eb4967d3fc38a2e&amp;keyno=0&amp;b64e=2&amp;l10n=ru" TargetMode="External"/><Relationship Id="rId4" Type="http://schemas.openxmlformats.org/officeDocument/2006/relationships/hyperlink" Target="http://yandex.ru/clck/jsredir?from=yandex.ru;images/search;images;;&amp;text=&amp;etext=1432.01YzObbBHCp1rMw11Tm2HjoXGe8H6eC8qppCiQXgaUTl1nDKBw_aPjZTR1bzd1VzkXDFHwWniBfHppfZhBzG97J195WbQ_8J5LeeZAZpfAIr4iIeBamXzOi1UVeQjVZTvgpIQAQc4X5XpfioneNccQ.9b7b979c5b897fce7661ab2026908b36029049b9&amp;uuid=&amp;state=tid_Wvm4RM28ca_MiO4Ne9osTPtpHS9wicjEF5X7fRziVPIHCd9FyQ,,&amp;data=UlNrNmk5WktYejR0eWJFYk1Ldmtxdk1HSUkyX1d0YXZ4WXlRaklodXBieG45RkY1b2U5R0J2RkFhOWZneEhPMm9iX2gydEFjcGRTTFpMV0tuV0swYjVQdS1xa2xJT29ydGJ5NDZEbTFoQzRySi1ZRUZ4SkJDTDVDUHkzb1VGUlduSG0wdU5sU2gtVjl3Q2pMeGhNTkZHM0VodmpXRFhkZExGRDdrRElTSjlFYlVTa0hFbHFINjZ4R1c3SDc4N0M5dXdUNkZBZW5hX2ctODl4dWl2VXlndyws&amp;sign=06018d096501c828c554cfa808837c44&amp;keyno=0&amp;b64e=2&amp;l10n=ru" TargetMode="External"/><Relationship Id="rId9" Type="http://schemas.openxmlformats.org/officeDocument/2006/relationships/hyperlink" Target="http://bpk.ucoz.ru/publ/9-1-0-1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hdphoto" Target="../media/hdphoto2.wdp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hdphoto" Target="../media/hdphoto2.wdp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7331" y="462980"/>
            <a:ext cx="4752528" cy="1872208"/>
          </a:xfrm>
          <a:solidFill>
            <a:schemeClr val="bg2">
              <a:lumMod val="50000"/>
              <a:lumOff val="50000"/>
            </a:schemeClr>
          </a:solidFill>
          <a:ln w="31750" cmpd="thinThick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Зооморфный орнамент Древнего Египта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932816"/>
            <a:ext cx="4536504" cy="27365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изобразительного искусства в 6 </a:t>
            </a: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классе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 Т.Я.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Шпикаловой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Дегтярева Татьяна Николаевна</a:t>
            </a:r>
            <a:endParaRPr lang="ru-RU" sz="3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изобразительного искусства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 16 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Г.Щёлково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Московской области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14" descr="http://img-fotki.yandex.ru/get/5209/valenta-mog.164/0_70d10_b4e21605_orig.jpg"/>
          <p:cNvPicPr>
            <a:picLocks noChangeAspect="1" noChangeArrowheads="1"/>
          </p:cNvPicPr>
          <p:nvPr/>
        </p:nvPicPr>
        <p:blipFill rotWithShape="1">
          <a:blip r:embed="rId2"/>
          <a:srcRect l="19566" t="1851" r="21691" b="55797"/>
          <a:stretch/>
        </p:blipFill>
        <p:spPr bwMode="auto">
          <a:xfrm>
            <a:off x="6084168" y="980728"/>
            <a:ext cx="2674190" cy="2708920"/>
          </a:xfrm>
          <a:prstGeom prst="rect">
            <a:avLst/>
          </a:prstGeom>
          <a:noFill/>
        </p:spPr>
      </p:pic>
      <p:pic>
        <p:nvPicPr>
          <p:cNvPr id="5" name="Picture 4" descr="http://picstons.ru/img/picture/Apr/15/5b2a35bba70a52710e877d318e0e9882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859" y="4080173"/>
            <a:ext cx="3298499" cy="2370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neyes.ru/img/picture/Jun/11/ee3bb7ad116a7512c4fdbcb2cb157d22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839407"/>
            <a:ext cx="2286508" cy="1788754"/>
          </a:xfrm>
          <a:prstGeom prst="rect">
            <a:avLst/>
          </a:prstGeom>
          <a:noFill/>
        </p:spPr>
      </p:pic>
      <p:pic>
        <p:nvPicPr>
          <p:cNvPr id="1028" name="Picture 4" descr="http://picstons.ru/img/picture/Apr/15/5b2a35bba70a52710e877d318e0e9882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817" y="4839920"/>
            <a:ext cx="2487986" cy="1788240"/>
          </a:xfrm>
          <a:prstGeom prst="rect">
            <a:avLst/>
          </a:prstGeom>
          <a:noFill/>
        </p:spPr>
      </p:pic>
      <p:pic>
        <p:nvPicPr>
          <p:cNvPr id="1030" name="Picture 6" descr="http://st.depositphotos.com/1815178/3288/v/950/depositphotos_32881223-stock-illustration-vector-seamless-background-egyptian-ornament.jpg"/>
          <p:cNvPicPr>
            <a:picLocks noChangeAspect="1" noChangeArrowheads="1"/>
          </p:cNvPicPr>
          <p:nvPr/>
        </p:nvPicPr>
        <p:blipFill rotWithShape="1">
          <a:blip r:embed="rId4"/>
          <a:srcRect b="28721"/>
          <a:stretch/>
        </p:blipFill>
        <p:spPr bwMode="auto">
          <a:xfrm>
            <a:off x="251520" y="836712"/>
            <a:ext cx="2599796" cy="1853109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foto/b/1/apps/1/164/1164534_embellishment-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8810" y="836712"/>
            <a:ext cx="2407993" cy="2043355"/>
          </a:xfrm>
          <a:prstGeom prst="rect">
            <a:avLst/>
          </a:prstGeom>
          <a:noFill/>
        </p:spPr>
      </p:pic>
      <p:pic>
        <p:nvPicPr>
          <p:cNvPr id="1034" name="Picture 10" descr="http://2e35f3d7efa41f6a08b9-6590e85903d1168a261ce2e01f6fe2c5.r49.cf2.rackcdn.com/2E8D2210-1DC8-448F-936B-8D1F14B1D1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1" y="4839919"/>
            <a:ext cx="2811422" cy="1788241"/>
          </a:xfrm>
          <a:prstGeom prst="rect">
            <a:avLst/>
          </a:prstGeom>
          <a:noFill/>
        </p:spPr>
      </p:pic>
      <p:pic>
        <p:nvPicPr>
          <p:cNvPr id="1036" name="Picture 12" descr="http://mail.psudoterad.ru/img/picture/Apr/15/5b2a35bba70a52710e877d318e0e9882/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541">
                        <a14:backgroundMark x1="32787" y1="73529" x2="32787" y2="73529"/>
                        <a14:backgroundMark x1="46721" y1="95098" x2="46721" y2="9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06" y="1556792"/>
            <a:ext cx="1602892" cy="2678117"/>
          </a:xfrm>
          <a:prstGeom prst="rect">
            <a:avLst/>
          </a:prstGeom>
          <a:noFill/>
        </p:spPr>
      </p:pic>
      <p:pic>
        <p:nvPicPr>
          <p:cNvPr id="1038" name="Picture 14" descr="http://img-fotki.yandex.ru/get/5209/valenta-mog.164/0_70d10_b4e21605_ori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556792"/>
            <a:ext cx="1846986" cy="2595161"/>
          </a:xfrm>
          <a:prstGeom prst="rect">
            <a:avLst/>
          </a:prstGeom>
          <a:noFill/>
        </p:spPr>
      </p:pic>
      <p:pic>
        <p:nvPicPr>
          <p:cNvPr id="11" name="Picture 12" descr="http://mail.psudoterad.ru/img/picture/Apr/15/5b2a35bba70a52710e877d318e0e9882/2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31" b="99371" l="13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8810" y="2982282"/>
            <a:ext cx="2407993" cy="172396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2" descr="http://mail.psudoterad.ru/img/picture/Apr/15/5b2a35bba70a52710e877d318e0e9882/2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276" l="0" r="98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404" y="2689821"/>
            <a:ext cx="2939656" cy="21865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898" y="555675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Выбери произведения </a:t>
            </a:r>
            <a:r>
              <a:rPr lang="ru-RU" dirty="0" smtClean="0"/>
              <a:t>декоративно-прикладного искусства</a:t>
            </a: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6416" y="26064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6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Оцените свою работу на уроке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сегодня я узнал… </a:t>
            </a:r>
          </a:p>
          <a:p>
            <a:r>
              <a:rPr lang="ru-RU" dirty="0">
                <a:solidFill>
                  <a:schemeClr val="bg1"/>
                </a:solidFill>
              </a:rPr>
              <a:t>было интересно… </a:t>
            </a:r>
          </a:p>
          <a:p>
            <a:r>
              <a:rPr lang="ru-RU" dirty="0">
                <a:solidFill>
                  <a:schemeClr val="bg1"/>
                </a:solidFill>
              </a:rPr>
              <a:t>было трудно…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 </a:t>
            </a:r>
            <a:r>
              <a:rPr lang="ru-RU" dirty="0">
                <a:solidFill>
                  <a:schemeClr val="bg1"/>
                </a:solidFill>
              </a:rPr>
              <a:t>понял, что… </a:t>
            </a:r>
          </a:p>
          <a:p>
            <a:r>
              <a:rPr lang="ru-RU" dirty="0">
                <a:solidFill>
                  <a:schemeClr val="bg1"/>
                </a:solidFill>
              </a:rPr>
              <a:t>теперь я могу… </a:t>
            </a:r>
          </a:p>
          <a:p>
            <a:r>
              <a:rPr lang="ru-RU" dirty="0">
                <a:solidFill>
                  <a:schemeClr val="bg1"/>
                </a:solidFill>
              </a:rPr>
              <a:t>я почувствовал, что… </a:t>
            </a:r>
          </a:p>
          <a:p>
            <a:r>
              <a:rPr lang="ru-RU" dirty="0">
                <a:solidFill>
                  <a:schemeClr val="bg1"/>
                </a:solidFill>
              </a:rPr>
              <a:t>я научился…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я приобрел…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 </a:t>
            </a:r>
            <a:r>
              <a:rPr lang="ru-RU" dirty="0">
                <a:solidFill>
                  <a:schemeClr val="bg1"/>
                </a:solidFill>
              </a:rPr>
              <a:t>смог… </a:t>
            </a:r>
          </a:p>
          <a:p>
            <a:r>
              <a:rPr lang="ru-RU" dirty="0">
                <a:solidFill>
                  <a:schemeClr val="bg1"/>
                </a:solidFill>
              </a:rPr>
              <a:t>я попробую… </a:t>
            </a:r>
          </a:p>
          <a:p>
            <a:r>
              <a:rPr lang="ru-RU" dirty="0">
                <a:solidFill>
                  <a:schemeClr val="bg1"/>
                </a:solidFill>
              </a:rPr>
              <a:t>меня удивило… </a:t>
            </a:r>
          </a:p>
          <a:p>
            <a:r>
              <a:rPr lang="ru-RU" dirty="0">
                <a:solidFill>
                  <a:schemeClr val="bg1"/>
                </a:solidFill>
              </a:rPr>
              <a:t>урок дал мне для жизни… </a:t>
            </a:r>
          </a:p>
          <a:p>
            <a:r>
              <a:rPr lang="ru-RU" dirty="0">
                <a:solidFill>
                  <a:schemeClr val="bg1"/>
                </a:solidFill>
              </a:rPr>
              <a:t>мне захотелось… </a:t>
            </a:r>
          </a:p>
          <a:p>
            <a:r>
              <a:rPr lang="ru-RU" dirty="0">
                <a:solidFill>
                  <a:schemeClr val="bg1"/>
                </a:solidFill>
              </a:rPr>
              <a:t>у меня получилось …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 и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Стандарт </a:t>
            </a:r>
            <a:r>
              <a:rPr lang="ru-RU" dirty="0" smtClean="0"/>
              <a:t>основного </a:t>
            </a:r>
            <a:r>
              <a:rPr lang="ru-RU" dirty="0"/>
              <a:t>общего образования по образовательной области «Искусство» - М.: Просвещение, 2012 г.</a:t>
            </a:r>
          </a:p>
          <a:p>
            <a:r>
              <a:rPr lang="ru-RU" dirty="0"/>
              <a:t>Изобразительное искусство. </a:t>
            </a:r>
            <a:r>
              <a:rPr lang="ru-RU" dirty="0" smtClean="0"/>
              <a:t>6 </a:t>
            </a:r>
            <a:r>
              <a:rPr lang="ru-RU" dirty="0"/>
              <a:t>класс: учеб. Для </a:t>
            </a:r>
            <a:r>
              <a:rPr lang="ru-RU" dirty="0" err="1"/>
              <a:t>общеобразоват</a:t>
            </a:r>
            <a:r>
              <a:rPr lang="ru-RU" dirty="0"/>
              <a:t>. Учреждений/ </a:t>
            </a:r>
            <a:r>
              <a:rPr lang="ru-RU" dirty="0" err="1"/>
              <a:t>Т.Я.Шпикалова</a:t>
            </a:r>
            <a:r>
              <a:rPr lang="ru-RU" dirty="0"/>
              <a:t>, </a:t>
            </a:r>
            <a:r>
              <a:rPr lang="ru-RU" dirty="0" err="1"/>
              <a:t>Л.В.Ершова</a:t>
            </a:r>
            <a:r>
              <a:rPr lang="ru-RU" dirty="0"/>
              <a:t>, </a:t>
            </a:r>
            <a:r>
              <a:rPr lang="ru-RU" dirty="0" err="1"/>
              <a:t>Г.А.Поровская</a:t>
            </a:r>
            <a:r>
              <a:rPr lang="ru-RU" dirty="0"/>
              <a:t> и др.; </a:t>
            </a:r>
            <a:r>
              <a:rPr lang="ru-RU" dirty="0" err="1"/>
              <a:t>под.ред</a:t>
            </a:r>
            <a:r>
              <a:rPr lang="ru-RU" dirty="0"/>
              <a:t>. </a:t>
            </a:r>
            <a:r>
              <a:rPr lang="ru-RU" dirty="0" err="1"/>
              <a:t>Т.Я.шпикаловой</a:t>
            </a:r>
            <a:r>
              <a:rPr lang="ru-RU" dirty="0"/>
              <a:t>. – М.: Просвещение, </a:t>
            </a:r>
            <a:r>
              <a:rPr lang="ru-RU" dirty="0" smtClean="0"/>
              <a:t>2012</a:t>
            </a:r>
          </a:p>
          <a:p>
            <a:r>
              <a:rPr lang="ru-RU" dirty="0" err="1"/>
              <a:t>Шпикалова</a:t>
            </a:r>
            <a:r>
              <a:rPr lang="ru-RU" dirty="0"/>
              <a:t> Т.Я. Уроки изобразительного искусства. Поурочные разработки. </a:t>
            </a:r>
            <a:r>
              <a:rPr lang="ru-RU" dirty="0" smtClean="0"/>
              <a:t>6 </a:t>
            </a:r>
            <a:r>
              <a:rPr lang="ru-RU" dirty="0"/>
              <a:t>класс: Пособие для учителей </a:t>
            </a:r>
            <a:r>
              <a:rPr lang="ru-RU" dirty="0" err="1"/>
              <a:t>общеобразоват</a:t>
            </a:r>
            <a:r>
              <a:rPr lang="ru-RU" dirty="0"/>
              <a:t>. учреждений /</a:t>
            </a:r>
            <a:r>
              <a:rPr lang="ru-RU" dirty="0" err="1"/>
              <a:t>Т.Я.Шпикалова</a:t>
            </a:r>
            <a:r>
              <a:rPr lang="ru-RU" dirty="0"/>
              <a:t>, </a:t>
            </a:r>
            <a:r>
              <a:rPr lang="ru-RU" dirty="0" err="1"/>
              <a:t>Л.В.Ершова</a:t>
            </a:r>
            <a:r>
              <a:rPr lang="ru-RU" dirty="0"/>
              <a:t>, </a:t>
            </a:r>
            <a:r>
              <a:rPr lang="ru-RU" dirty="0" err="1"/>
              <a:t>Г.А.Поровская</a:t>
            </a:r>
            <a:r>
              <a:rPr lang="ru-RU" dirty="0"/>
              <a:t>. – М.: Просвещение, 2013</a:t>
            </a:r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foneyes.ru</a:t>
            </a:r>
            <a:endParaRPr lang="ru-RU" dirty="0" smtClean="0"/>
          </a:p>
          <a:p>
            <a:r>
              <a:rPr lang="ru-RU" dirty="0" err="1" smtClean="0">
                <a:hlinkClick r:id="rId3"/>
              </a:rPr>
              <a:t>picstons.ru</a:t>
            </a:r>
            <a:endParaRPr lang="ru-RU" dirty="0" smtClean="0"/>
          </a:p>
          <a:p>
            <a:r>
              <a:rPr lang="ru-RU" dirty="0" err="1" smtClean="0">
                <a:hlinkClick r:id="rId4"/>
              </a:rPr>
              <a:t>suzukicars.club</a:t>
            </a:r>
            <a:endParaRPr lang="ru-RU" dirty="0" smtClean="0"/>
          </a:p>
          <a:p>
            <a:r>
              <a:rPr lang="ru-RU" dirty="0" err="1" smtClean="0">
                <a:hlinkClick r:id="rId5"/>
              </a:rPr>
              <a:t>kameliya-spb.ru</a:t>
            </a:r>
            <a:endParaRPr lang="ru-RU" dirty="0" smtClean="0"/>
          </a:p>
          <a:p>
            <a:r>
              <a:rPr lang="ru-RU" dirty="0" err="1" smtClean="0">
                <a:hlinkClick r:id="rId6"/>
              </a:rPr>
              <a:t>mail.psudoterad.ru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liveinternet.ru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http://artlemon.ru</a:t>
            </a:r>
            <a:endParaRPr lang="ru-RU" dirty="0" smtClean="0"/>
          </a:p>
          <a:p>
            <a:r>
              <a:rPr lang="ru-RU" u="sng" dirty="0">
                <a:hlinkClick r:id="rId9"/>
              </a:rPr>
              <a:t>http://bpk.ucoz.ru/publ/9-1-0-15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Творческое задание: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выполнить </a:t>
            </a:r>
            <a:r>
              <a:rPr lang="ru-RU" sz="4400" dirty="0"/>
              <a:t>зарисовку повтор зооморфных мотивов для ленточного орнамента по мотивам древнеегипетского орнамента</a:t>
            </a:r>
          </a:p>
        </p:txBody>
      </p:sp>
    </p:spTree>
    <p:extLst>
      <p:ext uri="{BB962C8B-B14F-4D97-AF65-F5344CB8AC3E}">
        <p14:creationId xmlns:p14="http://schemas.microsoft.com/office/powerpoint/2010/main" val="23551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/>
              <a:t>Готовые работы учеников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262" y="6125481"/>
            <a:ext cx="8229600" cy="7529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Сутулина Карина</a:t>
            </a:r>
            <a:endParaRPr lang="ru-RU" dirty="0"/>
          </a:p>
        </p:txBody>
      </p:sp>
      <p:pic>
        <p:nvPicPr>
          <p:cNvPr id="1026" name="Picture 2" descr="F:\египет\Египет 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11401" r="5309" b="13014"/>
          <a:stretch/>
        </p:blipFill>
        <p:spPr bwMode="auto">
          <a:xfrm rot="16200000">
            <a:off x="2068969" y="1049835"/>
            <a:ext cx="4810186" cy="5276732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ru-RU" dirty="0"/>
              <a:t>Готовые работы учеников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190840"/>
            <a:ext cx="8229600" cy="5399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Ниязова Сабина</a:t>
            </a:r>
            <a:endParaRPr lang="ru-RU" dirty="0"/>
          </a:p>
        </p:txBody>
      </p:sp>
      <p:pic>
        <p:nvPicPr>
          <p:cNvPr id="2050" name="Picture 2" descr="F:\египет\Египет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34865" y="53306"/>
            <a:ext cx="4937255" cy="690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1"/>
          </a:xfrm>
        </p:spPr>
        <p:txBody>
          <a:bodyPr/>
          <a:lstStyle/>
          <a:p>
            <a:pPr algn="ctr"/>
            <a:r>
              <a:rPr lang="ru-RU" dirty="0"/>
              <a:t>Готовые работы учеников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93299"/>
            <a:ext cx="8229600" cy="5655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Сальникова Ирина</a:t>
            </a:r>
            <a:endParaRPr lang="ru-RU" dirty="0"/>
          </a:p>
        </p:txBody>
      </p:sp>
      <p:pic>
        <p:nvPicPr>
          <p:cNvPr id="3074" name="Picture 2" descr="F:\египет\Египет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0342" y="768091"/>
            <a:ext cx="5112569" cy="55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Готовые работы учеников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Воронина Катя</a:t>
            </a:r>
            <a:endParaRPr lang="ru-RU" dirty="0"/>
          </a:p>
        </p:txBody>
      </p:sp>
      <p:pic>
        <p:nvPicPr>
          <p:cNvPr id="4098" name="Picture 2" descr="F:\египет\Егип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01744" y="-1322511"/>
            <a:ext cx="2522317" cy="84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rtlemon.ru/imagesbase/1/big/rust-donald/07-004a-artf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82264"/>
            <a:ext cx="7620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03" y="116632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Выбери произведения </a:t>
            </a:r>
            <a:r>
              <a:rPr lang="ru-RU" dirty="0" smtClean="0"/>
              <a:t>скульптуры</a:t>
            </a:r>
            <a:endParaRPr lang="ru-RU" dirty="0"/>
          </a:p>
        </p:txBody>
      </p:sp>
      <p:pic>
        <p:nvPicPr>
          <p:cNvPr id="1026" name="Picture 2" descr="http://foneyes.ru/img/picture/Jun/11/ee3bb7ad116a7512c4fdbcb2cb157d22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839407"/>
            <a:ext cx="2286508" cy="1788754"/>
          </a:xfrm>
          <a:prstGeom prst="rect">
            <a:avLst/>
          </a:prstGeom>
          <a:noFill/>
        </p:spPr>
      </p:pic>
      <p:pic>
        <p:nvPicPr>
          <p:cNvPr id="1028" name="Picture 4" descr="http://picstons.ru/img/picture/Apr/15/5b2a35bba70a52710e877d318e0e9882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817" y="4839920"/>
            <a:ext cx="2487986" cy="1788240"/>
          </a:xfrm>
          <a:prstGeom prst="rect">
            <a:avLst/>
          </a:prstGeom>
          <a:noFill/>
        </p:spPr>
      </p:pic>
      <p:pic>
        <p:nvPicPr>
          <p:cNvPr id="1030" name="Picture 6" descr="http://st.depositphotos.com/1815178/3288/v/950/depositphotos_32881223-stock-illustration-vector-seamless-background-egyptian-ornament.jpg"/>
          <p:cNvPicPr>
            <a:picLocks noChangeAspect="1" noChangeArrowheads="1"/>
          </p:cNvPicPr>
          <p:nvPr/>
        </p:nvPicPr>
        <p:blipFill rotWithShape="1">
          <a:blip r:embed="rId4"/>
          <a:srcRect b="28721"/>
          <a:stretch/>
        </p:blipFill>
        <p:spPr bwMode="auto">
          <a:xfrm>
            <a:off x="251520" y="836712"/>
            <a:ext cx="2599796" cy="1853109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foto/b/1/apps/1/164/1164534_embellishment-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3005" y="836712"/>
            <a:ext cx="2183798" cy="1853109"/>
          </a:xfrm>
          <a:prstGeom prst="rect">
            <a:avLst/>
          </a:prstGeom>
          <a:noFill/>
        </p:spPr>
      </p:pic>
      <p:pic>
        <p:nvPicPr>
          <p:cNvPr id="1034" name="Picture 10" descr="http://2e35f3d7efa41f6a08b9-6590e85903d1168a261ce2e01f6fe2c5.r49.cf2.rackcdn.com/2E8D2210-1DC8-448F-936B-8D1F14B1D1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1" y="4839919"/>
            <a:ext cx="2811422" cy="1788241"/>
          </a:xfrm>
          <a:prstGeom prst="rect">
            <a:avLst/>
          </a:prstGeom>
          <a:noFill/>
        </p:spPr>
      </p:pic>
      <p:pic>
        <p:nvPicPr>
          <p:cNvPr id="1036" name="Picture 12" descr="http://mail.psudoterad.ru/img/picture/Apr/15/5b2a35bba70a52710e877d318e0e9882/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541">
                        <a14:backgroundMark x1="32787" y1="73529" x2="32787" y2="73529"/>
                        <a14:backgroundMark x1="46721" y1="95098" x2="46721" y2="9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06" y="1556792"/>
            <a:ext cx="1602892" cy="2678117"/>
          </a:xfrm>
          <a:prstGeom prst="rect">
            <a:avLst/>
          </a:prstGeom>
          <a:noFill/>
        </p:spPr>
      </p:pic>
      <p:pic>
        <p:nvPicPr>
          <p:cNvPr id="1038" name="Picture 14" descr="http://img-fotki.yandex.ru/get/5209/valenta-mog.164/0_70d10_b4e21605_ori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7197" y="1556792"/>
            <a:ext cx="1846986" cy="2595161"/>
          </a:xfrm>
          <a:prstGeom prst="rect">
            <a:avLst/>
          </a:prstGeom>
          <a:noFill/>
        </p:spPr>
      </p:pic>
      <p:pic>
        <p:nvPicPr>
          <p:cNvPr id="11" name="Picture 12" descr="http://mail.psudoterad.ru/img/picture/Apr/15/5b2a35bba70a52710e877d318e0e9882/2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31" b="99371" l="13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8810" y="2982282"/>
            <a:ext cx="2407993" cy="172396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2" descr="http://mail.psudoterad.ru/img/picture/Apr/15/5b2a35bba70a52710e877d318e0e9882/2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276" l="0" r="98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404" y="2689821"/>
            <a:ext cx="2939656" cy="2186548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26064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03" y="116632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Выбери произведения живописи</a:t>
            </a:r>
          </a:p>
        </p:txBody>
      </p:sp>
      <p:pic>
        <p:nvPicPr>
          <p:cNvPr id="1026" name="Picture 2" descr="http://foneyes.ru/img/picture/Jun/11/ee3bb7ad116a7512c4fdbcb2cb157d22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839407"/>
            <a:ext cx="2286508" cy="1788754"/>
          </a:xfrm>
          <a:prstGeom prst="rect">
            <a:avLst/>
          </a:prstGeom>
          <a:noFill/>
        </p:spPr>
      </p:pic>
      <p:pic>
        <p:nvPicPr>
          <p:cNvPr id="1028" name="Picture 4" descr="http://picstons.ru/img/picture/Apr/15/5b2a35bba70a52710e877d318e0e9882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8817" y="4839920"/>
            <a:ext cx="2487986" cy="1788240"/>
          </a:xfrm>
          <a:prstGeom prst="rect">
            <a:avLst/>
          </a:prstGeom>
          <a:noFill/>
        </p:spPr>
      </p:pic>
      <p:pic>
        <p:nvPicPr>
          <p:cNvPr id="1030" name="Picture 6" descr="http://st.depositphotos.com/1815178/3288/v/950/depositphotos_32881223-stock-illustration-vector-seamless-background-egyptian-ornament.jpg"/>
          <p:cNvPicPr>
            <a:picLocks noChangeAspect="1" noChangeArrowheads="1"/>
          </p:cNvPicPr>
          <p:nvPr/>
        </p:nvPicPr>
        <p:blipFill rotWithShape="1">
          <a:blip r:embed="rId4"/>
          <a:srcRect b="28721"/>
          <a:stretch/>
        </p:blipFill>
        <p:spPr bwMode="auto">
          <a:xfrm>
            <a:off x="251520" y="836712"/>
            <a:ext cx="2599796" cy="1853109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foto/b/1/apps/1/164/1164534_embellishment-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3005" y="836712"/>
            <a:ext cx="2183798" cy="1853109"/>
          </a:xfrm>
          <a:prstGeom prst="rect">
            <a:avLst/>
          </a:prstGeom>
          <a:noFill/>
        </p:spPr>
      </p:pic>
      <p:pic>
        <p:nvPicPr>
          <p:cNvPr id="1034" name="Picture 10" descr="http://2e35f3d7efa41f6a08b9-6590e85903d1168a261ce2e01f6fe2c5.r49.cf2.rackcdn.com/2E8D2210-1DC8-448F-936B-8D1F14B1D1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1" y="4839919"/>
            <a:ext cx="2811422" cy="1788241"/>
          </a:xfrm>
          <a:prstGeom prst="rect">
            <a:avLst/>
          </a:prstGeom>
          <a:noFill/>
        </p:spPr>
      </p:pic>
      <p:pic>
        <p:nvPicPr>
          <p:cNvPr id="1036" name="Picture 12" descr="http://mail.psudoterad.ru/img/picture/Apr/15/5b2a35bba70a52710e877d318e0e9882/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541">
                        <a14:backgroundMark x1="32787" y1="73529" x2="32787" y2="73529"/>
                        <a14:backgroundMark x1="46721" y1="95098" x2="46721" y2="9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06" y="1556792"/>
            <a:ext cx="1602892" cy="2678117"/>
          </a:xfrm>
          <a:prstGeom prst="rect">
            <a:avLst/>
          </a:prstGeom>
          <a:noFill/>
        </p:spPr>
      </p:pic>
      <p:pic>
        <p:nvPicPr>
          <p:cNvPr id="1038" name="Picture 14" descr="http://img-fotki.yandex.ru/get/5209/valenta-mog.164/0_70d10_b4e21605_ori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7197" y="1556792"/>
            <a:ext cx="1846986" cy="2595161"/>
          </a:xfrm>
          <a:prstGeom prst="rect">
            <a:avLst/>
          </a:prstGeom>
          <a:noFill/>
        </p:spPr>
      </p:pic>
      <p:pic>
        <p:nvPicPr>
          <p:cNvPr id="11" name="Picture 12" descr="http://mail.psudoterad.ru/img/picture/Apr/15/5b2a35bba70a52710e877d318e0e9882/2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31" b="99371" l="13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8810" y="2982282"/>
            <a:ext cx="2407993" cy="172396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2" descr="http://mail.psudoterad.ru/img/picture/Apr/15/5b2a35bba70a52710e877d318e0e9882/2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276" l="0" r="98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404" y="2689821"/>
            <a:ext cx="2939656" cy="2186548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6416" y="26064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276</TotalTime>
  <Words>231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Зооморфный орнамент Древнего Египта </vt:lpstr>
      <vt:lpstr>Творческое задание: </vt:lpstr>
      <vt:lpstr>Готовые работы учеников</vt:lpstr>
      <vt:lpstr>Готовые работы учеников</vt:lpstr>
      <vt:lpstr>Готовые работы учеников</vt:lpstr>
      <vt:lpstr>Готовые работы учеников</vt:lpstr>
      <vt:lpstr>Презентация PowerPoint</vt:lpstr>
      <vt:lpstr>Выбери произведения скульптуры</vt:lpstr>
      <vt:lpstr>Выбери произведения живописи</vt:lpstr>
      <vt:lpstr>Выбери произведения декоративно-прикладного искусства</vt:lpstr>
      <vt:lpstr>Оцените свою работу на уроке</vt:lpstr>
      <vt:lpstr>Используемая литература и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20</cp:revision>
  <dcterms:created xsi:type="dcterms:W3CDTF">2017-05-25T19:04:23Z</dcterms:created>
  <dcterms:modified xsi:type="dcterms:W3CDTF">2018-02-05T13:26:36Z</dcterms:modified>
</cp:coreProperties>
</file>