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00"/>
    <a:srgbClr val="0000FF"/>
    <a:srgbClr val="CC3300"/>
    <a:srgbClr val="99FFCC"/>
    <a:srgbClr val="FFCCFF"/>
    <a:srgbClr val="3333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01413-D19B-44C8-AD2A-89A4071EB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4975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C3937-ADAA-4E44-B9BB-7CBBD6699A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4004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7612B-9A21-48DB-8D75-43778D457B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83861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D38F3-AE15-41F8-9A66-9597483222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66180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0FB1C-8679-452E-BAE0-CE4C95A259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1789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40450-AFAC-48F0-8A81-3EB72238A7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8154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3AFC6-5A10-4849-83A5-B8387CF235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7751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8E19-CB8E-4E20-B674-83CB7D0AB1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722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BC4B8-DB3A-4E4E-94AA-AAC4A97E70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0013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66B67-508F-49B0-B9FD-2DEB64840A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7856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72CCB-DBD3-4501-A23E-23E7896337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5867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FE52C91-E64D-4A8A-8777-AB7B121A3B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2.gif"/><Relationship Id="rId4" Type="http://schemas.openxmlformats.org/officeDocument/2006/relationships/slide" Target="sl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gif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" descr="fon-27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WordArt 7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403648" y="692696"/>
            <a:ext cx="6480175" cy="4608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769"/>
              </a:avLst>
            </a:prstTxWarp>
          </a:bodyPr>
          <a:lstStyle/>
          <a:p>
            <a:pPr algn="ctr"/>
            <a:r>
              <a:rPr lang="ru-RU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4 </a:t>
            </a:r>
            <a:r>
              <a:rPr lang="ru-RU" sz="3600" b="1" i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санын</a:t>
            </a:r>
            <a:endParaRPr lang="ru-RU" sz="3600" b="1" i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blipFill dpi="0" rotWithShape="1">
                <a:blip r:embed="rId4"/>
                <a:srcRect/>
                <a:stretch>
                  <a:fillRect/>
                </a:stretch>
              </a:blip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b="1" i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қосу</a:t>
            </a:r>
            <a:r>
              <a:rPr lang="ru-RU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ru-RU" sz="3600" b="1" i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және</a:t>
            </a:r>
            <a:endParaRPr lang="ru-RU" sz="3600" b="1" i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blipFill dpi="0" rotWithShape="1">
                <a:blip r:embed="rId4"/>
                <a:srcRect/>
                <a:stretch>
                  <a:fillRect/>
                </a:stretch>
              </a:blip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b="1" i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азайту</a:t>
            </a:r>
            <a:endParaRPr lang="ru-RU" sz="3600" b="1" i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blipFill dpi="0" rotWithShape="1">
                <a:blip r:embed="rId4"/>
                <a:srcRect/>
                <a:stretch>
                  <a:fillRect/>
                </a:stretch>
              </a:blip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1" descr="fon-166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2051050" y="333375"/>
            <a:ext cx="4911725" cy="1203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99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3 - мысал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39750" y="1844675"/>
            <a:ext cx="7912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2400" b="1">
                <a:solidFill>
                  <a:srgbClr val="CC3300"/>
                </a:solidFill>
              </a:rPr>
              <a:t>Үш  сан  аттай  отырып  сана  және  сандарды  ата: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755650" y="2636838"/>
            <a:ext cx="6419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3600" b="1"/>
              <a:t>Өсу  ретімен  4-тен  бастап;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11188" y="4287838"/>
            <a:ext cx="69627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3600" b="1"/>
              <a:t>Кему  ретімен  10-нан  бастап.</a:t>
            </a:r>
            <a:endParaRPr lang="ru-RU" sz="3600" b="1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987675" y="3357563"/>
            <a:ext cx="6080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4000" b="1">
                <a:solidFill>
                  <a:srgbClr val="3333FF"/>
                </a:solidFill>
              </a:rPr>
              <a:t>4</a:t>
            </a:r>
            <a:r>
              <a:rPr lang="kk-KZ" sz="4000" b="1"/>
              <a:t> </a:t>
            </a:r>
            <a:endParaRPr lang="ru-RU" sz="4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779838" y="3357563"/>
            <a:ext cx="6080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4000" b="1">
                <a:solidFill>
                  <a:srgbClr val="3333FF"/>
                </a:solidFill>
              </a:rPr>
              <a:t>8</a:t>
            </a:r>
            <a:r>
              <a:rPr lang="kk-KZ" sz="4000" b="1"/>
              <a:t> </a:t>
            </a:r>
            <a:endParaRPr lang="ru-RU" sz="4000" b="1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700338" y="5157788"/>
            <a:ext cx="8905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4000" b="1">
                <a:solidFill>
                  <a:srgbClr val="3333FF"/>
                </a:solidFill>
              </a:rPr>
              <a:t>10</a:t>
            </a:r>
            <a:r>
              <a:rPr lang="kk-KZ" sz="4000" b="1"/>
              <a:t> </a:t>
            </a:r>
            <a:endParaRPr lang="ru-RU" sz="4000" b="1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851275" y="5157788"/>
            <a:ext cx="6080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4000" b="1">
                <a:solidFill>
                  <a:srgbClr val="3333FF"/>
                </a:solidFill>
              </a:rPr>
              <a:t>6</a:t>
            </a:r>
            <a:r>
              <a:rPr lang="kk-KZ" sz="4000" b="1"/>
              <a:t> </a:t>
            </a:r>
            <a:endParaRPr lang="ru-RU" sz="4000" b="1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4859338" y="5157788"/>
            <a:ext cx="6080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4000" b="1">
                <a:solidFill>
                  <a:srgbClr val="3333FF"/>
                </a:solidFill>
              </a:rPr>
              <a:t>2</a:t>
            </a:r>
            <a:r>
              <a:rPr lang="kk-KZ" sz="4000" b="1"/>
              <a:t> </a:t>
            </a:r>
            <a:endParaRPr lang="ru-RU" sz="4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  <p:bldP spid="12296" grpId="0"/>
      <p:bldP spid="12297" grpId="0"/>
      <p:bldP spid="1229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1" descr="fon-166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2051050" y="333375"/>
            <a:ext cx="4911725" cy="1203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5 - есеп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63575" y="2339975"/>
            <a:ext cx="4054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3200" b="1"/>
              <a:t>Өрік  ағашы – 3 түп</a:t>
            </a:r>
            <a:endParaRPr lang="ru-RU" sz="3200" b="1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5292725" y="2565400"/>
            <a:ext cx="863600" cy="287338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V="1">
            <a:off x="5364163" y="2852738"/>
            <a:ext cx="792162" cy="360362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300788" y="2492375"/>
            <a:ext cx="43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3200" b="1"/>
              <a:t>?</a:t>
            </a:r>
            <a:endParaRPr lang="ru-RU" sz="32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84213" y="2492375"/>
            <a:ext cx="40576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kk-KZ" sz="3200" b="1"/>
          </a:p>
          <a:p>
            <a:pPr eaLnBrk="1" hangingPunct="1"/>
            <a:r>
              <a:rPr lang="kk-KZ" sz="3200" b="1"/>
              <a:t>Шие  ағашы – 4 түп</a:t>
            </a:r>
            <a:endParaRPr lang="ru-RU" sz="3200" b="1"/>
          </a:p>
        </p:txBody>
      </p:sp>
      <p:sp>
        <p:nvSpPr>
          <p:cNvPr id="12297" name="Text Box 10"/>
          <p:cNvSpPr txBox="1">
            <a:spLocks noChangeArrowheads="1"/>
          </p:cNvSpPr>
          <p:nvPr/>
        </p:nvSpPr>
        <p:spPr bwMode="auto">
          <a:xfrm>
            <a:off x="827088" y="3644900"/>
            <a:ext cx="3006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3200" b="1"/>
              <a:t>Шешуі:  3+4</a:t>
            </a:r>
            <a:r>
              <a:rPr lang="en-US" sz="3200" b="1"/>
              <a:t>=</a:t>
            </a:r>
            <a:r>
              <a:rPr lang="kk-KZ" sz="3200" b="1"/>
              <a:t>7</a:t>
            </a:r>
            <a:endParaRPr lang="ru-RU" sz="3200" b="1"/>
          </a:p>
        </p:txBody>
      </p:sp>
      <p:sp>
        <p:nvSpPr>
          <p:cNvPr id="12298" name="Text Box 11"/>
          <p:cNvSpPr txBox="1">
            <a:spLocks noChangeArrowheads="1"/>
          </p:cNvSpPr>
          <p:nvPr/>
        </p:nvSpPr>
        <p:spPr bwMode="auto">
          <a:xfrm>
            <a:off x="755650" y="4292600"/>
            <a:ext cx="56689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3200" b="1"/>
              <a:t>Жауабы:  барлығы  7  ағаш</a:t>
            </a:r>
            <a:endParaRPr lang="ru-RU" sz="3200" b="1"/>
          </a:p>
        </p:txBody>
      </p:sp>
      <p:pic>
        <p:nvPicPr>
          <p:cNvPr id="12299" name="Picture 12" descr="tempimage12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941888"/>
            <a:ext cx="1277937" cy="19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13" descr="tempimage12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4941888"/>
            <a:ext cx="1277938" cy="19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1" name="Picture 14" descr="tempimage12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4941888"/>
            <a:ext cx="1277937" cy="19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2" name="Picture 15" descr="tempimage12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4941888"/>
            <a:ext cx="1277937" cy="19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3" name="Picture 18" descr="tempimage1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4652963"/>
            <a:ext cx="1500187" cy="22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4" name="Picture 19" descr="tempimage1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4652963"/>
            <a:ext cx="1500187" cy="22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5" name="Picture 21" descr="tempimage1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75" y="4724400"/>
            <a:ext cx="145097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6" name="Picture 22" descr="tempimage1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588" y="4797425"/>
            <a:ext cx="1401762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 descr="сары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1905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3315" name="Picture 4" descr="j0210154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6" name="WordArt 7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979613" y="1196975"/>
            <a:ext cx="5614987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306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Сергіту </a:t>
            </a:r>
          </a:p>
          <a:p>
            <a:pPr algn="ctr"/>
            <a:r>
              <a:rPr lang="ru-RU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жаттығуы</a:t>
            </a:r>
          </a:p>
        </p:txBody>
      </p:sp>
      <p:pic>
        <p:nvPicPr>
          <p:cNvPr id="13317" name="Picture 6" descr="349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6"/>
          <a:stretch>
            <a:fillRect/>
          </a:stretch>
        </p:blipFill>
        <p:spPr bwMode="auto">
          <a:xfrm>
            <a:off x="3203575" y="2924175"/>
            <a:ext cx="2930525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1" descr="fon-27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WordArt 7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619250" y="188913"/>
            <a:ext cx="5614988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306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Қорытынды</a:t>
            </a:r>
          </a:p>
        </p:txBody>
      </p:sp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2484438" y="1628775"/>
            <a:ext cx="3800475" cy="533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Санның  құрамы</a:t>
            </a:r>
          </a:p>
        </p:txBody>
      </p:sp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1331913" y="2636838"/>
            <a:ext cx="474662" cy="622300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solidFill>
                  <a:srgbClr val="CC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14342" name="WordArt 8"/>
          <p:cNvSpPr>
            <a:spLocks noChangeArrowheads="1" noChangeShapeType="1" noTextEdit="1"/>
          </p:cNvSpPr>
          <p:nvPr/>
        </p:nvSpPr>
        <p:spPr bwMode="auto">
          <a:xfrm>
            <a:off x="3851275" y="2636838"/>
            <a:ext cx="474663" cy="622300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solidFill>
                  <a:srgbClr val="CC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14343" name="WordArt 9"/>
          <p:cNvSpPr>
            <a:spLocks noChangeArrowheads="1" noChangeShapeType="1" noTextEdit="1"/>
          </p:cNvSpPr>
          <p:nvPr/>
        </p:nvSpPr>
        <p:spPr bwMode="auto">
          <a:xfrm>
            <a:off x="6659563" y="2708275"/>
            <a:ext cx="474662" cy="622300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solidFill>
                  <a:srgbClr val="CC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14344" name="WordArt 10"/>
          <p:cNvSpPr>
            <a:spLocks noChangeArrowheads="1" noChangeShapeType="1" noTextEdit="1"/>
          </p:cNvSpPr>
          <p:nvPr/>
        </p:nvSpPr>
        <p:spPr bwMode="auto">
          <a:xfrm>
            <a:off x="2700338" y="3789363"/>
            <a:ext cx="474662" cy="622300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solidFill>
                  <a:srgbClr val="CC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14345" name="WordArt 11"/>
          <p:cNvSpPr>
            <a:spLocks noChangeArrowheads="1" noChangeShapeType="1" noTextEdit="1"/>
          </p:cNvSpPr>
          <p:nvPr/>
        </p:nvSpPr>
        <p:spPr bwMode="auto">
          <a:xfrm>
            <a:off x="5292725" y="3860800"/>
            <a:ext cx="474663" cy="622300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solidFill>
                  <a:srgbClr val="CC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14346" name="WordArt 12"/>
          <p:cNvSpPr>
            <a:spLocks noChangeArrowheads="1" noChangeShapeType="1" noTextEdit="1"/>
          </p:cNvSpPr>
          <p:nvPr/>
        </p:nvSpPr>
        <p:spPr bwMode="auto">
          <a:xfrm>
            <a:off x="3924300" y="4941888"/>
            <a:ext cx="474663" cy="622300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solidFill>
                  <a:srgbClr val="CC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14347" name="Line 13"/>
          <p:cNvSpPr>
            <a:spLocks noChangeShapeType="1"/>
          </p:cNvSpPr>
          <p:nvPr/>
        </p:nvSpPr>
        <p:spPr bwMode="auto">
          <a:xfrm flipH="1">
            <a:off x="1116013" y="3284538"/>
            <a:ext cx="503237" cy="360362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8" name="Line 15"/>
          <p:cNvSpPr>
            <a:spLocks noChangeShapeType="1"/>
          </p:cNvSpPr>
          <p:nvPr/>
        </p:nvSpPr>
        <p:spPr bwMode="auto">
          <a:xfrm flipH="1" flipV="1">
            <a:off x="1619250" y="3284538"/>
            <a:ext cx="431800" cy="360362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9" name="Line 16"/>
          <p:cNvSpPr>
            <a:spLocks noChangeShapeType="1"/>
          </p:cNvSpPr>
          <p:nvPr/>
        </p:nvSpPr>
        <p:spPr bwMode="auto">
          <a:xfrm flipH="1">
            <a:off x="3492500" y="5589588"/>
            <a:ext cx="503238" cy="360362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0" name="Line 17"/>
          <p:cNvSpPr>
            <a:spLocks noChangeShapeType="1"/>
          </p:cNvSpPr>
          <p:nvPr/>
        </p:nvSpPr>
        <p:spPr bwMode="auto">
          <a:xfrm flipH="1">
            <a:off x="5076825" y="4508500"/>
            <a:ext cx="503238" cy="360363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1" name="Line 18"/>
          <p:cNvSpPr>
            <a:spLocks noChangeShapeType="1"/>
          </p:cNvSpPr>
          <p:nvPr/>
        </p:nvSpPr>
        <p:spPr bwMode="auto">
          <a:xfrm flipH="1">
            <a:off x="2268538" y="4437063"/>
            <a:ext cx="503237" cy="360362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2" name="Line 19"/>
          <p:cNvSpPr>
            <a:spLocks noChangeShapeType="1"/>
          </p:cNvSpPr>
          <p:nvPr/>
        </p:nvSpPr>
        <p:spPr bwMode="auto">
          <a:xfrm flipH="1">
            <a:off x="6443663" y="3357563"/>
            <a:ext cx="503237" cy="360362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3" name="Line 20"/>
          <p:cNvSpPr>
            <a:spLocks noChangeShapeType="1"/>
          </p:cNvSpPr>
          <p:nvPr/>
        </p:nvSpPr>
        <p:spPr bwMode="auto">
          <a:xfrm flipH="1">
            <a:off x="3708400" y="3284538"/>
            <a:ext cx="503238" cy="360362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4" name="Line 21"/>
          <p:cNvSpPr>
            <a:spLocks noChangeShapeType="1"/>
          </p:cNvSpPr>
          <p:nvPr/>
        </p:nvSpPr>
        <p:spPr bwMode="auto">
          <a:xfrm flipH="1" flipV="1">
            <a:off x="2771775" y="4437063"/>
            <a:ext cx="431800" cy="360362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5" name="Line 22"/>
          <p:cNvSpPr>
            <a:spLocks noChangeShapeType="1"/>
          </p:cNvSpPr>
          <p:nvPr/>
        </p:nvSpPr>
        <p:spPr bwMode="auto">
          <a:xfrm flipH="1" flipV="1">
            <a:off x="4211638" y="3284538"/>
            <a:ext cx="431800" cy="360362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6" name="Line 23"/>
          <p:cNvSpPr>
            <a:spLocks noChangeShapeType="1"/>
          </p:cNvSpPr>
          <p:nvPr/>
        </p:nvSpPr>
        <p:spPr bwMode="auto">
          <a:xfrm flipH="1" flipV="1">
            <a:off x="6948488" y="3357563"/>
            <a:ext cx="431800" cy="360362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7" name="Line 25"/>
          <p:cNvSpPr>
            <a:spLocks noChangeShapeType="1"/>
          </p:cNvSpPr>
          <p:nvPr/>
        </p:nvSpPr>
        <p:spPr bwMode="auto">
          <a:xfrm flipH="1" flipV="1">
            <a:off x="3995738" y="5589588"/>
            <a:ext cx="431800" cy="360362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8" name="Line 26"/>
          <p:cNvSpPr>
            <a:spLocks noChangeShapeType="1"/>
          </p:cNvSpPr>
          <p:nvPr/>
        </p:nvSpPr>
        <p:spPr bwMode="auto">
          <a:xfrm flipH="1" flipV="1">
            <a:off x="5580063" y="4508500"/>
            <a:ext cx="431800" cy="360363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900113" y="3451225"/>
            <a:ext cx="438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3600" b="1">
                <a:solidFill>
                  <a:srgbClr val="008000"/>
                </a:solidFill>
              </a:rPr>
              <a:t>2</a:t>
            </a:r>
            <a:endParaRPr lang="ru-RU" sz="3600" b="1">
              <a:solidFill>
                <a:srgbClr val="008000"/>
              </a:solidFill>
            </a:endParaRP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3492500" y="3500438"/>
            <a:ext cx="438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3600" b="1">
                <a:solidFill>
                  <a:srgbClr val="008000"/>
                </a:solidFill>
              </a:rPr>
              <a:t>3</a:t>
            </a:r>
            <a:endParaRPr lang="ru-RU" sz="3600" b="1">
              <a:solidFill>
                <a:srgbClr val="008000"/>
              </a:solidFill>
            </a:endParaRP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1908175" y="3429000"/>
            <a:ext cx="438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3600" b="1">
                <a:solidFill>
                  <a:srgbClr val="008000"/>
                </a:solidFill>
              </a:rPr>
              <a:t>2</a:t>
            </a:r>
            <a:endParaRPr lang="ru-RU" sz="3600" b="1">
              <a:solidFill>
                <a:srgbClr val="008000"/>
              </a:solidFill>
            </a:endParaRP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6227763" y="3644900"/>
            <a:ext cx="438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3600" b="1">
                <a:solidFill>
                  <a:srgbClr val="008000"/>
                </a:solidFill>
              </a:rPr>
              <a:t>0</a:t>
            </a:r>
            <a:endParaRPr lang="ru-RU" sz="3600" b="1">
              <a:solidFill>
                <a:srgbClr val="008000"/>
              </a:solidFill>
            </a:endParaRP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4427538" y="3500438"/>
            <a:ext cx="438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3600" b="1">
                <a:solidFill>
                  <a:srgbClr val="008000"/>
                </a:solidFill>
              </a:rPr>
              <a:t>1</a:t>
            </a:r>
            <a:endParaRPr lang="ru-RU" sz="3600" b="1">
              <a:solidFill>
                <a:srgbClr val="008000"/>
              </a:solidFill>
            </a:endParaRP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1979613" y="4530725"/>
            <a:ext cx="438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3600" b="1">
                <a:solidFill>
                  <a:srgbClr val="008000"/>
                </a:solidFill>
              </a:rPr>
              <a:t>2</a:t>
            </a:r>
            <a:endParaRPr lang="ru-RU" sz="3600" b="1">
              <a:solidFill>
                <a:srgbClr val="008000"/>
              </a:solidFill>
            </a:endParaRP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7235825" y="3573463"/>
            <a:ext cx="438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3600" b="1">
                <a:solidFill>
                  <a:srgbClr val="008000"/>
                </a:solidFill>
              </a:rPr>
              <a:t>4</a:t>
            </a:r>
            <a:endParaRPr lang="ru-RU" sz="3600" b="1">
              <a:solidFill>
                <a:srgbClr val="008000"/>
              </a:solidFill>
            </a:endParaRP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4284663" y="5876925"/>
            <a:ext cx="438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3600" b="1">
                <a:solidFill>
                  <a:srgbClr val="008000"/>
                </a:solidFill>
              </a:rPr>
              <a:t>1</a:t>
            </a:r>
            <a:endParaRPr lang="ru-RU" sz="3600" b="1">
              <a:solidFill>
                <a:srgbClr val="008000"/>
              </a:solidFill>
            </a:endParaRPr>
          </a:p>
        </p:txBody>
      </p: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3203575" y="5876925"/>
            <a:ext cx="438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3600" b="1">
                <a:solidFill>
                  <a:srgbClr val="008000"/>
                </a:solidFill>
              </a:rPr>
              <a:t>1</a:t>
            </a:r>
            <a:endParaRPr lang="ru-RU" sz="3600" b="1">
              <a:solidFill>
                <a:srgbClr val="008000"/>
              </a:solidFill>
            </a:endParaRPr>
          </a:p>
        </p:txBody>
      </p:sp>
      <p:sp>
        <p:nvSpPr>
          <p:cNvPr id="15396" name="Text Box 36"/>
          <p:cNvSpPr txBox="1">
            <a:spLocks noChangeArrowheads="1"/>
          </p:cNvSpPr>
          <p:nvPr/>
        </p:nvSpPr>
        <p:spPr bwMode="auto">
          <a:xfrm>
            <a:off x="5795963" y="4797425"/>
            <a:ext cx="438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3600" b="1">
                <a:solidFill>
                  <a:srgbClr val="008000"/>
                </a:solidFill>
              </a:rPr>
              <a:t>0</a:t>
            </a:r>
            <a:endParaRPr lang="ru-RU" sz="3600" b="1">
              <a:solidFill>
                <a:srgbClr val="008000"/>
              </a:solidFill>
            </a:endParaRPr>
          </a:p>
        </p:txBody>
      </p:sp>
      <p:sp>
        <p:nvSpPr>
          <p:cNvPr id="15397" name="Text Box 37"/>
          <p:cNvSpPr txBox="1">
            <a:spLocks noChangeArrowheads="1"/>
          </p:cNvSpPr>
          <p:nvPr/>
        </p:nvSpPr>
        <p:spPr bwMode="auto">
          <a:xfrm>
            <a:off x="4859338" y="4797425"/>
            <a:ext cx="438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3600" b="1">
                <a:solidFill>
                  <a:srgbClr val="008000"/>
                </a:solidFill>
              </a:rPr>
              <a:t>3</a:t>
            </a:r>
            <a:endParaRPr lang="ru-RU" sz="3600" b="1">
              <a:solidFill>
                <a:srgbClr val="008000"/>
              </a:solidFill>
            </a:endParaRPr>
          </a:p>
        </p:txBody>
      </p:sp>
      <p:sp>
        <p:nvSpPr>
          <p:cNvPr id="15398" name="Text Box 38"/>
          <p:cNvSpPr txBox="1">
            <a:spLocks noChangeArrowheads="1"/>
          </p:cNvSpPr>
          <p:nvPr/>
        </p:nvSpPr>
        <p:spPr bwMode="auto">
          <a:xfrm>
            <a:off x="3132138" y="4508500"/>
            <a:ext cx="438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3600" b="1">
                <a:solidFill>
                  <a:srgbClr val="008000"/>
                </a:solidFill>
              </a:rPr>
              <a:t>1</a:t>
            </a:r>
            <a:endParaRPr lang="ru-RU" sz="3600" b="1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7" grpId="0"/>
      <p:bldP spid="15388" grpId="0"/>
      <p:bldP spid="15389" grpId="0"/>
      <p:bldP spid="15390" grpId="0"/>
      <p:bldP spid="15391" grpId="0"/>
      <p:bldP spid="15392" grpId="0"/>
      <p:bldP spid="15393" grpId="0"/>
      <p:bldP spid="15394" grpId="0"/>
      <p:bldP spid="15395" grpId="0"/>
      <p:bldP spid="15396" grpId="0"/>
      <p:bldP spid="15397" grpId="0"/>
      <p:bldP spid="1539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1" descr="fon-27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WordArt 7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692275" y="404813"/>
            <a:ext cx="5614988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306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Үйге тапсырма</a:t>
            </a:r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2268538" y="2133600"/>
            <a:ext cx="4175125" cy="10556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"/>
                <a:cs typeface="Arial"/>
              </a:rPr>
              <a:t>4 - мысал</a:t>
            </a:r>
          </a:p>
        </p:txBody>
      </p:sp>
      <p:pic>
        <p:nvPicPr>
          <p:cNvPr id="15365" name="Рисунок 4" descr="flowers_269.gi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48075"/>
            <a:ext cx="9144000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" descr="backgrounds_100023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179388" y="1341438"/>
            <a:ext cx="8720137" cy="13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defTabSz="5000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5000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5000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5000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5000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500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500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500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500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sz="2000" b="1" i="1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/>
            <a:r>
              <a:rPr lang="ru-RU" sz="2000" b="1" i="1">
                <a:solidFill>
                  <a:srgbClr val="F00000"/>
                </a:solidFill>
                <a:latin typeface="Times New Roman" pitchFamily="18" charset="0"/>
              </a:rPr>
              <a:t>1.Білімділік:</a:t>
            </a:r>
          </a:p>
          <a:p>
            <a:pPr eaLnBrk="1" hangingPunct="1"/>
            <a:r>
              <a:rPr lang="ru-RU" sz="2000" b="1" i="1">
                <a:solidFill>
                  <a:srgbClr val="0000FF"/>
                </a:solidFill>
                <a:latin typeface="Times New Roman" pitchFamily="18" charset="0"/>
              </a:rPr>
              <a:t>Оқушыларға 4 санын қосу және азайтудың кестелік жағдайларын </a:t>
            </a:r>
          </a:p>
          <a:p>
            <a:pPr eaLnBrk="1" hangingPunct="1"/>
            <a:r>
              <a:rPr lang="ru-RU" sz="2000" b="1" i="1">
                <a:solidFill>
                  <a:srgbClr val="0000FF"/>
                </a:solidFill>
                <a:latin typeface="Times New Roman" pitchFamily="18" charset="0"/>
              </a:rPr>
              <a:t>қолдануға, бір,екі амалдан тұратын есептерді салыстыра білуге үйрету.</a:t>
            </a:r>
          </a:p>
          <a:p>
            <a:pPr eaLnBrk="1" hangingPunct="1"/>
            <a:endParaRPr lang="ru-RU" sz="2000" b="1" i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116013" y="115888"/>
            <a:ext cx="5557837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i="1">
                <a:solidFill>
                  <a:srgbClr val="F00000"/>
                </a:solidFill>
              </a:rPr>
              <a:t>Сабақтың мақсаты:</a:t>
            </a:r>
          </a:p>
          <a:p>
            <a:pPr eaLnBrk="1" hangingPunct="1"/>
            <a:endParaRPr lang="ru-RU" sz="400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50825" y="4365625"/>
            <a:ext cx="69532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b="1" i="1">
                <a:solidFill>
                  <a:srgbClr val="F00000"/>
                </a:solidFill>
              </a:rPr>
              <a:t>3.Тәрбиелік:</a:t>
            </a:r>
          </a:p>
          <a:p>
            <a:pPr eaLnBrk="1" hangingPunct="1"/>
            <a:r>
              <a:rPr lang="ru-RU" b="1" i="1">
                <a:solidFill>
                  <a:srgbClr val="0000FF"/>
                </a:solidFill>
              </a:rPr>
              <a:t>Ұлттық дүниетанымын дамыта отырып ата-дәстүрге </a:t>
            </a:r>
          </a:p>
          <a:p>
            <a:pPr eaLnBrk="1" hangingPunct="1"/>
            <a:r>
              <a:rPr lang="ru-RU" b="1" i="1">
                <a:solidFill>
                  <a:srgbClr val="0000FF"/>
                </a:solidFill>
              </a:rPr>
              <a:t>білуге,ұқыптылық пен іздемпаздықа тәрбиелеу.</a:t>
            </a:r>
          </a:p>
          <a:p>
            <a:pPr eaLnBrk="1" hangingPunct="1"/>
            <a:endParaRPr lang="ru-RU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79388" y="2924175"/>
            <a:ext cx="83343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b="1" i="1">
                <a:solidFill>
                  <a:srgbClr val="F00000"/>
                </a:solidFill>
              </a:rPr>
              <a:t>2.Дамытушылық: </a:t>
            </a:r>
          </a:p>
          <a:p>
            <a:pPr eaLnBrk="1" hangingPunct="1"/>
            <a:r>
              <a:rPr lang="ru-RU" b="1" i="1">
                <a:solidFill>
                  <a:srgbClr val="0000FF"/>
                </a:solidFill>
              </a:rPr>
              <a:t>Оқушылардың ойлау қабілетін, есте сақтауын, логикалық ой-өрісін, </a:t>
            </a:r>
          </a:p>
          <a:p>
            <a:pPr eaLnBrk="1" hangingPunct="1"/>
            <a:r>
              <a:rPr lang="ru-RU" b="1" i="1">
                <a:solidFill>
                  <a:srgbClr val="0000FF"/>
                </a:solidFill>
              </a:rPr>
              <a:t>пәнге қызығушылығын, ауызша есептеу дағдысын дамыту.</a:t>
            </a:r>
          </a:p>
          <a:p>
            <a:pPr eaLnBrk="1" hangingPunct="1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6" grpId="0"/>
      <p:bldP spid="3077" grpId="0"/>
      <p:bldP spid="30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41-102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0"/>
            <a:ext cx="8229600" cy="765175"/>
          </a:xfrm>
        </p:spPr>
        <p:txBody>
          <a:bodyPr/>
          <a:lstStyle/>
          <a:p>
            <a:pPr eaLnBrk="1" hangingPunct="1"/>
            <a:r>
              <a:rPr lang="kk-KZ" smtClean="0">
                <a:solidFill>
                  <a:srgbClr val="000066"/>
                </a:solidFill>
              </a:rPr>
              <a:t>Ұйымдастыру кезең</a:t>
            </a:r>
            <a:r>
              <a:rPr lang="kk-KZ" smtClean="0">
                <a:solidFill>
                  <a:srgbClr val="000066"/>
                </a:solidFill>
                <a:latin typeface="KZ Boyarsky" pitchFamily="34" charset="0"/>
              </a:rPr>
              <a:t>і</a:t>
            </a:r>
            <a:endParaRPr lang="ru-RU" smtClean="0">
              <a:solidFill>
                <a:srgbClr val="000066"/>
              </a:solidFill>
              <a:latin typeface="KZ Boyarsky" pitchFamily="34" charset="0"/>
            </a:endParaRPr>
          </a:p>
        </p:txBody>
      </p:sp>
      <p:sp>
        <p:nvSpPr>
          <p:cNvPr id="4100" name="Oval 7"/>
          <p:cNvSpPr>
            <a:spLocks noChangeArrowheads="1"/>
          </p:cNvSpPr>
          <p:nvPr/>
        </p:nvSpPr>
        <p:spPr bwMode="auto">
          <a:xfrm>
            <a:off x="2411413" y="3933825"/>
            <a:ext cx="4752975" cy="29241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700338" y="4437063"/>
            <a:ext cx="44958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2800" b="1">
                <a:solidFill>
                  <a:srgbClr val="3333FF"/>
                </a:solidFill>
              </a:rPr>
              <a:t>Сыныбымыз  тап-таза,</a:t>
            </a:r>
          </a:p>
          <a:p>
            <a:pPr eaLnBrk="1" hangingPunct="1"/>
            <a:r>
              <a:rPr lang="kk-KZ" sz="2800" b="1">
                <a:solidFill>
                  <a:srgbClr val="3333FF"/>
                </a:solidFill>
              </a:rPr>
              <a:t>Бор  да  дайын  тақтада.</a:t>
            </a:r>
          </a:p>
          <a:p>
            <a:pPr eaLnBrk="1" hangingPunct="1"/>
            <a:r>
              <a:rPr lang="kk-KZ" sz="2800" b="1">
                <a:solidFill>
                  <a:srgbClr val="3333FF"/>
                </a:solidFill>
              </a:rPr>
              <a:t>Ойымызды  жинақтап,</a:t>
            </a:r>
          </a:p>
          <a:p>
            <a:pPr eaLnBrk="1" hangingPunct="1"/>
            <a:r>
              <a:rPr lang="kk-KZ" sz="2800" b="1">
                <a:solidFill>
                  <a:srgbClr val="3333FF"/>
                </a:solidFill>
              </a:rPr>
              <a:t>Отырайық  партаға.</a:t>
            </a:r>
            <a:endParaRPr lang="ru-RU" sz="2800" b="1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7" descr="images (13)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1403350" y="476250"/>
            <a:ext cx="5999163" cy="717550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solidFill>
                  <a:srgbClr val="993366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Математикалық  диктант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71550" y="1989138"/>
            <a:ext cx="52276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3200" b="1"/>
              <a:t>3 пен 6-ның  қосындысы</a:t>
            </a:r>
            <a:endParaRPr lang="ru-RU" sz="3200" b="1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900113" y="2708275"/>
            <a:ext cx="49990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3200" b="1"/>
              <a:t>2 мен 4-тің  қосындысы</a:t>
            </a:r>
            <a:endParaRPr lang="ru-RU" sz="3200" b="1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900113" y="3429000"/>
            <a:ext cx="4945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3200" b="1"/>
              <a:t>3 пен 3-тің  қосындысы</a:t>
            </a:r>
            <a:endParaRPr lang="ru-RU" sz="3200" b="1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827088" y="4149725"/>
            <a:ext cx="46688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3200" b="1"/>
              <a:t>9 бен 3-тің  айырмасы</a:t>
            </a:r>
            <a:endParaRPr lang="ru-RU" sz="3200" b="1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900113" y="4797425"/>
            <a:ext cx="47180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3200" b="1"/>
              <a:t>7 мен 5-тің  айырмасы</a:t>
            </a:r>
            <a:endParaRPr lang="ru-RU" sz="3200" b="1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827088" y="5589588"/>
            <a:ext cx="47291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3200" b="1"/>
              <a:t>8 бен 1-дің  айырмасы</a:t>
            </a:r>
            <a:endParaRPr lang="ru-RU" sz="3200" b="1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6567488" y="1979613"/>
            <a:ext cx="13366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3200" b="1">
                <a:solidFill>
                  <a:srgbClr val="3333FF"/>
                </a:solidFill>
              </a:rPr>
              <a:t>3+6</a:t>
            </a:r>
            <a:r>
              <a:rPr lang="en-US" sz="3200" b="1">
                <a:solidFill>
                  <a:srgbClr val="3333FF"/>
                </a:solidFill>
              </a:rPr>
              <a:t>=9</a:t>
            </a:r>
            <a:endParaRPr lang="ru-RU" sz="3200" b="1">
              <a:solidFill>
                <a:srgbClr val="3333FF"/>
              </a:solidFill>
            </a:endParaRP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6443663" y="2708275"/>
            <a:ext cx="1336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3200" b="1">
                <a:solidFill>
                  <a:srgbClr val="3333FF"/>
                </a:solidFill>
              </a:rPr>
              <a:t>2+4</a:t>
            </a:r>
            <a:r>
              <a:rPr lang="en-US" sz="3200" b="1">
                <a:solidFill>
                  <a:srgbClr val="3333FF"/>
                </a:solidFill>
              </a:rPr>
              <a:t>=</a:t>
            </a:r>
            <a:r>
              <a:rPr lang="kk-KZ" sz="3200" b="1">
                <a:solidFill>
                  <a:srgbClr val="3333FF"/>
                </a:solidFill>
              </a:rPr>
              <a:t>6</a:t>
            </a:r>
            <a:endParaRPr lang="ru-RU" sz="3200" b="1">
              <a:solidFill>
                <a:srgbClr val="3333FF"/>
              </a:solidFill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6443663" y="3429000"/>
            <a:ext cx="1336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3200" b="1">
                <a:solidFill>
                  <a:srgbClr val="3333FF"/>
                </a:solidFill>
              </a:rPr>
              <a:t>3+3</a:t>
            </a:r>
            <a:r>
              <a:rPr lang="en-US" sz="3200" b="1">
                <a:solidFill>
                  <a:srgbClr val="3333FF"/>
                </a:solidFill>
              </a:rPr>
              <a:t>=</a:t>
            </a:r>
            <a:r>
              <a:rPr lang="kk-KZ" sz="3200" b="1">
                <a:solidFill>
                  <a:srgbClr val="3333FF"/>
                </a:solidFill>
              </a:rPr>
              <a:t>6</a:t>
            </a:r>
            <a:endParaRPr lang="ru-RU" sz="3200" b="1">
              <a:solidFill>
                <a:srgbClr val="3333FF"/>
              </a:solidFill>
            </a:endParaRP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6372225" y="4149725"/>
            <a:ext cx="12334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3200" b="1">
                <a:solidFill>
                  <a:srgbClr val="3333FF"/>
                </a:solidFill>
              </a:rPr>
              <a:t>9-3</a:t>
            </a:r>
            <a:r>
              <a:rPr lang="en-US" sz="3200" b="1">
                <a:solidFill>
                  <a:srgbClr val="3333FF"/>
                </a:solidFill>
              </a:rPr>
              <a:t>=</a:t>
            </a:r>
            <a:r>
              <a:rPr lang="kk-KZ" sz="3200" b="1">
                <a:solidFill>
                  <a:srgbClr val="3333FF"/>
                </a:solidFill>
              </a:rPr>
              <a:t>6</a:t>
            </a:r>
            <a:endParaRPr lang="ru-RU" sz="3200" b="1">
              <a:solidFill>
                <a:srgbClr val="3333FF"/>
              </a:solidFill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6300788" y="4797425"/>
            <a:ext cx="12334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3200" b="1">
                <a:solidFill>
                  <a:srgbClr val="3333FF"/>
                </a:solidFill>
              </a:rPr>
              <a:t>7-5</a:t>
            </a:r>
            <a:r>
              <a:rPr lang="en-US" sz="3200" b="1">
                <a:solidFill>
                  <a:srgbClr val="3333FF"/>
                </a:solidFill>
              </a:rPr>
              <a:t>=</a:t>
            </a:r>
            <a:r>
              <a:rPr lang="kk-KZ" sz="3200" b="1">
                <a:solidFill>
                  <a:srgbClr val="3333FF"/>
                </a:solidFill>
              </a:rPr>
              <a:t>2</a:t>
            </a:r>
            <a:endParaRPr lang="ru-RU" sz="3200" b="1">
              <a:solidFill>
                <a:srgbClr val="3333FF"/>
              </a:solidFill>
            </a:endParaRP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6227763" y="5589588"/>
            <a:ext cx="12334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3200" b="1">
                <a:solidFill>
                  <a:srgbClr val="3333FF"/>
                </a:solidFill>
              </a:rPr>
              <a:t>8-1</a:t>
            </a:r>
            <a:r>
              <a:rPr lang="en-US" sz="3200" b="1">
                <a:solidFill>
                  <a:srgbClr val="3333FF"/>
                </a:solidFill>
              </a:rPr>
              <a:t>=</a:t>
            </a:r>
            <a:r>
              <a:rPr lang="kk-KZ" sz="3200" b="1">
                <a:solidFill>
                  <a:srgbClr val="3333FF"/>
                </a:solidFill>
              </a:rPr>
              <a:t>7</a:t>
            </a:r>
            <a:endParaRPr lang="ru-RU" sz="3200" b="1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/>
      <p:bldP spid="6156" grpId="0"/>
      <p:bldP spid="6157" grpId="0"/>
      <p:bldP spid="6158" grpId="0"/>
      <p:bldP spid="6159" grpId="0"/>
      <p:bldP spid="61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17" descr="backgrounds_100019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971550" y="404813"/>
            <a:ext cx="5502275" cy="15113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Үй жұмысын тексеру</a:t>
            </a:r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2987675" y="1341438"/>
            <a:ext cx="3024188" cy="10795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4 - мысал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166813" y="2511425"/>
            <a:ext cx="6440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2400" b="1"/>
              <a:t>1-ден  10-ға  дейін  тура  және  кері  санау</a:t>
            </a:r>
            <a:endParaRPr lang="ru-RU" sz="2400" b="1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166813" y="3375025"/>
            <a:ext cx="5581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2400" b="1"/>
              <a:t>10, 6,  3,  5                    ең  кішісін  ата</a:t>
            </a:r>
            <a:endParaRPr lang="ru-RU" sz="2400" b="1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331913" y="4437063"/>
            <a:ext cx="553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2400" b="1"/>
              <a:t>7, 4,  1,  8                    ең  үлкенін  ата</a:t>
            </a:r>
            <a:endParaRPr lang="ru-RU" sz="2400" b="1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276600" y="3716338"/>
            <a:ext cx="495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4400" b="1">
                <a:solidFill>
                  <a:srgbClr val="008000"/>
                </a:solidFill>
              </a:rPr>
              <a:t>3</a:t>
            </a:r>
            <a:endParaRPr lang="ru-RU" sz="4400" b="1">
              <a:solidFill>
                <a:srgbClr val="008000"/>
              </a:solidFill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419475" y="5084763"/>
            <a:ext cx="495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4400" b="1">
                <a:solidFill>
                  <a:srgbClr val="008000"/>
                </a:solidFill>
              </a:rPr>
              <a:t>9</a:t>
            </a:r>
            <a:endParaRPr lang="ru-RU" sz="4400" b="1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5124" grpId="0" animBg="1"/>
      <p:bldP spid="5126" grpId="0"/>
      <p:bldP spid="5128" grpId="0"/>
      <p:bldP spid="5129" grpId="0"/>
      <p:bldP spid="51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17" descr="images (13)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1403350" y="476250"/>
            <a:ext cx="5999163" cy="717550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solidFill>
                  <a:srgbClr val="993366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Жаңа  сабақ</a:t>
            </a:r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684213" y="2924175"/>
            <a:ext cx="191452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4800" b="1">
                <a:solidFill>
                  <a:srgbClr val="3333FF"/>
                </a:solidFill>
              </a:rPr>
              <a:t>4+4</a:t>
            </a:r>
            <a:r>
              <a:rPr lang="en-US" sz="4800" b="1">
                <a:solidFill>
                  <a:srgbClr val="3333FF"/>
                </a:solidFill>
              </a:rPr>
              <a:t>=</a:t>
            </a:r>
            <a:r>
              <a:rPr lang="kk-KZ" sz="4800" b="1">
                <a:solidFill>
                  <a:srgbClr val="3333FF"/>
                </a:solidFill>
              </a:rPr>
              <a:t>8</a:t>
            </a:r>
            <a:endParaRPr lang="ru-RU" sz="4800" b="1">
              <a:solidFill>
                <a:srgbClr val="3333FF"/>
              </a:solidFill>
            </a:endParaRPr>
          </a:p>
        </p:txBody>
      </p:sp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2916238" y="2924175"/>
            <a:ext cx="191452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4800" b="1">
                <a:solidFill>
                  <a:srgbClr val="3333FF"/>
                </a:solidFill>
              </a:rPr>
              <a:t>5+4</a:t>
            </a:r>
            <a:r>
              <a:rPr lang="en-US" sz="4800" b="1">
                <a:solidFill>
                  <a:srgbClr val="3333FF"/>
                </a:solidFill>
              </a:rPr>
              <a:t>=</a:t>
            </a:r>
            <a:r>
              <a:rPr lang="kk-KZ" sz="4800" b="1">
                <a:solidFill>
                  <a:srgbClr val="3333FF"/>
                </a:solidFill>
              </a:rPr>
              <a:t>9</a:t>
            </a:r>
            <a:endParaRPr lang="ru-RU" sz="4800" b="1">
              <a:solidFill>
                <a:srgbClr val="3333FF"/>
              </a:solidFill>
            </a:endParaRPr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5148263" y="2924175"/>
            <a:ext cx="22542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4800" b="1">
                <a:solidFill>
                  <a:srgbClr val="3333FF"/>
                </a:solidFill>
              </a:rPr>
              <a:t>6+4</a:t>
            </a:r>
            <a:r>
              <a:rPr lang="en-US" sz="4800" b="1">
                <a:solidFill>
                  <a:srgbClr val="3333FF"/>
                </a:solidFill>
              </a:rPr>
              <a:t>=</a:t>
            </a:r>
            <a:r>
              <a:rPr lang="kk-KZ" sz="4800" b="1">
                <a:solidFill>
                  <a:srgbClr val="3333FF"/>
                </a:solidFill>
              </a:rPr>
              <a:t>10</a:t>
            </a:r>
            <a:endParaRPr lang="ru-RU" sz="4800" b="1">
              <a:solidFill>
                <a:srgbClr val="3333FF"/>
              </a:solidFill>
            </a:endParaRPr>
          </a:p>
        </p:txBody>
      </p:sp>
      <p:sp>
        <p:nvSpPr>
          <p:cNvPr id="7175" name="Text Box 15"/>
          <p:cNvSpPr txBox="1">
            <a:spLocks noChangeArrowheads="1"/>
          </p:cNvSpPr>
          <p:nvPr/>
        </p:nvSpPr>
        <p:spPr bwMode="auto">
          <a:xfrm>
            <a:off x="755650" y="4005263"/>
            <a:ext cx="176212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4800" b="1">
                <a:solidFill>
                  <a:srgbClr val="3333FF"/>
                </a:solidFill>
              </a:rPr>
              <a:t>8-4</a:t>
            </a:r>
            <a:r>
              <a:rPr lang="en-US" sz="4800" b="1">
                <a:solidFill>
                  <a:srgbClr val="3333FF"/>
                </a:solidFill>
              </a:rPr>
              <a:t>=</a:t>
            </a:r>
            <a:r>
              <a:rPr lang="kk-KZ" sz="4800" b="1">
                <a:solidFill>
                  <a:srgbClr val="3333FF"/>
                </a:solidFill>
              </a:rPr>
              <a:t>4</a:t>
            </a:r>
            <a:endParaRPr lang="ru-RU" sz="4800" b="1">
              <a:solidFill>
                <a:srgbClr val="3333FF"/>
              </a:solidFill>
            </a:endParaRPr>
          </a:p>
        </p:txBody>
      </p:sp>
      <p:sp>
        <p:nvSpPr>
          <p:cNvPr id="7176" name="WordArt 16"/>
          <p:cNvSpPr>
            <a:spLocks noChangeArrowheads="1" noChangeShapeType="1" noTextEdit="1"/>
          </p:cNvSpPr>
          <p:nvPr/>
        </p:nvSpPr>
        <p:spPr bwMode="auto">
          <a:xfrm>
            <a:off x="1692275" y="1341438"/>
            <a:ext cx="5257800" cy="523875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4 санын қосу және азайту</a:t>
            </a:r>
          </a:p>
        </p:txBody>
      </p:sp>
      <p:sp>
        <p:nvSpPr>
          <p:cNvPr id="7177" name="Rectangle 17"/>
          <p:cNvSpPr>
            <a:spLocks noChangeArrowheads="1"/>
          </p:cNvSpPr>
          <p:nvPr/>
        </p:nvSpPr>
        <p:spPr bwMode="auto">
          <a:xfrm>
            <a:off x="684213" y="2060575"/>
            <a:ext cx="935037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178" name="Oval 18"/>
          <p:cNvSpPr>
            <a:spLocks noChangeArrowheads="1"/>
          </p:cNvSpPr>
          <p:nvPr/>
        </p:nvSpPr>
        <p:spPr bwMode="auto">
          <a:xfrm>
            <a:off x="827088" y="2133600"/>
            <a:ext cx="144462" cy="1444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9" name="Oval 23"/>
          <p:cNvSpPr>
            <a:spLocks noChangeArrowheads="1"/>
          </p:cNvSpPr>
          <p:nvPr/>
        </p:nvSpPr>
        <p:spPr bwMode="auto">
          <a:xfrm>
            <a:off x="827088" y="2349500"/>
            <a:ext cx="144462" cy="1444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0" name="Oval 24"/>
          <p:cNvSpPr>
            <a:spLocks noChangeArrowheads="1"/>
          </p:cNvSpPr>
          <p:nvPr/>
        </p:nvSpPr>
        <p:spPr bwMode="auto">
          <a:xfrm>
            <a:off x="1331913" y="2133600"/>
            <a:ext cx="144462" cy="1444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1" name="Oval 25"/>
          <p:cNvSpPr>
            <a:spLocks noChangeArrowheads="1"/>
          </p:cNvSpPr>
          <p:nvPr/>
        </p:nvSpPr>
        <p:spPr bwMode="auto">
          <a:xfrm>
            <a:off x="1331913" y="2349500"/>
            <a:ext cx="144462" cy="1444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2" name="Rectangle 34"/>
          <p:cNvSpPr>
            <a:spLocks noChangeArrowheads="1"/>
          </p:cNvSpPr>
          <p:nvPr/>
        </p:nvSpPr>
        <p:spPr bwMode="auto">
          <a:xfrm>
            <a:off x="1619250" y="2060575"/>
            <a:ext cx="935038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183" name="Rectangle 35"/>
          <p:cNvSpPr>
            <a:spLocks noChangeArrowheads="1"/>
          </p:cNvSpPr>
          <p:nvPr/>
        </p:nvSpPr>
        <p:spPr bwMode="auto">
          <a:xfrm>
            <a:off x="6084888" y="2060575"/>
            <a:ext cx="935037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184" name="Rectangle 36"/>
          <p:cNvSpPr>
            <a:spLocks noChangeArrowheads="1"/>
          </p:cNvSpPr>
          <p:nvPr/>
        </p:nvSpPr>
        <p:spPr bwMode="auto">
          <a:xfrm>
            <a:off x="5148263" y="2060575"/>
            <a:ext cx="935037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185" name="Rectangle 37"/>
          <p:cNvSpPr>
            <a:spLocks noChangeArrowheads="1"/>
          </p:cNvSpPr>
          <p:nvPr/>
        </p:nvSpPr>
        <p:spPr bwMode="auto">
          <a:xfrm>
            <a:off x="3779838" y="2060575"/>
            <a:ext cx="935037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186" name="Rectangle 38"/>
          <p:cNvSpPr>
            <a:spLocks noChangeArrowheads="1"/>
          </p:cNvSpPr>
          <p:nvPr/>
        </p:nvSpPr>
        <p:spPr bwMode="auto">
          <a:xfrm>
            <a:off x="2843213" y="2060575"/>
            <a:ext cx="935037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187" name="Oval 26"/>
          <p:cNvSpPr>
            <a:spLocks noChangeArrowheads="1"/>
          </p:cNvSpPr>
          <p:nvPr/>
        </p:nvSpPr>
        <p:spPr bwMode="auto">
          <a:xfrm>
            <a:off x="2916238" y="2133600"/>
            <a:ext cx="144462" cy="1444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8" name="Oval 39"/>
          <p:cNvSpPr>
            <a:spLocks noChangeArrowheads="1"/>
          </p:cNvSpPr>
          <p:nvPr/>
        </p:nvSpPr>
        <p:spPr bwMode="auto">
          <a:xfrm>
            <a:off x="3492500" y="2133600"/>
            <a:ext cx="144463" cy="1444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9" name="Oval 40"/>
          <p:cNvSpPr>
            <a:spLocks noChangeArrowheads="1"/>
          </p:cNvSpPr>
          <p:nvPr/>
        </p:nvSpPr>
        <p:spPr bwMode="auto">
          <a:xfrm>
            <a:off x="2916238" y="2420938"/>
            <a:ext cx="144462" cy="144462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0" name="Oval 41"/>
          <p:cNvSpPr>
            <a:spLocks noChangeArrowheads="1"/>
          </p:cNvSpPr>
          <p:nvPr/>
        </p:nvSpPr>
        <p:spPr bwMode="auto">
          <a:xfrm>
            <a:off x="3492500" y="2420938"/>
            <a:ext cx="144463" cy="144462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1" name="Oval 42"/>
          <p:cNvSpPr>
            <a:spLocks noChangeArrowheads="1"/>
          </p:cNvSpPr>
          <p:nvPr/>
        </p:nvSpPr>
        <p:spPr bwMode="auto">
          <a:xfrm>
            <a:off x="3203575" y="2276475"/>
            <a:ext cx="144463" cy="1444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2" name="Oval 43"/>
          <p:cNvSpPr>
            <a:spLocks noChangeArrowheads="1"/>
          </p:cNvSpPr>
          <p:nvPr/>
        </p:nvSpPr>
        <p:spPr bwMode="auto">
          <a:xfrm>
            <a:off x="5219700" y="2133600"/>
            <a:ext cx="144463" cy="1444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3" name="Oval 44"/>
          <p:cNvSpPr>
            <a:spLocks noChangeArrowheads="1"/>
          </p:cNvSpPr>
          <p:nvPr/>
        </p:nvSpPr>
        <p:spPr bwMode="auto">
          <a:xfrm>
            <a:off x="5508625" y="2133600"/>
            <a:ext cx="144463" cy="1444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4" name="Oval 45"/>
          <p:cNvSpPr>
            <a:spLocks noChangeArrowheads="1"/>
          </p:cNvSpPr>
          <p:nvPr/>
        </p:nvSpPr>
        <p:spPr bwMode="auto">
          <a:xfrm>
            <a:off x="5795963" y="2133600"/>
            <a:ext cx="144462" cy="1444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5" name="Oval 46"/>
          <p:cNvSpPr>
            <a:spLocks noChangeArrowheads="1"/>
          </p:cNvSpPr>
          <p:nvPr/>
        </p:nvSpPr>
        <p:spPr bwMode="auto">
          <a:xfrm>
            <a:off x="5219700" y="2420938"/>
            <a:ext cx="144463" cy="144462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6" name="Oval 47"/>
          <p:cNvSpPr>
            <a:spLocks noChangeArrowheads="1"/>
          </p:cNvSpPr>
          <p:nvPr/>
        </p:nvSpPr>
        <p:spPr bwMode="auto">
          <a:xfrm>
            <a:off x="5508625" y="2420938"/>
            <a:ext cx="144463" cy="144462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7" name="Oval 48"/>
          <p:cNvSpPr>
            <a:spLocks noChangeArrowheads="1"/>
          </p:cNvSpPr>
          <p:nvPr/>
        </p:nvSpPr>
        <p:spPr bwMode="auto">
          <a:xfrm>
            <a:off x="5795963" y="2420938"/>
            <a:ext cx="144462" cy="144462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8" name="Oval 49"/>
          <p:cNvSpPr>
            <a:spLocks noChangeArrowheads="1"/>
          </p:cNvSpPr>
          <p:nvPr/>
        </p:nvSpPr>
        <p:spPr bwMode="auto">
          <a:xfrm>
            <a:off x="1692275" y="2133600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9" name="Oval 50"/>
          <p:cNvSpPr>
            <a:spLocks noChangeArrowheads="1"/>
          </p:cNvSpPr>
          <p:nvPr/>
        </p:nvSpPr>
        <p:spPr bwMode="auto">
          <a:xfrm>
            <a:off x="2195513" y="2133600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00" name="Oval 51"/>
          <p:cNvSpPr>
            <a:spLocks noChangeArrowheads="1"/>
          </p:cNvSpPr>
          <p:nvPr/>
        </p:nvSpPr>
        <p:spPr bwMode="auto">
          <a:xfrm>
            <a:off x="1692275" y="2420938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01" name="Oval 52"/>
          <p:cNvSpPr>
            <a:spLocks noChangeArrowheads="1"/>
          </p:cNvSpPr>
          <p:nvPr/>
        </p:nvSpPr>
        <p:spPr bwMode="auto">
          <a:xfrm>
            <a:off x="2195513" y="242093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02" name="Oval 53"/>
          <p:cNvSpPr>
            <a:spLocks noChangeArrowheads="1"/>
          </p:cNvSpPr>
          <p:nvPr/>
        </p:nvSpPr>
        <p:spPr bwMode="auto">
          <a:xfrm>
            <a:off x="3924300" y="2133600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03" name="Oval 54"/>
          <p:cNvSpPr>
            <a:spLocks noChangeArrowheads="1"/>
          </p:cNvSpPr>
          <p:nvPr/>
        </p:nvSpPr>
        <p:spPr bwMode="auto">
          <a:xfrm>
            <a:off x="4427538" y="2133600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04" name="Oval 55"/>
          <p:cNvSpPr>
            <a:spLocks noChangeArrowheads="1"/>
          </p:cNvSpPr>
          <p:nvPr/>
        </p:nvSpPr>
        <p:spPr bwMode="auto">
          <a:xfrm>
            <a:off x="3924300" y="2420938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05" name="Oval 56"/>
          <p:cNvSpPr>
            <a:spLocks noChangeArrowheads="1"/>
          </p:cNvSpPr>
          <p:nvPr/>
        </p:nvSpPr>
        <p:spPr bwMode="auto">
          <a:xfrm>
            <a:off x="4427538" y="242093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06" name="Oval 57"/>
          <p:cNvSpPr>
            <a:spLocks noChangeArrowheads="1"/>
          </p:cNvSpPr>
          <p:nvPr/>
        </p:nvSpPr>
        <p:spPr bwMode="auto">
          <a:xfrm>
            <a:off x="6732588" y="2133600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07" name="Oval 58"/>
          <p:cNvSpPr>
            <a:spLocks noChangeArrowheads="1"/>
          </p:cNvSpPr>
          <p:nvPr/>
        </p:nvSpPr>
        <p:spPr bwMode="auto">
          <a:xfrm>
            <a:off x="6156325" y="2420938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08" name="Oval 59"/>
          <p:cNvSpPr>
            <a:spLocks noChangeArrowheads="1"/>
          </p:cNvSpPr>
          <p:nvPr/>
        </p:nvSpPr>
        <p:spPr bwMode="auto">
          <a:xfrm>
            <a:off x="6732588" y="242093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09" name="Oval 60"/>
          <p:cNvSpPr>
            <a:spLocks noChangeArrowheads="1"/>
          </p:cNvSpPr>
          <p:nvPr/>
        </p:nvSpPr>
        <p:spPr bwMode="auto">
          <a:xfrm>
            <a:off x="6156325" y="2133600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10" name="Text Box 61"/>
          <p:cNvSpPr txBox="1">
            <a:spLocks noChangeArrowheads="1"/>
          </p:cNvSpPr>
          <p:nvPr/>
        </p:nvSpPr>
        <p:spPr bwMode="auto">
          <a:xfrm>
            <a:off x="2987675" y="4005263"/>
            <a:ext cx="176212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4800" b="1">
                <a:solidFill>
                  <a:srgbClr val="3333FF"/>
                </a:solidFill>
              </a:rPr>
              <a:t>9-4</a:t>
            </a:r>
            <a:r>
              <a:rPr lang="en-US" sz="4800" b="1">
                <a:solidFill>
                  <a:srgbClr val="3333FF"/>
                </a:solidFill>
              </a:rPr>
              <a:t>=</a:t>
            </a:r>
            <a:r>
              <a:rPr lang="kk-KZ" sz="4800" b="1">
                <a:solidFill>
                  <a:srgbClr val="3333FF"/>
                </a:solidFill>
              </a:rPr>
              <a:t>5</a:t>
            </a:r>
            <a:endParaRPr lang="ru-RU" sz="4800" b="1">
              <a:solidFill>
                <a:srgbClr val="3333FF"/>
              </a:solidFill>
            </a:endParaRPr>
          </a:p>
        </p:txBody>
      </p:sp>
      <p:sp>
        <p:nvSpPr>
          <p:cNvPr id="7211" name="Text Box 62"/>
          <p:cNvSpPr txBox="1">
            <a:spLocks noChangeArrowheads="1"/>
          </p:cNvSpPr>
          <p:nvPr/>
        </p:nvSpPr>
        <p:spPr bwMode="auto">
          <a:xfrm>
            <a:off x="5148263" y="4005263"/>
            <a:ext cx="21018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4800" b="1">
                <a:solidFill>
                  <a:srgbClr val="3333FF"/>
                </a:solidFill>
              </a:rPr>
              <a:t>10-4</a:t>
            </a:r>
            <a:r>
              <a:rPr lang="en-US" sz="4800" b="1">
                <a:solidFill>
                  <a:srgbClr val="3333FF"/>
                </a:solidFill>
              </a:rPr>
              <a:t>=</a:t>
            </a:r>
            <a:r>
              <a:rPr lang="kk-KZ" sz="4800" b="1">
                <a:solidFill>
                  <a:srgbClr val="3333FF"/>
                </a:solidFill>
              </a:rPr>
              <a:t>6</a:t>
            </a:r>
            <a:endParaRPr lang="ru-RU" sz="4800" b="1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51466">
            <a:off x="838200" y="-73025"/>
            <a:ext cx="38735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2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-182"/>
          <a:stretch>
            <a:fillRect/>
          </a:stretch>
        </p:blipFill>
        <p:spPr bwMode="auto">
          <a:xfrm>
            <a:off x="3563938" y="4076700"/>
            <a:ext cx="1439862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3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-182"/>
          <a:stretch>
            <a:fillRect/>
          </a:stretch>
        </p:blipFill>
        <p:spPr bwMode="auto">
          <a:xfrm>
            <a:off x="468313" y="2947988"/>
            <a:ext cx="1366837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4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-182"/>
          <a:stretch>
            <a:fillRect/>
          </a:stretch>
        </p:blipFill>
        <p:spPr bwMode="auto">
          <a:xfrm>
            <a:off x="3708400" y="2924175"/>
            <a:ext cx="1439863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5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-182"/>
          <a:stretch>
            <a:fillRect/>
          </a:stretch>
        </p:blipFill>
        <p:spPr bwMode="auto">
          <a:xfrm>
            <a:off x="395288" y="4149725"/>
            <a:ext cx="1439862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6" name="Picture 1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-182"/>
          <a:stretch>
            <a:fillRect/>
          </a:stretch>
        </p:blipFill>
        <p:spPr bwMode="auto">
          <a:xfrm>
            <a:off x="1979613" y="2924175"/>
            <a:ext cx="1439862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7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-182"/>
          <a:stretch>
            <a:fillRect/>
          </a:stretch>
        </p:blipFill>
        <p:spPr bwMode="auto">
          <a:xfrm>
            <a:off x="5364163" y="4149725"/>
            <a:ext cx="1524000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8" name="Picture 1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-182"/>
          <a:stretch>
            <a:fillRect/>
          </a:stretch>
        </p:blipFill>
        <p:spPr bwMode="auto">
          <a:xfrm>
            <a:off x="1908175" y="4149725"/>
            <a:ext cx="13684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9" name="Picture 1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-182"/>
          <a:stretch>
            <a:fillRect/>
          </a:stretch>
        </p:blipFill>
        <p:spPr bwMode="auto">
          <a:xfrm>
            <a:off x="5435600" y="2997200"/>
            <a:ext cx="1524000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WordArt 19"/>
          <p:cNvSpPr>
            <a:spLocks noChangeArrowheads="1" noChangeShapeType="1" noTextEdit="1"/>
          </p:cNvSpPr>
          <p:nvPr/>
        </p:nvSpPr>
        <p:spPr bwMode="auto">
          <a:xfrm>
            <a:off x="1692275" y="333375"/>
            <a:ext cx="6264275" cy="1511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Кел, ойнайық!</a:t>
            </a:r>
          </a:p>
        </p:txBody>
      </p:sp>
      <p:pic>
        <p:nvPicPr>
          <p:cNvPr id="2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-182"/>
          <a:stretch>
            <a:fillRect/>
          </a:stretch>
        </p:blipFill>
        <p:spPr bwMode="auto">
          <a:xfrm>
            <a:off x="7164388" y="4005263"/>
            <a:ext cx="1524000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-182"/>
          <a:stretch>
            <a:fillRect/>
          </a:stretch>
        </p:blipFill>
        <p:spPr bwMode="auto">
          <a:xfrm>
            <a:off x="7380288" y="2924175"/>
            <a:ext cx="1524000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755650" y="3357563"/>
            <a:ext cx="647700" cy="2159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/>
              <a:t>2+4</a:t>
            </a:r>
            <a:endParaRPr lang="ru-RU"/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539750" y="4508500"/>
            <a:ext cx="647700" cy="2159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/>
              <a:t>7+3</a:t>
            </a:r>
            <a:endParaRPr lang="ru-RU"/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2124075" y="4508500"/>
            <a:ext cx="647700" cy="2159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/>
              <a:t>1+9</a:t>
            </a:r>
            <a:endParaRPr lang="ru-RU"/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2195513" y="3284538"/>
            <a:ext cx="647700" cy="2159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/>
              <a:t>10-2</a:t>
            </a:r>
            <a:endParaRPr lang="ru-RU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3779838" y="4437063"/>
            <a:ext cx="647700" cy="2159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/>
              <a:t>5+5</a:t>
            </a:r>
            <a:endParaRPr lang="ru-RU"/>
          </a:p>
        </p:txBody>
      </p:sp>
      <p:sp>
        <p:nvSpPr>
          <p:cNvPr id="9243" name="Rectangle 27"/>
          <p:cNvSpPr>
            <a:spLocks noChangeArrowheads="1"/>
          </p:cNvSpPr>
          <p:nvPr/>
        </p:nvSpPr>
        <p:spPr bwMode="auto">
          <a:xfrm>
            <a:off x="3995738" y="3284538"/>
            <a:ext cx="647700" cy="2159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/>
              <a:t>3+3</a:t>
            </a:r>
            <a:endParaRPr lang="ru-RU"/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5651500" y="4581525"/>
            <a:ext cx="647700" cy="2159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/>
              <a:t>3+5</a:t>
            </a:r>
            <a:endParaRPr lang="ru-RU"/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5651500" y="3429000"/>
            <a:ext cx="647700" cy="2159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/>
              <a:t>8-4</a:t>
            </a:r>
            <a:endParaRPr lang="ru-RU"/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7596188" y="3357563"/>
            <a:ext cx="647700" cy="2159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/>
              <a:t>10-4</a:t>
            </a:r>
            <a:endParaRPr lang="ru-RU"/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7308850" y="4437063"/>
            <a:ext cx="647700" cy="2159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/>
              <a:t>6+2</a:t>
            </a:r>
            <a:endParaRPr lang="ru-RU"/>
          </a:p>
        </p:txBody>
      </p:sp>
      <p:sp>
        <p:nvSpPr>
          <p:cNvPr id="8216" name="AutoShape 32"/>
          <p:cNvSpPr>
            <a:spLocks noChangeArrowheads="1"/>
          </p:cNvSpPr>
          <p:nvPr/>
        </p:nvSpPr>
        <p:spPr bwMode="auto">
          <a:xfrm>
            <a:off x="827088" y="5589588"/>
            <a:ext cx="936625" cy="792162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400" b="1"/>
              <a:t>8</a:t>
            </a:r>
            <a:endParaRPr lang="ru-RU" sz="2400" b="1"/>
          </a:p>
        </p:txBody>
      </p:sp>
      <p:sp>
        <p:nvSpPr>
          <p:cNvPr id="8217" name="AutoShape 33"/>
          <p:cNvSpPr>
            <a:spLocks noChangeArrowheads="1"/>
          </p:cNvSpPr>
          <p:nvPr/>
        </p:nvSpPr>
        <p:spPr bwMode="auto">
          <a:xfrm>
            <a:off x="2627313" y="5661025"/>
            <a:ext cx="936625" cy="792163"/>
          </a:xfrm>
          <a:prstGeom prst="cube">
            <a:avLst>
              <a:gd name="adj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400" b="1"/>
              <a:t>4</a:t>
            </a:r>
            <a:endParaRPr lang="ru-RU" sz="2400" b="1"/>
          </a:p>
        </p:txBody>
      </p:sp>
      <p:sp>
        <p:nvSpPr>
          <p:cNvPr id="8218" name="AutoShape 34"/>
          <p:cNvSpPr>
            <a:spLocks noChangeArrowheads="1"/>
          </p:cNvSpPr>
          <p:nvPr/>
        </p:nvSpPr>
        <p:spPr bwMode="auto">
          <a:xfrm>
            <a:off x="4716463" y="5661025"/>
            <a:ext cx="936625" cy="792163"/>
          </a:xfrm>
          <a:prstGeom prst="cube">
            <a:avLst>
              <a:gd name="adj" fmla="val 25000"/>
            </a:avLst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400" b="1"/>
              <a:t>10</a:t>
            </a:r>
            <a:endParaRPr lang="ru-RU" sz="2400" b="1"/>
          </a:p>
        </p:txBody>
      </p:sp>
      <p:sp>
        <p:nvSpPr>
          <p:cNvPr id="8219" name="AutoShape 35"/>
          <p:cNvSpPr>
            <a:spLocks noChangeArrowheads="1"/>
          </p:cNvSpPr>
          <p:nvPr/>
        </p:nvSpPr>
        <p:spPr bwMode="auto">
          <a:xfrm>
            <a:off x="6877050" y="5805488"/>
            <a:ext cx="936625" cy="792162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400" b="1"/>
              <a:t>6</a:t>
            </a:r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37E-6 L -0.47639 0.1416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19" y="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48148E-6 L -0.62604 0.14167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02" y="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07407E-6 L -0.10625 0.30972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13" y="15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7.40741E-7 L -0.27951 0.30972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76" y="15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85185E-6 L 0.46077 0.15231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38" y="7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5185E-6 L 0.31111 0.1419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56" y="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48148E-6 L 0.14566 0.15232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74" y="7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07407E-6 L 0.66545 0.34121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264" y="17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07407E-6 L 0.34253 0.35185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18" y="17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84" dur="2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8" grpId="0" animBg="1"/>
      <p:bldP spid="9239" grpId="0" animBg="1"/>
      <p:bldP spid="9240" grpId="0" animBg="1"/>
      <p:bldP spid="9241" grpId="0" animBg="1"/>
      <p:bldP spid="9242" grpId="0" animBg="1"/>
      <p:bldP spid="9243" grpId="0" animBg="1"/>
      <p:bldP spid="9244" grpId="0" animBg="1"/>
      <p:bldP spid="9245" grpId="0" animBg="1"/>
      <p:bldP spid="9246" grpId="0" animBg="1"/>
      <p:bldP spid="92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" descr="backgrounds_100016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755650" y="4221163"/>
            <a:ext cx="647700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900113" y="4365625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900113" y="4437063"/>
            <a:ext cx="71437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1187450" y="4437063"/>
            <a:ext cx="71438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1116013" y="4365625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1116013" y="4437063"/>
            <a:ext cx="71437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1042988" y="4508500"/>
            <a:ext cx="73025" cy="73025"/>
          </a:xfrm>
          <a:prstGeom prst="ellipse">
            <a:avLst/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6" name="Line 11"/>
          <p:cNvSpPr>
            <a:spLocks noChangeShapeType="1"/>
          </p:cNvSpPr>
          <p:nvPr/>
        </p:nvSpPr>
        <p:spPr bwMode="auto">
          <a:xfrm>
            <a:off x="971550" y="4652963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7" name="Line 12"/>
          <p:cNvSpPr>
            <a:spLocks noChangeShapeType="1"/>
          </p:cNvSpPr>
          <p:nvPr/>
        </p:nvSpPr>
        <p:spPr bwMode="auto">
          <a:xfrm flipV="1">
            <a:off x="1187450" y="3860800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8" name="Line 13"/>
          <p:cNvSpPr>
            <a:spLocks noChangeShapeType="1"/>
          </p:cNvSpPr>
          <p:nvPr/>
        </p:nvSpPr>
        <p:spPr bwMode="auto">
          <a:xfrm flipH="1" flipV="1">
            <a:off x="827088" y="3860800"/>
            <a:ext cx="14446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9" name="Oval 14"/>
          <p:cNvSpPr>
            <a:spLocks noChangeArrowheads="1"/>
          </p:cNvSpPr>
          <p:nvPr/>
        </p:nvSpPr>
        <p:spPr bwMode="auto">
          <a:xfrm>
            <a:off x="1403350" y="4149725"/>
            <a:ext cx="576263" cy="5762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400"/>
              <a:t>5</a:t>
            </a:r>
            <a:endParaRPr lang="ru-RU" sz="2400"/>
          </a:p>
        </p:txBody>
      </p:sp>
      <p:sp>
        <p:nvSpPr>
          <p:cNvPr id="9230" name="Oval 15"/>
          <p:cNvSpPr>
            <a:spLocks noChangeArrowheads="1"/>
          </p:cNvSpPr>
          <p:nvPr/>
        </p:nvSpPr>
        <p:spPr bwMode="auto">
          <a:xfrm>
            <a:off x="2339975" y="4076700"/>
            <a:ext cx="576263" cy="5762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400"/>
              <a:t>4</a:t>
            </a:r>
            <a:endParaRPr lang="ru-RU" sz="2400"/>
          </a:p>
        </p:txBody>
      </p:sp>
      <p:sp>
        <p:nvSpPr>
          <p:cNvPr id="9231" name="Oval 16"/>
          <p:cNvSpPr>
            <a:spLocks noChangeArrowheads="1"/>
          </p:cNvSpPr>
          <p:nvPr/>
        </p:nvSpPr>
        <p:spPr bwMode="auto">
          <a:xfrm>
            <a:off x="3419475" y="4221163"/>
            <a:ext cx="576263" cy="5762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400" b="1"/>
              <a:t>1</a:t>
            </a:r>
            <a:endParaRPr lang="ru-RU" sz="2400" b="1"/>
          </a:p>
        </p:txBody>
      </p:sp>
      <p:sp>
        <p:nvSpPr>
          <p:cNvPr id="9232" name="Oval 17"/>
          <p:cNvSpPr>
            <a:spLocks noChangeArrowheads="1"/>
          </p:cNvSpPr>
          <p:nvPr/>
        </p:nvSpPr>
        <p:spPr bwMode="auto">
          <a:xfrm>
            <a:off x="6804025" y="4005263"/>
            <a:ext cx="576263" cy="5762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3" name="Oval 18"/>
          <p:cNvSpPr>
            <a:spLocks noChangeArrowheads="1"/>
          </p:cNvSpPr>
          <p:nvPr/>
        </p:nvSpPr>
        <p:spPr bwMode="auto">
          <a:xfrm>
            <a:off x="5651500" y="4005263"/>
            <a:ext cx="576263" cy="5762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000" b="1"/>
              <a:t>6</a:t>
            </a:r>
            <a:endParaRPr lang="ru-RU" sz="2000" b="1"/>
          </a:p>
        </p:txBody>
      </p:sp>
      <p:sp>
        <p:nvSpPr>
          <p:cNvPr id="9234" name="Oval 19"/>
          <p:cNvSpPr>
            <a:spLocks noChangeArrowheads="1"/>
          </p:cNvSpPr>
          <p:nvPr/>
        </p:nvSpPr>
        <p:spPr bwMode="auto">
          <a:xfrm>
            <a:off x="4500563" y="4005263"/>
            <a:ext cx="576262" cy="5762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400" b="1"/>
              <a:t>2</a:t>
            </a:r>
            <a:endParaRPr lang="ru-RU" sz="2400" b="1"/>
          </a:p>
        </p:txBody>
      </p:sp>
      <p:sp>
        <p:nvSpPr>
          <p:cNvPr id="9235" name="Oval 20"/>
          <p:cNvSpPr>
            <a:spLocks noChangeArrowheads="1"/>
          </p:cNvSpPr>
          <p:nvPr/>
        </p:nvSpPr>
        <p:spPr bwMode="auto">
          <a:xfrm>
            <a:off x="1835150" y="3789363"/>
            <a:ext cx="576263" cy="576262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400"/>
              <a:t>+</a:t>
            </a:r>
            <a:endParaRPr lang="ru-RU" sz="2400"/>
          </a:p>
        </p:txBody>
      </p:sp>
      <p:sp>
        <p:nvSpPr>
          <p:cNvPr id="9236" name="Oval 21"/>
          <p:cNvSpPr>
            <a:spLocks noChangeArrowheads="1"/>
          </p:cNvSpPr>
          <p:nvPr/>
        </p:nvSpPr>
        <p:spPr bwMode="auto">
          <a:xfrm>
            <a:off x="2916238" y="3933825"/>
            <a:ext cx="576262" cy="576263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400"/>
              <a:t>-</a:t>
            </a:r>
            <a:endParaRPr lang="ru-RU" sz="2400"/>
          </a:p>
        </p:txBody>
      </p:sp>
      <p:sp>
        <p:nvSpPr>
          <p:cNvPr id="9237" name="Oval 22"/>
          <p:cNvSpPr>
            <a:spLocks noChangeArrowheads="1"/>
          </p:cNvSpPr>
          <p:nvPr/>
        </p:nvSpPr>
        <p:spPr bwMode="auto">
          <a:xfrm>
            <a:off x="5076825" y="4149725"/>
            <a:ext cx="576263" cy="576263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400"/>
              <a:t>-</a:t>
            </a:r>
            <a:endParaRPr lang="ru-RU" sz="2400"/>
          </a:p>
        </p:txBody>
      </p:sp>
      <p:sp>
        <p:nvSpPr>
          <p:cNvPr id="9238" name="Oval 23"/>
          <p:cNvSpPr>
            <a:spLocks noChangeArrowheads="1"/>
          </p:cNvSpPr>
          <p:nvPr/>
        </p:nvSpPr>
        <p:spPr bwMode="auto">
          <a:xfrm>
            <a:off x="3995738" y="4221163"/>
            <a:ext cx="576262" cy="576262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400"/>
              <a:t>+</a:t>
            </a:r>
            <a:endParaRPr lang="ru-RU" sz="2400"/>
          </a:p>
        </p:txBody>
      </p:sp>
      <p:sp>
        <p:nvSpPr>
          <p:cNvPr id="9239" name="Oval 24"/>
          <p:cNvSpPr>
            <a:spLocks noChangeArrowheads="1"/>
          </p:cNvSpPr>
          <p:nvPr/>
        </p:nvSpPr>
        <p:spPr bwMode="auto">
          <a:xfrm>
            <a:off x="6227763" y="3933825"/>
            <a:ext cx="576262" cy="576263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=</a:t>
            </a:r>
            <a:endParaRPr lang="ru-RU" sz="2400" b="1"/>
          </a:p>
        </p:txBody>
      </p:sp>
      <p:sp>
        <p:nvSpPr>
          <p:cNvPr id="9240" name="Oval 26"/>
          <p:cNvSpPr>
            <a:spLocks noChangeArrowheads="1"/>
          </p:cNvSpPr>
          <p:nvPr/>
        </p:nvSpPr>
        <p:spPr bwMode="auto">
          <a:xfrm>
            <a:off x="323850" y="5084763"/>
            <a:ext cx="647700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41" name="Oval 27"/>
          <p:cNvSpPr>
            <a:spLocks noChangeArrowheads="1"/>
          </p:cNvSpPr>
          <p:nvPr/>
        </p:nvSpPr>
        <p:spPr bwMode="auto">
          <a:xfrm>
            <a:off x="755650" y="5229225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42" name="Oval 28"/>
          <p:cNvSpPr>
            <a:spLocks noChangeArrowheads="1"/>
          </p:cNvSpPr>
          <p:nvPr/>
        </p:nvSpPr>
        <p:spPr bwMode="auto">
          <a:xfrm>
            <a:off x="468313" y="5229225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43" name="Oval 29"/>
          <p:cNvSpPr>
            <a:spLocks noChangeArrowheads="1"/>
          </p:cNvSpPr>
          <p:nvPr/>
        </p:nvSpPr>
        <p:spPr bwMode="auto">
          <a:xfrm>
            <a:off x="827088" y="5300663"/>
            <a:ext cx="71437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44" name="Oval 30"/>
          <p:cNvSpPr>
            <a:spLocks noChangeArrowheads="1"/>
          </p:cNvSpPr>
          <p:nvPr/>
        </p:nvSpPr>
        <p:spPr bwMode="auto">
          <a:xfrm>
            <a:off x="539750" y="5300663"/>
            <a:ext cx="71438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45" name="Oval 31"/>
          <p:cNvSpPr>
            <a:spLocks noChangeArrowheads="1"/>
          </p:cNvSpPr>
          <p:nvPr/>
        </p:nvSpPr>
        <p:spPr bwMode="auto">
          <a:xfrm>
            <a:off x="684213" y="5373688"/>
            <a:ext cx="73025" cy="73025"/>
          </a:xfrm>
          <a:prstGeom prst="ellipse">
            <a:avLst/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46" name="Line 34"/>
          <p:cNvSpPr>
            <a:spLocks noChangeShapeType="1"/>
          </p:cNvSpPr>
          <p:nvPr/>
        </p:nvSpPr>
        <p:spPr bwMode="auto">
          <a:xfrm>
            <a:off x="611188" y="551656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7" name="Line 35"/>
          <p:cNvSpPr>
            <a:spLocks noChangeShapeType="1"/>
          </p:cNvSpPr>
          <p:nvPr/>
        </p:nvSpPr>
        <p:spPr bwMode="auto">
          <a:xfrm flipV="1">
            <a:off x="755650" y="4868863"/>
            <a:ext cx="1444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8" name="Line 36"/>
          <p:cNvSpPr>
            <a:spLocks noChangeShapeType="1"/>
          </p:cNvSpPr>
          <p:nvPr/>
        </p:nvSpPr>
        <p:spPr bwMode="auto">
          <a:xfrm flipH="1" flipV="1">
            <a:off x="395288" y="4724400"/>
            <a:ext cx="14446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9" name="Oval 37"/>
          <p:cNvSpPr>
            <a:spLocks noChangeArrowheads="1"/>
          </p:cNvSpPr>
          <p:nvPr/>
        </p:nvSpPr>
        <p:spPr bwMode="auto">
          <a:xfrm>
            <a:off x="900113" y="5373688"/>
            <a:ext cx="576262" cy="57626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400"/>
              <a:t>10</a:t>
            </a:r>
            <a:endParaRPr lang="ru-RU" sz="2400"/>
          </a:p>
        </p:txBody>
      </p:sp>
      <p:sp>
        <p:nvSpPr>
          <p:cNvPr id="9250" name="Oval 38"/>
          <p:cNvSpPr>
            <a:spLocks noChangeArrowheads="1"/>
          </p:cNvSpPr>
          <p:nvPr/>
        </p:nvSpPr>
        <p:spPr bwMode="auto">
          <a:xfrm>
            <a:off x="1908175" y="5373688"/>
            <a:ext cx="576263" cy="57626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400"/>
              <a:t>4</a:t>
            </a:r>
            <a:endParaRPr lang="ru-RU" sz="2400"/>
          </a:p>
        </p:txBody>
      </p:sp>
      <p:sp>
        <p:nvSpPr>
          <p:cNvPr id="9251" name="Oval 39"/>
          <p:cNvSpPr>
            <a:spLocks noChangeArrowheads="1"/>
          </p:cNvSpPr>
          <p:nvPr/>
        </p:nvSpPr>
        <p:spPr bwMode="auto">
          <a:xfrm>
            <a:off x="3059113" y="5157788"/>
            <a:ext cx="576262" cy="57626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400"/>
              <a:t>3</a:t>
            </a:r>
            <a:endParaRPr lang="ru-RU" sz="2400"/>
          </a:p>
        </p:txBody>
      </p:sp>
      <p:sp>
        <p:nvSpPr>
          <p:cNvPr id="9252" name="Oval 40"/>
          <p:cNvSpPr>
            <a:spLocks noChangeArrowheads="1"/>
          </p:cNvSpPr>
          <p:nvPr/>
        </p:nvSpPr>
        <p:spPr bwMode="auto">
          <a:xfrm>
            <a:off x="7451725" y="5445125"/>
            <a:ext cx="576263" cy="5762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/>
          </a:p>
        </p:txBody>
      </p:sp>
      <p:sp>
        <p:nvSpPr>
          <p:cNvPr id="9253" name="Oval 41"/>
          <p:cNvSpPr>
            <a:spLocks noChangeArrowheads="1"/>
          </p:cNvSpPr>
          <p:nvPr/>
        </p:nvSpPr>
        <p:spPr bwMode="auto">
          <a:xfrm>
            <a:off x="6300788" y="5445125"/>
            <a:ext cx="576262" cy="5762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400"/>
              <a:t>5</a:t>
            </a:r>
            <a:endParaRPr lang="ru-RU" sz="2400"/>
          </a:p>
        </p:txBody>
      </p:sp>
      <p:sp>
        <p:nvSpPr>
          <p:cNvPr id="9254" name="Oval 42"/>
          <p:cNvSpPr>
            <a:spLocks noChangeArrowheads="1"/>
          </p:cNvSpPr>
          <p:nvPr/>
        </p:nvSpPr>
        <p:spPr bwMode="auto">
          <a:xfrm>
            <a:off x="5148263" y="5445125"/>
            <a:ext cx="576262" cy="5762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400"/>
              <a:t>1</a:t>
            </a:r>
            <a:endParaRPr lang="ru-RU" sz="2400"/>
          </a:p>
        </p:txBody>
      </p:sp>
      <p:sp>
        <p:nvSpPr>
          <p:cNvPr id="9255" name="Oval 43"/>
          <p:cNvSpPr>
            <a:spLocks noChangeArrowheads="1"/>
          </p:cNvSpPr>
          <p:nvPr/>
        </p:nvSpPr>
        <p:spPr bwMode="auto">
          <a:xfrm>
            <a:off x="4140200" y="5445125"/>
            <a:ext cx="576263" cy="5762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400"/>
              <a:t>2</a:t>
            </a:r>
            <a:endParaRPr lang="ru-RU" sz="2400"/>
          </a:p>
        </p:txBody>
      </p:sp>
      <p:sp>
        <p:nvSpPr>
          <p:cNvPr id="9256" name="Oval 44"/>
          <p:cNvSpPr>
            <a:spLocks noChangeArrowheads="1"/>
          </p:cNvSpPr>
          <p:nvPr/>
        </p:nvSpPr>
        <p:spPr bwMode="auto">
          <a:xfrm>
            <a:off x="1403350" y="5084763"/>
            <a:ext cx="576263" cy="576262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400"/>
              <a:t>-</a:t>
            </a:r>
            <a:endParaRPr lang="ru-RU" sz="2400"/>
          </a:p>
        </p:txBody>
      </p:sp>
      <p:sp>
        <p:nvSpPr>
          <p:cNvPr id="9257" name="Oval 45"/>
          <p:cNvSpPr>
            <a:spLocks noChangeArrowheads="1"/>
          </p:cNvSpPr>
          <p:nvPr/>
        </p:nvSpPr>
        <p:spPr bwMode="auto">
          <a:xfrm>
            <a:off x="2484438" y="5373688"/>
            <a:ext cx="576262" cy="576262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400"/>
              <a:t>+</a:t>
            </a:r>
            <a:endParaRPr lang="ru-RU" sz="2400"/>
          </a:p>
        </p:txBody>
      </p:sp>
      <p:sp>
        <p:nvSpPr>
          <p:cNvPr id="9258" name="Oval 46"/>
          <p:cNvSpPr>
            <a:spLocks noChangeArrowheads="1"/>
          </p:cNvSpPr>
          <p:nvPr/>
        </p:nvSpPr>
        <p:spPr bwMode="auto">
          <a:xfrm>
            <a:off x="6877050" y="5373688"/>
            <a:ext cx="576263" cy="576262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=</a:t>
            </a:r>
            <a:endParaRPr lang="ru-RU" sz="2400"/>
          </a:p>
        </p:txBody>
      </p:sp>
      <p:sp>
        <p:nvSpPr>
          <p:cNvPr id="9259" name="Oval 47"/>
          <p:cNvSpPr>
            <a:spLocks noChangeArrowheads="1"/>
          </p:cNvSpPr>
          <p:nvPr/>
        </p:nvSpPr>
        <p:spPr bwMode="auto">
          <a:xfrm>
            <a:off x="5724525" y="5373688"/>
            <a:ext cx="576263" cy="576262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400"/>
              <a:t>-</a:t>
            </a:r>
            <a:endParaRPr lang="ru-RU" sz="2400"/>
          </a:p>
        </p:txBody>
      </p:sp>
      <p:sp>
        <p:nvSpPr>
          <p:cNvPr id="9260" name="Oval 48"/>
          <p:cNvSpPr>
            <a:spLocks noChangeArrowheads="1"/>
          </p:cNvSpPr>
          <p:nvPr/>
        </p:nvSpPr>
        <p:spPr bwMode="auto">
          <a:xfrm>
            <a:off x="4643438" y="5229225"/>
            <a:ext cx="576262" cy="576263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400"/>
              <a:t>+</a:t>
            </a:r>
            <a:endParaRPr lang="ru-RU" sz="2400"/>
          </a:p>
        </p:txBody>
      </p:sp>
      <p:sp>
        <p:nvSpPr>
          <p:cNvPr id="9261" name="Oval 49"/>
          <p:cNvSpPr>
            <a:spLocks noChangeArrowheads="1"/>
          </p:cNvSpPr>
          <p:nvPr/>
        </p:nvSpPr>
        <p:spPr bwMode="auto">
          <a:xfrm>
            <a:off x="3563938" y="5445125"/>
            <a:ext cx="576262" cy="576263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400"/>
              <a:t>-</a:t>
            </a:r>
            <a:endParaRPr lang="ru-RU" sz="2400"/>
          </a:p>
        </p:txBody>
      </p:sp>
      <p:sp>
        <p:nvSpPr>
          <p:cNvPr id="9262" name="WordArt 50"/>
          <p:cNvSpPr>
            <a:spLocks noChangeArrowheads="1" noChangeShapeType="1" noTextEdit="1"/>
          </p:cNvSpPr>
          <p:nvPr/>
        </p:nvSpPr>
        <p:spPr bwMode="auto">
          <a:xfrm>
            <a:off x="1258888" y="620713"/>
            <a:ext cx="6626225" cy="1655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Кім  жылдам?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1" descr="backgrounds_100016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2051050" y="333375"/>
            <a:ext cx="4911725" cy="1203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FF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2 - мысал</a:t>
            </a:r>
          </a:p>
        </p:txBody>
      </p:sp>
      <p:graphicFrame>
        <p:nvGraphicFramePr>
          <p:cNvPr id="10298" name="Group 58"/>
          <p:cNvGraphicFramePr>
            <a:graphicFrameLocks noGrp="1"/>
          </p:cNvGraphicFramePr>
          <p:nvPr/>
        </p:nvGraphicFramePr>
        <p:xfrm>
          <a:off x="250825" y="2565400"/>
          <a:ext cx="8893175" cy="1023938"/>
        </p:xfrm>
        <a:graphic>
          <a:graphicData uri="http://schemas.openxmlformats.org/drawingml/2006/table">
            <a:tbl>
              <a:tblPr/>
              <a:tblGrid>
                <a:gridCol w="808038"/>
                <a:gridCol w="809625"/>
                <a:gridCol w="808037"/>
                <a:gridCol w="806450"/>
                <a:gridCol w="808038"/>
                <a:gridCol w="812800"/>
                <a:gridCol w="808037"/>
                <a:gridCol w="806450"/>
                <a:gridCol w="808038"/>
                <a:gridCol w="809625"/>
                <a:gridCol w="808037"/>
              </a:tblGrid>
              <a:tr h="1023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70" name="Line 60"/>
          <p:cNvSpPr>
            <a:spLocks noChangeShapeType="1"/>
          </p:cNvSpPr>
          <p:nvPr/>
        </p:nvSpPr>
        <p:spPr bwMode="auto">
          <a:xfrm flipV="1">
            <a:off x="3851275" y="2060575"/>
            <a:ext cx="1512888" cy="504825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1" name="Line 61"/>
          <p:cNvSpPr>
            <a:spLocks noChangeShapeType="1"/>
          </p:cNvSpPr>
          <p:nvPr/>
        </p:nvSpPr>
        <p:spPr bwMode="auto">
          <a:xfrm>
            <a:off x="5219700" y="2133600"/>
            <a:ext cx="1800225" cy="358775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2" name="Text Box 62"/>
          <p:cNvSpPr txBox="1">
            <a:spLocks noChangeArrowheads="1"/>
          </p:cNvSpPr>
          <p:nvPr/>
        </p:nvSpPr>
        <p:spPr bwMode="auto">
          <a:xfrm>
            <a:off x="1763713" y="4005263"/>
            <a:ext cx="191452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4800" b="1">
                <a:solidFill>
                  <a:srgbClr val="3333FF"/>
                </a:solidFill>
              </a:rPr>
              <a:t>4+4</a:t>
            </a:r>
            <a:r>
              <a:rPr lang="en-US" sz="4800" b="1">
                <a:solidFill>
                  <a:srgbClr val="3333FF"/>
                </a:solidFill>
              </a:rPr>
              <a:t>=</a:t>
            </a:r>
            <a:r>
              <a:rPr lang="kk-KZ" sz="4800" b="1">
                <a:solidFill>
                  <a:srgbClr val="3333FF"/>
                </a:solidFill>
              </a:rPr>
              <a:t>8</a:t>
            </a:r>
            <a:endParaRPr lang="ru-RU" sz="4800" b="1">
              <a:solidFill>
                <a:srgbClr val="3333FF"/>
              </a:solidFill>
            </a:endParaRPr>
          </a:p>
        </p:txBody>
      </p:sp>
      <p:sp>
        <p:nvSpPr>
          <p:cNvPr id="10273" name="Text Box 63"/>
          <p:cNvSpPr txBox="1">
            <a:spLocks noChangeArrowheads="1"/>
          </p:cNvSpPr>
          <p:nvPr/>
        </p:nvSpPr>
        <p:spPr bwMode="auto">
          <a:xfrm>
            <a:off x="4859338" y="5157788"/>
            <a:ext cx="1592262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4800" b="1">
                <a:solidFill>
                  <a:srgbClr val="3333FF"/>
                </a:solidFill>
              </a:rPr>
              <a:t>   -4</a:t>
            </a:r>
            <a:r>
              <a:rPr lang="en-US" sz="4800" b="1">
                <a:solidFill>
                  <a:srgbClr val="3333FF"/>
                </a:solidFill>
              </a:rPr>
              <a:t>=</a:t>
            </a:r>
            <a:endParaRPr lang="ru-RU" sz="4800" b="1">
              <a:solidFill>
                <a:srgbClr val="3333FF"/>
              </a:solidFill>
            </a:endParaRPr>
          </a:p>
        </p:txBody>
      </p:sp>
      <p:sp>
        <p:nvSpPr>
          <p:cNvPr id="10274" name="Text Box 64"/>
          <p:cNvSpPr txBox="1">
            <a:spLocks noChangeArrowheads="1"/>
          </p:cNvSpPr>
          <p:nvPr/>
        </p:nvSpPr>
        <p:spPr bwMode="auto">
          <a:xfrm>
            <a:off x="5003800" y="4005263"/>
            <a:ext cx="176212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4800" b="1">
                <a:solidFill>
                  <a:srgbClr val="3333FF"/>
                </a:solidFill>
              </a:rPr>
              <a:t>8-4</a:t>
            </a:r>
            <a:r>
              <a:rPr lang="en-US" sz="4800" b="1">
                <a:solidFill>
                  <a:srgbClr val="3333FF"/>
                </a:solidFill>
              </a:rPr>
              <a:t>=</a:t>
            </a:r>
            <a:r>
              <a:rPr lang="kk-KZ" sz="4800" b="1">
                <a:solidFill>
                  <a:srgbClr val="3333FF"/>
                </a:solidFill>
              </a:rPr>
              <a:t>4</a:t>
            </a:r>
            <a:endParaRPr lang="ru-RU" sz="4800" b="1">
              <a:solidFill>
                <a:srgbClr val="3333FF"/>
              </a:solidFill>
            </a:endParaRPr>
          </a:p>
        </p:txBody>
      </p:sp>
      <p:sp>
        <p:nvSpPr>
          <p:cNvPr id="10275" name="Text Box 65"/>
          <p:cNvSpPr txBox="1">
            <a:spLocks noChangeArrowheads="1"/>
          </p:cNvSpPr>
          <p:nvPr/>
        </p:nvSpPr>
        <p:spPr bwMode="auto">
          <a:xfrm>
            <a:off x="1908175" y="5157788"/>
            <a:ext cx="1404938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4800" b="1">
                <a:solidFill>
                  <a:srgbClr val="3333FF"/>
                </a:solidFill>
              </a:rPr>
              <a:t> +4</a:t>
            </a:r>
            <a:r>
              <a:rPr lang="en-US" sz="4800" b="1">
                <a:solidFill>
                  <a:srgbClr val="3333FF"/>
                </a:solidFill>
              </a:rPr>
              <a:t>=</a:t>
            </a:r>
            <a:endParaRPr lang="ru-RU" sz="4800" b="1">
              <a:solidFill>
                <a:srgbClr val="3333FF"/>
              </a:solidFill>
            </a:endParaRPr>
          </a:p>
        </p:txBody>
      </p:sp>
      <p:sp>
        <p:nvSpPr>
          <p:cNvPr id="10276" name="Rectangle 66"/>
          <p:cNvSpPr>
            <a:spLocks noChangeArrowheads="1"/>
          </p:cNvSpPr>
          <p:nvPr/>
        </p:nvSpPr>
        <p:spPr bwMode="auto">
          <a:xfrm>
            <a:off x="1619250" y="5300663"/>
            <a:ext cx="504825" cy="576262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7" name="Rectangle 67"/>
          <p:cNvSpPr>
            <a:spLocks noChangeArrowheads="1"/>
          </p:cNvSpPr>
          <p:nvPr/>
        </p:nvSpPr>
        <p:spPr bwMode="auto">
          <a:xfrm>
            <a:off x="6443663" y="5300663"/>
            <a:ext cx="504825" cy="576262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8" name="Rectangle 68"/>
          <p:cNvSpPr>
            <a:spLocks noChangeArrowheads="1"/>
          </p:cNvSpPr>
          <p:nvPr/>
        </p:nvSpPr>
        <p:spPr bwMode="auto">
          <a:xfrm>
            <a:off x="4932363" y="5300663"/>
            <a:ext cx="504825" cy="576262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9" name="Rectangle 69"/>
          <p:cNvSpPr>
            <a:spLocks noChangeArrowheads="1"/>
          </p:cNvSpPr>
          <p:nvPr/>
        </p:nvSpPr>
        <p:spPr bwMode="auto">
          <a:xfrm>
            <a:off x="3276600" y="5300663"/>
            <a:ext cx="504825" cy="576262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329</Words>
  <Application>Microsoft Office PowerPoint</Application>
  <PresentationFormat>Экран (4:3)</PresentationFormat>
  <Paragraphs>142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Оформление по умолчанию</vt:lpstr>
      <vt:lpstr>Слайд 1</vt:lpstr>
      <vt:lpstr>Слайд 2</vt:lpstr>
      <vt:lpstr>Ұйымдастыру кезеңі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</cp:lastModifiedBy>
  <cp:revision>19</cp:revision>
  <dcterms:created xsi:type="dcterms:W3CDTF">2013-01-20T08:08:28Z</dcterms:created>
  <dcterms:modified xsi:type="dcterms:W3CDTF">2013-05-19T09:27:35Z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765129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D5.0.5</vt:lpwstr>
  </property>
</Properties>
</file>