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7" r:id="rId2"/>
    <p:sldId id="256" r:id="rId3"/>
    <p:sldId id="266" r:id="rId4"/>
    <p:sldId id="285" r:id="rId5"/>
    <p:sldId id="289" r:id="rId6"/>
    <p:sldId id="286" r:id="rId7"/>
    <p:sldId id="299" r:id="rId8"/>
    <p:sldId id="288" r:id="rId9"/>
    <p:sldId id="290" r:id="rId10"/>
    <p:sldId id="292" r:id="rId11"/>
    <p:sldId id="300" r:id="rId12"/>
    <p:sldId id="293" r:id="rId13"/>
    <p:sldId id="301" r:id="rId14"/>
    <p:sldId id="291" r:id="rId15"/>
    <p:sldId id="270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66F0C-D7EC-4887-975F-12A41FBF3097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0FCB-F2EC-44E5-96DA-82D7046CF1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968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DEFCB-9A06-447A-9AE7-009FD7324A62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0675-91CA-4CF4-86F3-CD4B362DA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Фоны для презентаций по географ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55776" y="90872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00043"/>
            <a:ext cx="72152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НИШ ФМН г. Шымкента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1714488"/>
            <a:ext cx="63579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География</a:t>
            </a:r>
          </a:p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7 класс</a:t>
            </a:r>
          </a:p>
          <a:p>
            <a:pPr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Учитель географии:   Баубекова Н.А.</a:t>
            </a:r>
          </a:p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k-KZ" dirty="0" smtClean="0"/>
              <a:t>  </a:t>
            </a:r>
            <a:r>
              <a:rPr lang="kk-KZ" sz="4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Вопросы на анализ:</a:t>
            </a:r>
          </a:p>
          <a:p>
            <a:pPr>
              <a:buNone/>
            </a:pPr>
            <a:r>
              <a:rPr lang="kk-KZ" sz="4600" dirty="0" smtClean="0">
                <a:latin typeface="Times New Roman" pitchFamily="18" charset="0"/>
                <a:cs typeface="Times New Roman" pitchFamily="18" charset="0"/>
              </a:rPr>
              <a:t>1. Сравните распределение водных ресурсов по всему миру используя сведения данные в диаграмме</a:t>
            </a:r>
          </a:p>
          <a:p>
            <a:pPr marL="90488" indent="-90488">
              <a:buAutoNum type="arabicPeriod" startAt="2"/>
            </a:pPr>
            <a:r>
              <a:rPr lang="kk-KZ" sz="4600" dirty="0" smtClean="0">
                <a:latin typeface="Times New Roman" pitchFamily="18" charset="0"/>
                <a:cs typeface="Times New Roman" pitchFamily="18" charset="0"/>
              </a:rPr>
              <a:t>Как ты думаешь, почему водные ресурсы      распространены неравномерно по миру?</a:t>
            </a:r>
          </a:p>
          <a:p>
            <a:pPr>
              <a:buNone/>
            </a:pPr>
            <a:r>
              <a:rPr lang="kk-KZ" sz="4600" dirty="0" smtClean="0">
                <a:latin typeface="Times New Roman" pitchFamily="18" charset="0"/>
                <a:cs typeface="Times New Roman" pitchFamily="18" charset="0"/>
              </a:rPr>
              <a:t>3. Какие регионы мира лучше обеспечены водными ресурсами?</a:t>
            </a:r>
          </a:p>
          <a:p>
            <a:pPr marL="269875" indent="-269875">
              <a:buAutoNum type="arabicPeriod" startAt="2"/>
            </a:pPr>
            <a:r>
              <a:rPr lang="kk-KZ" sz="4600" dirty="0" smtClean="0">
                <a:latin typeface="Times New Roman" pitchFamily="18" charset="0"/>
                <a:cs typeface="Times New Roman" pitchFamily="18" charset="0"/>
              </a:rPr>
              <a:t>Какие факторы влияет на распространение водных ресурсов?</a:t>
            </a:r>
          </a:p>
          <a:p>
            <a:pPr marL="0" indent="0">
              <a:buAutoNum type="arabicPeriod" startAt="2"/>
            </a:pPr>
            <a:r>
              <a:rPr lang="kk-KZ" sz="4600" dirty="0" smtClean="0">
                <a:latin typeface="Times New Roman" pitchFamily="18" charset="0"/>
                <a:cs typeface="Times New Roman" pitchFamily="18" charset="0"/>
              </a:rPr>
              <a:t> Влияет ли на  экономику  государства малообеспеченность водными ресурсами?</a:t>
            </a:r>
          </a:p>
          <a:p>
            <a:pPr marL="514350" indent="-514350">
              <a:buNone/>
            </a:pPr>
            <a:endParaRPr lang="kk-KZ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dirty="0" smtClean="0"/>
          </a:p>
          <a:p>
            <a:pPr marL="0" indent="0">
              <a:buNone/>
            </a:pPr>
            <a:r>
              <a:rPr lang="kk-KZ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№2.  Работа  по карте.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Почему водные ресурсы размещены на территории  Казахстана  неравномерно?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карте 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районы нашей страны богаты водными ресурсами, а какие – бедны?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Проанализируйте, как распределены реки по бассейнам океанов?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Покажите крупные озера и реки на карте Казахстана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215106"/>
          </a:xfrm>
        </p:spPr>
        <p:txBody>
          <a:bodyPr>
            <a:normAutofit/>
          </a:bodyPr>
          <a:lstStyle/>
          <a:p>
            <a:r>
              <a:rPr lang="kk-KZ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№3.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Твои действия.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Как ты думаешь,почему большую часть гидросферы занимает соленая вода?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Почему пресной воды на Земле недостаточно?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На что расходуется больше всего воды?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В каких ситуациях можно увидеть значение водных ресурсов в жизни человека? Приведи 3 примера.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User\Desktop\slide_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4"/>
            <a:ext cx="4357718" cy="2643206"/>
          </a:xfrm>
          <a:prstGeom prst="rect">
            <a:avLst/>
          </a:prstGeom>
          <a:noFill/>
        </p:spPr>
      </p:pic>
      <p:pic>
        <p:nvPicPr>
          <p:cNvPr id="29698" name="Picture 2" descr="C:\Users\User\Desktop\water_fi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142984"/>
            <a:ext cx="3571900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2500330"/>
          </a:xfrm>
        </p:spPr>
        <p:txBody>
          <a:bodyPr>
            <a:noAutofit/>
          </a:bodyPr>
          <a:lstStyle/>
          <a:p>
            <a:r>
              <a:rPr lang="kk-KZ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№4. Карта обеспеченность водными  мира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Определите по карте страны по уровню  обеспеченности водными ресурсами: недостаточно;средне и избыточно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Назовите 3 влияющих  фактора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Приведите примеры решения проблем регионов с недостаточным уровнем водных ресурсов  </a:t>
            </a:r>
          </a:p>
        </p:txBody>
      </p:sp>
      <p:pic>
        <p:nvPicPr>
          <p:cNvPr id="1026" name="Picture 2" descr="C:\Users\User\Desktop\Kar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496"/>
            <a:ext cx="842968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акрепление:</a:t>
            </a:r>
            <a:endParaRPr lang="kk-KZ" sz="3000" dirty="0" smtClean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1.Назовите основные источники загрязнения гидросферы Земли</a:t>
            </a:r>
          </a:p>
          <a:p>
            <a:pPr lvl="0">
              <a:buNone/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2.Что является основным загрязнителем Мирового океана?</a:t>
            </a:r>
          </a:p>
          <a:p>
            <a:pPr>
              <a:buNone/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Объясните фразу:”Вода дороже золота”. В каких странах и регионах  Земли эта фраза наиболее актуальна?</a:t>
            </a:r>
            <a:endParaRPr lang="kk-KZ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sz="3000" dirty="0" smtClean="0">
                <a:latin typeface="Times New Roman" pitchFamily="18" charset="0"/>
                <a:cs typeface="Times New Roman" pitchFamily="18" charset="0"/>
              </a:rPr>
              <a:t>4.Предложите меры, направленные на сокращение потребления воды человечеством.</a:t>
            </a:r>
            <a:endParaRPr lang="kk-KZ" sz="300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kk-KZ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https://www.youtube.com/watch?time_continue=69&amp;v=pHJf3mJ0xWA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Рефлексия. 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М"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предлагается назвать три момента, которые у них получились хорошо в процессе урока, и предложить одно действие, которое улучшит их работу на следующем уроке.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images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857497"/>
            <a:ext cx="8286808" cy="3643338"/>
          </a:xfrm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00100" y="285728"/>
            <a:ext cx="7786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0" u="none" strike="noStrike" normalizeH="0" baseline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Домашнее</a:t>
            </a:r>
            <a:r>
              <a:rPr kumimoji="0" lang="kk-KZ" sz="4000" b="1" i="0" u="none" strike="noStrike" normalizeH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задание: </a:t>
            </a:r>
            <a:endParaRPr kumimoji="0" lang="ru-RU" sz="4000" b="1" i="0" u="none" strike="noStrike" normalizeH="0" baseline="0" dirty="0" smtClean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142984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Написать эссе на тему: </a:t>
            </a:r>
          </a:p>
          <a:p>
            <a:r>
              <a:rPr lang="kk-KZ" sz="36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 Причины загрязнения вод и пути его решения </a:t>
            </a:r>
            <a:r>
              <a:rPr lang="kk-KZ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8358246" cy="621510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071670" y="3929066"/>
            <a:ext cx="6357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Значение водных ресурсов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643998" cy="6143668"/>
          </a:xfrm>
        </p:spPr>
        <p:txBody>
          <a:bodyPr>
            <a:normAutofit fontScale="925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урока:</a:t>
            </a:r>
            <a:endParaRPr lang="ru-RU" sz="28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Знание и понимание: 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-Объяснить значение понятия “водные ресурсы”</a:t>
            </a:r>
            <a:endParaRPr lang="kk-KZ" sz="2800" b="1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Навыки: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-применяя  тематические карты или схемы анализировать  обеспеченность водными ресурсами ;  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предлагать пути решения сохранения  запасов водных ресурсов;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раскрывать значимость водных ресурсов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Критерий оценивания:</a:t>
            </a:r>
          </a:p>
          <a:p>
            <a:pPr algn="l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-используя 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карту сделать анализ распределения воды;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предложить пути решения сохранении водных ресурсов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-объяснить значение водных ре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сурсов;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90872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01080" cy="6143668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Актуализация прежних знаний.</a:t>
            </a:r>
            <a:endParaRPr lang="ru-RU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«задание в слепую»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учащийся выходит к доске выбирает листок с заданием у учителя (читает задание, которое содержит 4 вопроса – устные ответы и нахождение на карте.)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 для заданий аналогичные для каждого океана: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Тихий, Атлантический, Индийский, Северный Ледовитый океаны: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океан на карте и глобусе.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материки они омывает?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Сравните данный океан с другими (размеры, температура воды, месторасположение).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этот океан получил такое название?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Географический диктант: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Небольшая часть океана, отделенная от него берегами материков и островов (море)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это моря Средиземное, Черное, Красное, Азовское? (внутренние)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Моря имеющие свободную часть с океаном (окраинные)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Моря, окруженные кольцами островов (межостровные)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Небольшая часть океана или моря, глубоко вдающаяся в сушу (залив)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Узкое водное пространство, разделяющее участки суши и соединяющее водные бассейны (пролив)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Естественное углубление суши, заполненное водой (озеро)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Искусственные водоемы (водохранилище)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Естественный поток воды, текущий по выбранному им руслу (река)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28654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– «Где я расположен (а)?»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Командам раздаются контурные карты и надписи с названиями океанов, материков, рек , озер и заливов. Та команда, которая справится первой с заданием, получает 10 баллов, остальные на 2 балла меньше.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2928926" y="2571744"/>
            <a:ext cx="3071834" cy="2513018"/>
            <a:chOff x="1968" y="1488"/>
            <a:chExt cx="1776" cy="1766"/>
          </a:xfrm>
        </p:grpSpPr>
        <p:sp>
          <p:nvSpPr>
            <p:cNvPr id="8215" name="AutoShape 6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T0" fmla="*/ 8 w 21600"/>
                <a:gd name="T1" fmla="*/ 1 h 21600"/>
                <a:gd name="T2" fmla="*/ 5 w 21600"/>
                <a:gd name="T3" fmla="*/ 1 h 21600"/>
                <a:gd name="T4" fmla="*/ 7 w 21600"/>
                <a:gd name="T5" fmla="*/ 2 h 21600"/>
                <a:gd name="T6" fmla="*/ 11 w 21600"/>
                <a:gd name="T7" fmla="*/ 3 h 21600"/>
                <a:gd name="T8" fmla="*/ 10 w 21600"/>
                <a:gd name="T9" fmla="*/ 5 h 21600"/>
                <a:gd name="T10" fmla="*/ 7 w 21600"/>
                <a:gd name="T11" fmla="*/ 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7 h 21600"/>
                <a:gd name="T20" fmla="*/ 18439 w 21600"/>
                <a:gd name="T21" fmla="*/ 1843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216" name="AutoShape 62"/>
            <p:cNvSpPr>
              <a:spLocks noChangeArrowheads="1"/>
            </p:cNvSpPr>
            <p:nvPr/>
          </p:nvSpPr>
          <p:spPr bwMode="gray">
            <a:xfrm rot="-9425596">
              <a:off x="1968" y="1567"/>
              <a:ext cx="1688" cy="1664"/>
            </a:xfrm>
            <a:custGeom>
              <a:avLst/>
              <a:gdLst>
                <a:gd name="T0" fmla="*/ 8 w 21600"/>
                <a:gd name="T1" fmla="*/ 1 h 21600"/>
                <a:gd name="T2" fmla="*/ 5 w 21600"/>
                <a:gd name="T3" fmla="*/ 1 h 21600"/>
                <a:gd name="T4" fmla="*/ 7 w 21600"/>
                <a:gd name="T5" fmla="*/ 2 h 21600"/>
                <a:gd name="T6" fmla="*/ 11 w 21600"/>
                <a:gd name="T7" fmla="*/ 3 h 21600"/>
                <a:gd name="T8" fmla="*/ 10 w 21600"/>
                <a:gd name="T9" fmla="*/ 5 h 21600"/>
                <a:gd name="T10" fmla="*/ 7 w 21600"/>
                <a:gd name="T11" fmla="*/ 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7 h 21600"/>
                <a:gd name="T20" fmla="*/ 18439 w 21600"/>
                <a:gd name="T21" fmla="*/ 1843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rot="10800000"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217" name="AutoShape 63"/>
            <p:cNvSpPr>
              <a:spLocks noChangeArrowheads="1"/>
            </p:cNvSpPr>
            <p:nvPr/>
          </p:nvSpPr>
          <p:spPr bwMode="gray">
            <a:xfrm rot="-4025596">
              <a:off x="2029" y="1500"/>
              <a:ext cx="1688" cy="1664"/>
            </a:xfrm>
            <a:custGeom>
              <a:avLst/>
              <a:gdLst>
                <a:gd name="T0" fmla="*/ 8 w 21600"/>
                <a:gd name="T1" fmla="*/ 1 h 21600"/>
                <a:gd name="T2" fmla="*/ 5 w 21600"/>
                <a:gd name="T3" fmla="*/ 1 h 21600"/>
                <a:gd name="T4" fmla="*/ 7 w 21600"/>
                <a:gd name="T5" fmla="*/ 2 h 21600"/>
                <a:gd name="T6" fmla="*/ 11 w 21600"/>
                <a:gd name="T7" fmla="*/ 3 h 21600"/>
                <a:gd name="T8" fmla="*/ 10 w 21600"/>
                <a:gd name="T9" fmla="*/ 5 h 21600"/>
                <a:gd name="T10" fmla="*/ 7 w 21600"/>
                <a:gd name="T11" fmla="*/ 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7 h 21600"/>
                <a:gd name="T20" fmla="*/ 18439 w 21600"/>
                <a:gd name="T21" fmla="*/ 1843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rgbClr val="0B0D03"/>
                </a:gs>
                <a:gs pos="100000">
                  <a:schemeClr val="folHlink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vert="eaVert"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218" name="AutoShape 64"/>
            <p:cNvSpPr>
              <a:spLocks noChangeArrowheads="1"/>
            </p:cNvSpPr>
            <p:nvPr/>
          </p:nvSpPr>
          <p:spPr bwMode="gray">
            <a:xfrm rot="1374404">
              <a:off x="2056" y="1536"/>
              <a:ext cx="1688" cy="1664"/>
            </a:xfrm>
            <a:custGeom>
              <a:avLst/>
              <a:gdLst>
                <a:gd name="T0" fmla="*/ 8 w 21600"/>
                <a:gd name="T1" fmla="*/ 1 h 21600"/>
                <a:gd name="T2" fmla="*/ 5 w 21600"/>
                <a:gd name="T3" fmla="*/ 1 h 21600"/>
                <a:gd name="T4" fmla="*/ 7 w 21600"/>
                <a:gd name="T5" fmla="*/ 2 h 21600"/>
                <a:gd name="T6" fmla="*/ 11 w 21600"/>
                <a:gd name="T7" fmla="*/ 3 h 21600"/>
                <a:gd name="T8" fmla="*/ 10 w 21600"/>
                <a:gd name="T9" fmla="*/ 5 h 21600"/>
                <a:gd name="T10" fmla="*/ 7 w 21600"/>
                <a:gd name="T11" fmla="*/ 4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67 h 21600"/>
                <a:gd name="T20" fmla="*/ 18439 w 21600"/>
                <a:gd name="T21" fmla="*/ 18433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solidFill>
              <a:srgbClr val="FF505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76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18" name="AutoShape 56"/>
          <p:cNvSpPr>
            <a:spLocks noChangeArrowheads="1"/>
          </p:cNvSpPr>
          <p:nvPr/>
        </p:nvSpPr>
        <p:spPr bwMode="gray">
          <a:xfrm>
            <a:off x="5724525" y="857232"/>
            <a:ext cx="3024188" cy="1651018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2">
                  <a:gamma/>
                  <a:shade val="7921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 b="1">
              <a:solidFill>
                <a:srgbClr val="FFFFFF"/>
              </a:solidFill>
              <a:latin typeface="Arial" charset="0"/>
            </a:endParaRPr>
          </a:p>
          <a:p>
            <a:pPr algn="ctr">
              <a:defRPr/>
            </a:pPr>
            <a:endParaRPr lang="ru-RU">
              <a:latin typeface="Arial" charset="0"/>
            </a:endParaRPr>
          </a:p>
        </p:txBody>
      </p:sp>
      <p:sp>
        <p:nvSpPr>
          <p:cNvPr id="14" name="AutoShape 52"/>
          <p:cNvSpPr>
            <a:spLocks noChangeArrowheads="1"/>
          </p:cNvSpPr>
          <p:nvPr/>
        </p:nvSpPr>
        <p:spPr bwMode="gray">
          <a:xfrm>
            <a:off x="5724525" y="4786322"/>
            <a:ext cx="3095625" cy="1811328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hlink">
                  <a:gamma/>
                  <a:shade val="7921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" name="AutoShape 43"/>
          <p:cNvSpPr>
            <a:spLocks noChangeArrowheads="1"/>
          </p:cNvSpPr>
          <p:nvPr/>
        </p:nvSpPr>
        <p:spPr bwMode="gray">
          <a:xfrm>
            <a:off x="395288" y="4786322"/>
            <a:ext cx="2952750" cy="1811328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1">
                  <a:gamma/>
                  <a:shade val="79216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" name="AutoShape 48"/>
          <p:cNvSpPr>
            <a:spLocks noChangeArrowheads="1"/>
          </p:cNvSpPr>
          <p:nvPr/>
        </p:nvSpPr>
        <p:spPr bwMode="gray">
          <a:xfrm>
            <a:off x="323850" y="928670"/>
            <a:ext cx="3170238" cy="157958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199" name="WordArt 15"/>
          <p:cNvSpPr>
            <a:spLocks noChangeArrowheads="1" noChangeShapeType="1" noTextEdit="1"/>
          </p:cNvSpPr>
          <p:nvPr/>
        </p:nvSpPr>
        <p:spPr bwMode="auto">
          <a:xfrm>
            <a:off x="3419475" y="3135313"/>
            <a:ext cx="2160588" cy="1014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kk-KZ" sz="2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Мозговой штурм</a:t>
            </a:r>
            <a:endParaRPr lang="ru-RU" sz="2000" kern="10" dirty="0" smtClean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200" name="AutoShape 57"/>
          <p:cNvSpPr>
            <a:spLocks noChangeArrowheads="1"/>
          </p:cNvSpPr>
          <p:nvPr/>
        </p:nvSpPr>
        <p:spPr bwMode="gray">
          <a:xfrm>
            <a:off x="5795963" y="4868863"/>
            <a:ext cx="2919442" cy="16557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вы думаете, 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где находится основной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источник  водных ресурсов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Казахстана?</a:t>
            </a:r>
            <a:endParaRPr lang="ru-RU" b="1" dirty="0"/>
          </a:p>
        </p:txBody>
      </p:sp>
      <p:sp>
        <p:nvSpPr>
          <p:cNvPr id="8201" name="AutoShape 57"/>
          <p:cNvSpPr>
            <a:spLocks noChangeArrowheads="1"/>
          </p:cNvSpPr>
          <p:nvPr/>
        </p:nvSpPr>
        <p:spPr bwMode="gray">
          <a:xfrm>
            <a:off x="5795963" y="928670"/>
            <a:ext cx="2879725" cy="14922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Почему этот вид ресурсов 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считается наиболее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важным?</a:t>
            </a:r>
          </a:p>
        </p:txBody>
      </p:sp>
      <p:sp>
        <p:nvSpPr>
          <p:cNvPr id="8204" name="AutoShape 57"/>
          <p:cNvSpPr>
            <a:spLocks noChangeArrowheads="1"/>
          </p:cNvSpPr>
          <p:nvPr/>
        </p:nvSpPr>
        <p:spPr bwMode="gray">
          <a:xfrm>
            <a:off x="395288" y="765175"/>
            <a:ext cx="3024187" cy="166369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Что такое 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водные ресурсы?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AutoShape 57"/>
          <p:cNvSpPr>
            <a:spLocks noChangeArrowheads="1"/>
          </p:cNvSpPr>
          <p:nvPr/>
        </p:nvSpPr>
        <p:spPr bwMode="gray">
          <a:xfrm>
            <a:off x="395288" y="4868863"/>
            <a:ext cx="2952750" cy="16557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17961" dir="13500000">
              <a:srgbClr val="999999"/>
            </a:prstShdw>
          </a:effectLst>
        </p:spPr>
        <p:txBody>
          <a:bodyPr wrap="none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внутренние воды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 отнесёте к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поверхностным?</a:t>
            </a:r>
          </a:p>
        </p:txBody>
      </p:sp>
      <p:sp>
        <p:nvSpPr>
          <p:cNvPr id="8210" name="Text Box 28"/>
          <p:cNvSpPr txBox="1">
            <a:spLocks noChangeArrowheads="1"/>
          </p:cNvSpPr>
          <p:nvPr/>
        </p:nvSpPr>
        <p:spPr bwMode="auto">
          <a:xfrm>
            <a:off x="6927850" y="47625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 i="1">
                <a:solidFill>
                  <a:schemeClr val="bg1"/>
                </a:solidFill>
              </a:rPr>
              <a:t>І</a:t>
            </a:r>
            <a:endParaRPr lang="ru-RU" sz="2000" b="1" i="1">
              <a:solidFill>
                <a:schemeClr val="bg1"/>
              </a:solidFill>
            </a:endParaRPr>
          </a:p>
        </p:txBody>
      </p:sp>
      <p:sp>
        <p:nvSpPr>
          <p:cNvPr id="8211" name="Text Box 29"/>
          <p:cNvSpPr txBox="1">
            <a:spLocks noChangeArrowheads="1"/>
          </p:cNvSpPr>
          <p:nvPr/>
        </p:nvSpPr>
        <p:spPr bwMode="auto">
          <a:xfrm>
            <a:off x="7072313" y="4384675"/>
            <a:ext cx="45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 i="1">
                <a:solidFill>
                  <a:schemeClr val="bg1"/>
                </a:solidFill>
              </a:rPr>
              <a:t>ІІ</a:t>
            </a:r>
            <a:endParaRPr lang="ru-RU" sz="2000" b="1" i="1">
              <a:solidFill>
                <a:schemeClr val="bg1"/>
              </a:solidFill>
            </a:endParaRPr>
          </a:p>
        </p:txBody>
      </p:sp>
      <p:sp>
        <p:nvSpPr>
          <p:cNvPr id="8212" name="Text Box 30"/>
          <p:cNvSpPr txBox="1">
            <a:spLocks noChangeArrowheads="1"/>
          </p:cNvSpPr>
          <p:nvPr/>
        </p:nvSpPr>
        <p:spPr bwMode="auto">
          <a:xfrm>
            <a:off x="1600200" y="4456113"/>
            <a:ext cx="595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2000" b="1" i="1">
                <a:solidFill>
                  <a:schemeClr val="bg1"/>
                </a:solidFill>
              </a:rPr>
              <a:t>ІІІ</a:t>
            </a:r>
            <a:endParaRPr lang="ru-RU" sz="2000" b="1" i="1">
              <a:solidFill>
                <a:schemeClr val="bg1"/>
              </a:solidFill>
            </a:endParaRPr>
          </a:p>
        </p:txBody>
      </p:sp>
      <p:sp>
        <p:nvSpPr>
          <p:cNvPr id="8213" name="Text Box 31"/>
          <p:cNvSpPr txBox="1">
            <a:spLocks noChangeArrowheads="1"/>
          </p:cNvSpPr>
          <p:nvPr/>
        </p:nvSpPr>
        <p:spPr bwMode="auto">
          <a:xfrm>
            <a:off x="1671638" y="404813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000" b="1" i="1" dirty="0">
                <a:solidFill>
                  <a:schemeClr val="bg1"/>
                </a:solidFill>
              </a:rPr>
              <a:t>ІҮ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71604" y="214290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Изучение нового материала: Введение.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5" grpId="0" animBg="1"/>
      <p:bldP spid="10" grpId="0" animBg="1"/>
      <p:bldP spid="8199" grpId="0"/>
      <p:bldP spid="8200" grpId="0" animBg="1"/>
      <p:bldP spid="8201" grpId="0" animBg="1"/>
      <p:bldP spid="8204" grpId="0" animBg="1"/>
      <p:bldP spid="8207" grpId="0" animBg="1"/>
      <p:bldP spid="8210" grpId="0"/>
      <p:bldP spid="8211" grpId="0"/>
      <p:bldP spid="8212" grpId="0"/>
      <p:bldP spid="82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8654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Водные ресурсы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та часть поверхностных и подземных вод, которая может быть использована для снабжения водой населения и для различных видов человеческой деятельности.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Вода – колыбель жизни. В воде появились первые организмы. Вода содержится во всех организмах (медуза состоит из 97-98% воды). Предки растений «вышли» на сушу, здесь они приспособились сохранять влагу. Водоросли – произрастают в соленых водах, обогащают воду кислородом, служат пищей для животных, человека, на корм скоту, медицине. Из-за хозяйственной деятельности человека запас пресных вод уменьшается. В море попадает нефть и горюче-смазочные вещества, отходы фабрик и заводов. Нерациональное использование вод рек Амударьи и Сырдарьи привело к уменьшению уровня Аральского моря, исчезли рыбы.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1285884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Задание №1.</a:t>
            </a:r>
            <a:r>
              <a:rPr lang="kk-KZ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Применяя нижеследующие схемы  анализируите  обеспеченность мира водными ресурсами</a:t>
            </a:r>
            <a:endParaRPr lang="ru-RU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7" name="Picture 1" descr="C:\Users\User\Desktop\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50112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</TotalTime>
  <Words>694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User</cp:lastModifiedBy>
  <cp:revision>138</cp:revision>
  <dcterms:created xsi:type="dcterms:W3CDTF">2014-11-10T08:06:08Z</dcterms:created>
  <dcterms:modified xsi:type="dcterms:W3CDTF">2017-05-31T08:51:19Z</dcterms:modified>
</cp:coreProperties>
</file>