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9" r:id="rId9"/>
    <p:sldId id="294" r:id="rId10"/>
    <p:sldId id="296" r:id="rId11"/>
    <p:sldId id="29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96AE2-5D3F-4F02-99F3-21628473BB73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B825C-2915-4DD6-9EE0-41F2E71B7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оказавший огромное влияние на развитие всего театрального искусства. Его произведения и сегодня не сходят с театральных подмостков всего мира.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825C-2915-4DD6-9EE0-41F2E71B7A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2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Уильям Шекспир родился 23 апреля 1564 года в маленьком городке </a:t>
            </a:r>
            <a:r>
              <a:rPr lang="ru-RU" sz="1200" dirty="0" err="1" smtClean="0"/>
              <a:t>Стратфорд</a:t>
            </a:r>
            <a:r>
              <a:rPr lang="ru-RU" sz="1200" dirty="0" smtClean="0"/>
              <a:t>-на-</a:t>
            </a:r>
            <a:r>
              <a:rPr lang="ru-RU" sz="1200" dirty="0" err="1" smtClean="0"/>
              <a:t>Эйвоне</a:t>
            </a:r>
            <a:r>
              <a:rPr lang="ru-RU" sz="1200" dirty="0" smtClean="0"/>
              <a:t> . Его отец, Джон Шекспир, был перчаточником, в 1568 г. был избран мэром города. Его мать, Мэри Шекспир из рода </a:t>
            </a:r>
            <a:r>
              <a:rPr lang="ru-RU" sz="1200" dirty="0" err="1" smtClean="0"/>
              <a:t>Арден</a:t>
            </a:r>
            <a:r>
              <a:rPr lang="ru-RU" sz="1200" dirty="0" smtClean="0"/>
              <a:t>, принадлежала к одной из старейших английских фамилий.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825C-2915-4DD6-9EE0-41F2E71B7A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0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Считается, что Шекспир учился в </a:t>
            </a:r>
            <a:r>
              <a:rPr lang="ru-RU" sz="1200" dirty="0" err="1" smtClean="0"/>
              <a:t>стратфордской</a:t>
            </a:r>
            <a:r>
              <a:rPr lang="ru-RU" sz="1200" dirty="0" smtClean="0"/>
              <a:t> «грамматической школе», где изучил латинский язык, основы греческого и получил знания античной мифологии, истории и литературы, отразившиеся в его творчестве.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825C-2915-4DD6-9EE0-41F2E71B7A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39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возрасте 18-ти лет, Шекспир женился на Энн </a:t>
            </a:r>
            <a:r>
              <a:rPr lang="ru-RU" sz="1200" dirty="0" err="1" smtClean="0"/>
              <a:t>Хэтуэй</a:t>
            </a:r>
            <a:r>
              <a:rPr lang="ru-RU" sz="1200" dirty="0" smtClean="0"/>
              <a:t>, от брака с которой появились на свет дочь Сюзанна и близнецы </a:t>
            </a:r>
            <a:r>
              <a:rPr lang="ru-RU" sz="1200" dirty="0" err="1" smtClean="0"/>
              <a:t>Гамнет</a:t>
            </a:r>
            <a:r>
              <a:rPr lang="ru-RU" sz="1200" dirty="0" smtClean="0"/>
              <a:t> и </a:t>
            </a:r>
            <a:r>
              <a:rPr lang="ru-RU" sz="1200" dirty="0" err="1" smtClean="0"/>
              <a:t>Джудит</a:t>
            </a:r>
            <a:r>
              <a:rPr lang="ru-RU" sz="1200" dirty="0" smtClean="0"/>
              <a:t>. 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825C-2915-4DD6-9EE0-41F2E71B7A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5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57200">
              <a:buNone/>
            </a:pPr>
            <a:r>
              <a:rPr lang="ru-RU" sz="1200" dirty="0" smtClean="0"/>
              <a:t>Первое упоминание о Шекспире, как о писателе, мы находим в 1592 г. в предсмертном памфлете драматурга Роберта Грина "На грош ума, купленного за миллион раскаяния", где Грин отозвался о нем как об опасном конкуренте («выскочка», «ворона, щеголяющая в наших перьях»).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825C-2915-4DD6-9EE0-41F2E71B7A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1599 г. Шекспир становится одним из совладельцев нового театра "Глобуса". К этому времени Шекспир становится достаточно состоятельным человеком, покупает второй по величине дом в </a:t>
            </a:r>
            <a:r>
              <a:rPr lang="ru-RU" sz="1200" dirty="0" err="1" smtClean="0"/>
              <a:t>Стратфорде</a:t>
            </a:r>
            <a:r>
              <a:rPr lang="ru-RU" sz="1200" dirty="0" smtClean="0"/>
              <a:t>, получает право на фамильный герб и дворянское звание  джентльмен.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825C-2915-4DD6-9EE0-41F2E71B7A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7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Примерно в 1610 Шекспир покинул Лондон и возвратился в </a:t>
            </a:r>
            <a:r>
              <a:rPr lang="ru-RU" dirty="0" err="1" smtClean="0"/>
              <a:t>Стратфорд</a:t>
            </a:r>
            <a:r>
              <a:rPr lang="ru-RU" dirty="0" smtClean="0"/>
              <a:t>-на-</a:t>
            </a:r>
            <a:r>
              <a:rPr lang="ru-RU" dirty="0" err="1" smtClean="0"/>
              <a:t>Эйвоне</a:t>
            </a:r>
            <a:r>
              <a:rPr lang="ru-RU" dirty="0" smtClean="0"/>
              <a:t>. Последние годы жизни отошел от литературной деятельности, и жил тихо и незаметно в кругу семьи. Вероятно, это было связано с тяжелой болезнью - на это указывает сохранившееся завещание Шекспира, составленное явно наспех 15 марта 1616 и подписанное изменившимся почерком. 23 апреля 1616 в </a:t>
            </a:r>
            <a:r>
              <a:rPr lang="ru-RU" dirty="0" err="1" smtClean="0"/>
              <a:t>Стратфорде</a:t>
            </a:r>
            <a:r>
              <a:rPr lang="ru-RU" dirty="0" smtClean="0"/>
              <a:t>-на-</a:t>
            </a:r>
            <a:r>
              <a:rPr lang="ru-RU" dirty="0" err="1" smtClean="0"/>
              <a:t>Эйвоне</a:t>
            </a:r>
            <a:r>
              <a:rPr lang="ru-RU" dirty="0" smtClean="0"/>
              <a:t> скончался самый знаменитый драматург всех времен и народов.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825C-2915-4DD6-9EE0-41F2E71B7A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1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Неясно, что послу­жило причиной вражды, очевидно лишь, что она давняя и непримиримая, втягивающая в водоворот страстей и молодых, и старых. К слугам быстро присоединяются знатные представители двух домов, а затем и сами их главы. На залитой июльским солнцем площади закипает настоящий бой. Горожанам, уставшим от розни, с трудом удаётся разнять дерущихся. Наконец прибывает верховный правитель Вероны  князь, который приказывает прекратить столкновение под страхом смерти, и сердито удаляется.</a:t>
            </a:r>
          </a:p>
          <a:p>
            <a:r>
              <a:rPr lang="ru-RU" sz="1200" dirty="0" smtClean="0"/>
              <a:t>По случаю помолвки с Парисом </a:t>
            </a:r>
            <a:r>
              <a:rPr lang="ru-RU" sz="1200" dirty="0" err="1" smtClean="0"/>
              <a:t>Капулетти</a:t>
            </a:r>
            <a:r>
              <a:rPr lang="ru-RU" sz="1200" dirty="0" smtClean="0"/>
              <a:t> даёт бал-карнавал. Там и знакомятся герои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BC2B-C882-4762-9AEF-EA9661E331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6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3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8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9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38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0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30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40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8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0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6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14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3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7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2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A0D0BF-E74C-4DC1-8EC7-6FD9C2B2914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00D08B-E454-4A91-BF0D-93BF26F11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7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372" y="764704"/>
            <a:ext cx="7772400" cy="1470025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Жизнь </a:t>
            </a:r>
            <a:r>
              <a:rPr lang="ru-RU" b="1" dirty="0"/>
              <a:t>и творчество Шекспира</a:t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4"/>
          <a:stretch/>
        </p:blipFill>
        <p:spPr bwMode="auto">
          <a:xfrm>
            <a:off x="829298" y="1700808"/>
            <a:ext cx="6552422" cy="437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5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танислав Плутенко Джульетта на балкон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915337"/>
            <a:ext cx="3111600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683568" y="2420889"/>
            <a:ext cx="5184576" cy="2587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Первый акт начинается с потасовки слуг, которые принадлежат к двум враждующим семьям — </a:t>
            </a:r>
          </a:p>
          <a:p>
            <a:r>
              <a:rPr lang="ru-RU" sz="3200" dirty="0" err="1" smtClean="0"/>
              <a:t>Монтекки</a:t>
            </a:r>
            <a:r>
              <a:rPr lang="ru-RU" sz="3200" dirty="0" smtClean="0"/>
              <a:t> и </a:t>
            </a:r>
            <a:r>
              <a:rPr lang="ru-RU" sz="3200" dirty="0" err="1" smtClean="0"/>
              <a:t>Капулетти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3683166" cy="1303867"/>
          </a:xfrm>
        </p:spPr>
        <p:txBody>
          <a:bodyPr>
            <a:normAutofit fontScale="90000"/>
          </a:bodyPr>
          <a:lstStyle/>
          <a:p>
            <a:r>
              <a:rPr lang="ru-RU" smtClean="0"/>
              <a:t>Начинаем прочтение….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64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8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3884" y="474936"/>
            <a:ext cx="6798734" cy="1303867"/>
          </a:xfrm>
        </p:spPr>
        <p:txBody>
          <a:bodyPr/>
          <a:lstStyle/>
          <a:p>
            <a:r>
              <a:rPr lang="ru-RU" b="1" dirty="0" smtClean="0"/>
              <a:t>Уильям Шекспир </a:t>
            </a:r>
            <a:r>
              <a:rPr lang="ru-RU" dirty="0" smtClean="0"/>
              <a:t>(1564-1616)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55576" y="1556792"/>
            <a:ext cx="3888432" cy="4597971"/>
          </a:xfrm>
        </p:spPr>
        <p:txBody>
          <a:bodyPr>
            <a:normAutofit/>
          </a:bodyPr>
          <a:lstStyle/>
          <a:p>
            <a:pPr marL="0" indent="457200" algn="ctr">
              <a:lnSpc>
                <a:spcPct val="150000"/>
              </a:lnSpc>
              <a:buNone/>
            </a:pPr>
            <a:r>
              <a:rPr lang="ru-RU" sz="4400" dirty="0" smtClean="0"/>
              <a:t>Английский </a:t>
            </a:r>
            <a:r>
              <a:rPr lang="ru-RU" sz="4400" dirty="0"/>
              <a:t>драматург и поэт эпохи </a:t>
            </a:r>
            <a:r>
              <a:rPr lang="ru-RU" sz="4400" dirty="0" smtClean="0"/>
              <a:t>Возрождения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16" y="1556792"/>
            <a:ext cx="394149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3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6620" y="692696"/>
            <a:ext cx="7979836" cy="5040560"/>
          </a:xfrm>
        </p:spPr>
        <p:txBody>
          <a:bodyPr>
            <a:noAutofit/>
          </a:bodyPr>
          <a:lstStyle/>
          <a:p>
            <a:pPr marL="0" indent="457200" algn="ctr">
              <a:buNone/>
            </a:pPr>
            <a:r>
              <a:rPr lang="ru-RU" sz="4000" dirty="0" smtClean="0"/>
              <a:t>Родился </a:t>
            </a:r>
            <a:r>
              <a:rPr lang="ru-RU" sz="4000" dirty="0"/>
              <a:t>23 апреля 1564 года </a:t>
            </a:r>
            <a:endParaRPr lang="ru-RU" sz="4000" dirty="0" smtClean="0"/>
          </a:p>
          <a:p>
            <a:pPr marL="0" indent="457200" algn="ctr">
              <a:buNone/>
            </a:pPr>
            <a:endParaRPr lang="ru-RU" sz="4000" dirty="0"/>
          </a:p>
          <a:p>
            <a:pPr marL="0" indent="457200" algn="ctr">
              <a:buNone/>
            </a:pPr>
            <a:endParaRPr lang="ru-RU" sz="4000" dirty="0" smtClean="0"/>
          </a:p>
          <a:p>
            <a:pPr marL="0" indent="457200" algn="ctr">
              <a:buNone/>
            </a:pPr>
            <a:endParaRPr lang="ru-RU" sz="4000" dirty="0"/>
          </a:p>
          <a:p>
            <a:pPr marL="0" indent="457200" algn="ctr">
              <a:buNone/>
            </a:pPr>
            <a:endParaRPr lang="ru-RU" sz="4000" dirty="0" smtClean="0"/>
          </a:p>
          <a:p>
            <a:pPr marL="0" indent="457200" algn="ctr">
              <a:buNone/>
            </a:pPr>
            <a:endParaRPr lang="ru-RU" sz="4000" dirty="0"/>
          </a:p>
          <a:p>
            <a:pPr marL="0" indent="457200" algn="ctr">
              <a:buNone/>
            </a:pPr>
            <a:r>
              <a:rPr lang="ru-RU" sz="4000" dirty="0" smtClean="0"/>
              <a:t>в </a:t>
            </a:r>
            <a:r>
              <a:rPr lang="ru-RU" sz="4000" dirty="0"/>
              <a:t> Стратфорд-на-Эйвоне 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28" y="1484784"/>
            <a:ext cx="6155540" cy="409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9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3600400" cy="4932317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55" y="620688"/>
            <a:ext cx="7233442" cy="563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0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848628"/>
            <a:ext cx="3600400" cy="452596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43" y="476672"/>
            <a:ext cx="3629673" cy="560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4" y="476672"/>
            <a:ext cx="4211254" cy="54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4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908721"/>
            <a:ext cx="3750568" cy="5160664"/>
          </a:xfrm>
        </p:spPr>
        <p:txBody>
          <a:bodyPr>
            <a:noAutofit/>
          </a:bodyPr>
          <a:lstStyle/>
          <a:p>
            <a:pPr marL="0" indent="457200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84" y="620688"/>
            <a:ext cx="4424536" cy="562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5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6091" y="681739"/>
            <a:ext cx="4038600" cy="5256584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2400" dirty="0" smtClean="0"/>
              <a:t> </a:t>
            </a:r>
            <a:r>
              <a:rPr lang="ru-RU" sz="4400" dirty="0"/>
              <a:t>1599 г. </a:t>
            </a:r>
            <a:endParaRPr lang="ru-RU" sz="4400" dirty="0" smtClean="0"/>
          </a:p>
          <a:p>
            <a:pPr marL="0" indent="457200">
              <a:buNone/>
            </a:pPr>
            <a:endParaRPr lang="ru-RU" sz="4400" dirty="0"/>
          </a:p>
          <a:p>
            <a:pPr marL="0" indent="457200">
              <a:buNone/>
            </a:pPr>
            <a:endParaRPr lang="ru-RU" sz="4400" dirty="0" smtClean="0"/>
          </a:p>
          <a:p>
            <a:pPr marL="0" indent="457200">
              <a:buNone/>
            </a:pPr>
            <a:endParaRPr lang="ru-RU" sz="4400" dirty="0"/>
          </a:p>
          <a:p>
            <a:pPr marL="0" indent="457200">
              <a:buNone/>
            </a:pPr>
            <a:endParaRPr lang="ru-RU" sz="4400" dirty="0"/>
          </a:p>
          <a:p>
            <a:pPr marL="0" indent="457200">
              <a:buNone/>
            </a:pPr>
            <a:endParaRPr lang="ru-RU" sz="4400" dirty="0"/>
          </a:p>
          <a:p>
            <a:pPr marL="0" indent="457200">
              <a:buNone/>
            </a:pPr>
            <a:r>
              <a:rPr lang="ru-RU" sz="4400" dirty="0" smtClean="0"/>
              <a:t>"Глобус". 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218" name="Picture 2" descr="http://www.booksite.ru/fulltext/1/001/010/001/253129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139550" cy="42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«Ромео и Джульетта»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635494" cy="3447288"/>
          </a:xfrm>
        </p:spPr>
        <p:txBody>
          <a:bodyPr/>
          <a:lstStyle/>
          <a:p>
            <a:r>
              <a:rPr lang="ru-RU" sz="3200" dirty="0"/>
              <a:t>«Укрощение строптивой</a:t>
            </a:r>
            <a:r>
              <a:rPr lang="ru-RU" sz="3200" dirty="0" smtClean="0"/>
              <a:t>»</a:t>
            </a:r>
          </a:p>
          <a:p>
            <a:r>
              <a:rPr lang="ru-RU" sz="3200" dirty="0"/>
              <a:t>«Два веронца</a:t>
            </a:r>
            <a:r>
              <a:rPr lang="ru-RU" sz="3200" dirty="0" smtClean="0"/>
              <a:t>»</a:t>
            </a:r>
          </a:p>
          <a:p>
            <a:r>
              <a:rPr lang="ru-RU" sz="3200" dirty="0"/>
              <a:t>«Сон в летнюю ночь</a:t>
            </a:r>
            <a:r>
              <a:rPr lang="ru-RU" sz="3200" dirty="0" smtClean="0"/>
              <a:t>»</a:t>
            </a:r>
          </a:p>
          <a:p>
            <a:r>
              <a:rPr lang="ru-RU" sz="3200" dirty="0"/>
              <a:t>«Комедия ошибок»</a:t>
            </a:r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2618649" cy="382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1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Уход Шекспира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58897" y="1484784"/>
            <a:ext cx="6393423" cy="4525963"/>
          </a:xfrm>
        </p:spPr>
        <p:txBody>
          <a:bodyPr>
            <a:normAutofit fontScale="92500"/>
          </a:bodyPr>
          <a:lstStyle/>
          <a:p>
            <a:pPr marL="0" indent="457200">
              <a:buNone/>
            </a:pPr>
            <a:r>
              <a:rPr lang="ru-RU" sz="4400" dirty="0" smtClean="0"/>
              <a:t>23 </a:t>
            </a:r>
            <a:r>
              <a:rPr lang="ru-RU" sz="4400" dirty="0"/>
              <a:t>апреля </a:t>
            </a:r>
            <a:r>
              <a:rPr lang="ru-RU" sz="4400" dirty="0" smtClean="0"/>
              <a:t>1616</a:t>
            </a:r>
          </a:p>
          <a:p>
            <a:pPr marL="0" indent="457200">
              <a:buNone/>
            </a:pPr>
            <a:endParaRPr lang="ru-RU" sz="4400" dirty="0" smtClean="0"/>
          </a:p>
          <a:p>
            <a:pPr marL="0" indent="457200">
              <a:buNone/>
            </a:pPr>
            <a:endParaRPr lang="ru-RU" sz="4400" dirty="0"/>
          </a:p>
          <a:p>
            <a:pPr marL="0" indent="457200">
              <a:buNone/>
            </a:pPr>
            <a:endParaRPr lang="ru-RU" sz="4400" dirty="0" smtClean="0"/>
          </a:p>
          <a:p>
            <a:pPr marL="0" indent="457200">
              <a:buNone/>
            </a:pPr>
            <a:r>
              <a:rPr lang="ru-RU" sz="4400" dirty="0" smtClean="0"/>
              <a:t> </a:t>
            </a:r>
            <a:r>
              <a:rPr lang="ru-RU" sz="4400" dirty="0"/>
              <a:t>в </a:t>
            </a:r>
            <a:r>
              <a:rPr lang="ru-RU" sz="4400" dirty="0" err="1" smtClean="0"/>
              <a:t>Стратфорде</a:t>
            </a:r>
            <a:r>
              <a:rPr lang="ru-RU" sz="4400" dirty="0" smtClean="0"/>
              <a:t>-на-</a:t>
            </a:r>
            <a:r>
              <a:rPr lang="ru-RU" sz="4400" dirty="0" err="1" smtClean="0"/>
              <a:t>Эйвоне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2344" y="2563459"/>
            <a:ext cx="3337560" cy="3447288"/>
          </a:xfrm>
        </p:spPr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43012" name="Picture 4" descr="http://www.artchive.com/web_gallery/reproductions/171501-172000/171893/siz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91" y="2348880"/>
            <a:ext cx="4842106" cy="24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223</TotalTime>
  <Words>289</Words>
  <Application>Microsoft Office PowerPoint</Application>
  <PresentationFormat>Экран (4:3)</PresentationFormat>
  <Paragraphs>49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Натуральные материалы</vt:lpstr>
      <vt:lpstr>      Жизнь и творчество Шекспира </vt:lpstr>
      <vt:lpstr>Уильям Шекспир (1564-1616)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«Ромео и Джульетта»  </vt:lpstr>
      <vt:lpstr>Уход Шекспира </vt:lpstr>
      <vt:lpstr>Начинаем прочтение….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Шекспира</dc:title>
  <dc:creator>1</dc:creator>
  <cp:lastModifiedBy>ACER</cp:lastModifiedBy>
  <cp:revision>26</cp:revision>
  <dcterms:created xsi:type="dcterms:W3CDTF">2013-05-09T14:56:13Z</dcterms:created>
  <dcterms:modified xsi:type="dcterms:W3CDTF">2019-11-13T06:17:38Z</dcterms:modified>
</cp:coreProperties>
</file>