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" initials="Н" lastIdx="1" clrIdx="0">
    <p:extLst>
      <p:ext uri="{19B8F6BF-5375-455C-9EA6-DF929625EA0E}">
        <p15:presenceInfo xmlns:p15="http://schemas.microsoft.com/office/powerpoint/2012/main" userId="Наталь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7T08:13:30.20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DFCCE-76E1-46CC-AA08-DC2BB860C73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CF1B-33A8-4584-AB56-E0EE0C2EB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2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Слово «история» имеет греческие корни (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ἱστορί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α, historia), происхождение праиндоевропейское (слово wid-tor, то есть знать, видеть). В русском языке это слова «видеть» и «ведать».</a:t>
            </a:r>
          </a:p>
          <a:p>
            <a:r>
              <a:rPr lang="ru-RU" sz="2800" b="0" i="0" dirty="0" smtClean="0">
                <a:solidFill>
                  <a:srgbClr val="4D4D4D"/>
                </a:solidFill>
                <a:effectLst/>
                <a:latin typeface="Roboto Condensed"/>
              </a:rPr>
              <a:t>Как не покажется вам странным, но дать четкое определение тому, что изучает история, не могут даже самые маститые профессора - историки. А некоторые люди вообще убеждены, что история – это не наука, т.к. в ней нет конкретного предмета или объекта изучения. Существуют различные виды истории: история общества, история спорта, экономическая история и др. И объединить их все между собой очень сложно. В дословном переводе слово «история» означает «рассказ о событиях прошлого». А знать прошлое важно для человечества, т.к. исторический опыт имеет немаловажное значение в развитии общества. Попробуем найти ответ на вопрос о том, что изучает история нужного и полезного современному человеку.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Значение слова "история" в наиболее известных источниках определяется по-разному. Только в толковом словаре Т. Ф. Ефремова дается 8 различных толкований интересующего нас термина.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F1B-33A8-4584-AB56-E0EE0C2EBC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1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Традиционно отцом истории считается Геродот, и определение «отец истории»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historiae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относится именно к нему. При этом он не был первым историком. Как литературный жанр история в Греции появляется в V веке до н.э. Ей предшествовали так называемые логографы — это были первые прозаики, которые описывали буквально все подряд. Нет сомнений в том, что историю как жанр придумали именно древние греки. Конечно, у других народов были анналы, летописи и хроники, но первые исторические сочинения появились именно у греков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F1B-33A8-4584-AB56-E0EE0C2EBC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1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2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5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6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3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3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6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3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1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9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1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3EEF-4E04-45A6-8255-A60EA6CB465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E2A4E-E5BF-4307-A1C6-F3325815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52" y="3151991"/>
            <a:ext cx="3943036" cy="37060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292"/>
            <a:ext cx="6607686" cy="23876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ИСТОРИЯ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5288" y="3613189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Введение в историю</a:t>
            </a:r>
            <a:endParaRPr lang="ru-RU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20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4036" y="764371"/>
            <a:ext cx="6580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cs typeface="Arial" panose="020B0604020202020204" pitchFamily="34" charset="0"/>
              </a:rPr>
              <a:t>Исторические источники </a:t>
            </a:r>
            <a:endParaRPr lang="ru-RU" sz="4000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965" y="1976951"/>
            <a:ext cx="351609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ВЕЩЕСТВЕННЫЕ</a:t>
            </a:r>
            <a:endParaRPr lang="en-US" b="1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орудия труда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ремесленные изделия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предметы </a:t>
            </a:r>
            <a:r>
              <a:rPr lang="ru-RU" dirty="0"/>
              <a:t>домашнего </a:t>
            </a:r>
            <a:r>
              <a:rPr lang="ru-RU" dirty="0" smtClean="0"/>
              <a:t>обихода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Оружие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Одежда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Украшения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монеты</a:t>
            </a:r>
            <a:endParaRPr lang="ru-RU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06" y="1576639"/>
            <a:ext cx="4314348" cy="3920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45" y="3823610"/>
            <a:ext cx="3248722" cy="25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734" y="187807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ПИСЬМЕННЫЕ</a:t>
            </a:r>
            <a:r>
              <a:rPr lang="ru-RU" dirty="0" smtClean="0"/>
              <a:t>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Документы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берестяные грамоты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рукописи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печатные </a:t>
            </a:r>
            <a:r>
              <a:rPr lang="ru-RU" dirty="0"/>
              <a:t>материалы </a:t>
            </a:r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4036" y="764371"/>
            <a:ext cx="6580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cs typeface="Arial" panose="020B0604020202020204" pitchFamily="34" charset="0"/>
              </a:rPr>
              <a:t>Исторические источники </a:t>
            </a:r>
            <a:endParaRPr lang="ru-RU" sz="4000" b="1" dirty="0"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96" y="3647384"/>
            <a:ext cx="4804897" cy="2830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38" y="1567830"/>
            <a:ext cx="3682996" cy="35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253" y="195257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УСТНЫЕ</a:t>
            </a:r>
            <a:r>
              <a:rPr lang="ru-RU" dirty="0" smtClean="0"/>
              <a:t>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Фольклор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рассказы </a:t>
            </a:r>
            <a:r>
              <a:rPr lang="ru-RU" dirty="0"/>
              <a:t>о местных </a:t>
            </a:r>
            <a:r>
              <a:rPr lang="ru-RU" dirty="0" smtClean="0"/>
              <a:t>былинах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Преданиях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Сказках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частушках</a:t>
            </a:r>
            <a:endParaRPr lang="en-US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2881" y="619406"/>
            <a:ext cx="6580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cs typeface="Arial" panose="020B0604020202020204" pitchFamily="34" charset="0"/>
              </a:rPr>
              <a:t>Исторические источники </a:t>
            </a:r>
            <a:endParaRPr lang="ru-RU" sz="4000" b="1" dirty="0"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37" y="1442416"/>
            <a:ext cx="4665306" cy="3328639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76" y="3111191"/>
            <a:ext cx="4971994" cy="33018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11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7" y="167269"/>
            <a:ext cx="10961651" cy="65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3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32" y="3526689"/>
            <a:ext cx="5273568" cy="2785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История-это... </a:t>
            </a:r>
            <a:endParaRPr lang="ru-RU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4D4D4D"/>
                </a:solidFill>
                <a:effectLst/>
                <a:ea typeface="FangSong" panose="02010609060101010101" pitchFamily="49" charset="-122"/>
              </a:rPr>
              <a:t>«</a:t>
            </a:r>
            <a:r>
              <a:rPr lang="ru-RU" b="1" dirty="0" smtClean="0">
                <a:solidFill>
                  <a:srgbClr val="4D4D4D"/>
                </a:solidFill>
                <a:ea typeface="FangSong" panose="02010609060101010101" pitchFamily="49" charset="-122"/>
              </a:rPr>
              <a:t>И</a:t>
            </a:r>
            <a:r>
              <a:rPr lang="ru-RU" b="1" i="0" dirty="0" smtClean="0">
                <a:solidFill>
                  <a:srgbClr val="4D4D4D"/>
                </a:solidFill>
                <a:effectLst/>
                <a:ea typeface="FangSong" panose="02010609060101010101" pitchFamily="49" charset="-122"/>
              </a:rPr>
              <a:t>стория</a:t>
            </a:r>
            <a:r>
              <a:rPr lang="ru-RU" b="0" i="0" dirty="0" smtClean="0">
                <a:solidFill>
                  <a:srgbClr val="4D4D4D"/>
                </a:solidFill>
                <a:effectLst/>
                <a:ea typeface="FangSong" panose="02010609060101010101" pitchFamily="49" charset="-122"/>
              </a:rPr>
              <a:t>» греч. (</a:t>
            </a:r>
            <a:r>
              <a:rPr lang="ru-RU" b="0" i="0" dirty="0" err="1" smtClean="0">
                <a:solidFill>
                  <a:srgbClr val="4D4D4D"/>
                </a:solidFill>
                <a:effectLst/>
                <a:ea typeface="FangSong" panose="02010609060101010101" pitchFamily="49" charset="-122"/>
              </a:rPr>
              <a:t>ἱστορί</a:t>
            </a:r>
            <a:r>
              <a:rPr lang="ru-RU" b="0" i="0" dirty="0" smtClean="0">
                <a:solidFill>
                  <a:srgbClr val="4D4D4D"/>
                </a:solidFill>
                <a:effectLst/>
                <a:ea typeface="FangSong" panose="02010609060101010101" pitchFamily="49" charset="-122"/>
              </a:rPr>
              <a:t>α, historia), происхождение праиндоевропейское (слово wid-tor, то есть </a:t>
            </a:r>
            <a:r>
              <a:rPr lang="ru-RU" b="1" i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angSong" panose="02010609060101010101" pitchFamily="49" charset="-122"/>
              </a:rPr>
              <a:t>знать, видет</a:t>
            </a:r>
            <a:r>
              <a:rPr lang="ru-RU" b="0" i="0" dirty="0" smtClean="0">
                <a:solidFill>
                  <a:srgbClr val="4D4D4D"/>
                </a:solidFill>
                <a:effectLst/>
                <a:ea typeface="FangSong" panose="02010609060101010101" pitchFamily="49" charset="-122"/>
              </a:rPr>
              <a:t>ь). </a:t>
            </a:r>
            <a:r>
              <a:rPr lang="ru-RU" dirty="0">
                <a:solidFill>
                  <a:srgbClr val="4D4D4D"/>
                </a:solidFill>
                <a:ea typeface="FangSong" panose="02010609060101010101" pitchFamily="49" charset="-122"/>
              </a:rPr>
              <a:t>В русском языке это слова «видеть» и «ведать».</a:t>
            </a:r>
            <a:endParaRPr lang="en-US" dirty="0">
              <a:solidFill>
                <a:srgbClr val="4D4D4D"/>
              </a:solidFill>
              <a:ea typeface="FangSong" panose="02010609060101010101" pitchFamily="49" charset="-122"/>
            </a:endParaRPr>
          </a:p>
          <a:p>
            <a:endParaRPr lang="ru-RU" b="0" i="0" dirty="0" smtClean="0">
              <a:solidFill>
                <a:srgbClr val="4D4D4D"/>
              </a:solidFill>
              <a:effectLst/>
              <a:ea typeface="FangSong" panose="02010609060101010101" pitchFamily="49" charset="-122"/>
            </a:endParaRPr>
          </a:p>
          <a:p>
            <a:pPr marL="0" lvl="0" indent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3200" dirty="0">
                <a:solidFill>
                  <a:srgbClr val="000000"/>
                </a:solidFill>
                <a:cs typeface="Arial" charset="0"/>
              </a:rPr>
              <a:t>«расследование, узнавание, </a:t>
            </a:r>
            <a:endParaRPr lang="ru-RU" altLang="ru-RU" sz="3200" dirty="0" smtClean="0">
              <a:solidFill>
                <a:srgbClr val="000000"/>
              </a:solidFill>
              <a:cs typeface="Arial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3200" dirty="0" smtClean="0">
                <a:solidFill>
                  <a:srgbClr val="000000"/>
                </a:solidFill>
                <a:cs typeface="Arial" charset="0"/>
              </a:rPr>
              <a:t>установление»</a:t>
            </a:r>
            <a:endParaRPr lang="ru-RU" b="0" i="0" dirty="0" smtClean="0">
              <a:solidFill>
                <a:srgbClr val="4D4D4D"/>
              </a:solidFill>
              <a:effectLst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ru-RU" b="1" dirty="0" err="1" smtClean="0"/>
              <a:t>Historia</a:t>
            </a:r>
            <a:r>
              <a:rPr lang="ru-RU" dirty="0"/>
              <a:t> —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рассказ </a:t>
            </a:r>
            <a:r>
              <a:rPr lang="ru-RU" dirty="0"/>
              <a:t>о прошедшем, об </a:t>
            </a:r>
            <a:r>
              <a:rPr lang="ru-RU" dirty="0" smtClean="0"/>
              <a:t>узнанном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74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289" y="579914"/>
            <a:ext cx="6096000" cy="51829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«</a:t>
            </a:r>
            <a:r>
              <a:rPr lang="ru-RU" sz="2800" b="1" dirty="0" smtClean="0">
                <a:solidFill>
                  <a:prstClr val="black"/>
                </a:solidFill>
              </a:rPr>
              <a:t>Исто</a:t>
            </a:r>
            <a:r>
              <a:rPr lang="ru-RU" sz="2800" dirty="0" smtClean="0">
                <a:solidFill>
                  <a:prstClr val="black"/>
                </a:solidFill>
              </a:rPr>
              <a:t>» </a:t>
            </a:r>
            <a:r>
              <a:rPr lang="ru-RU" sz="2800" dirty="0">
                <a:solidFill>
                  <a:prstClr val="black"/>
                </a:solidFill>
              </a:rPr>
              <a:t>В </a:t>
            </a:r>
            <a:r>
              <a:rPr lang="ru-RU" sz="2800" dirty="0" smtClean="0">
                <a:solidFill>
                  <a:prstClr val="black"/>
                </a:solidFill>
              </a:rPr>
              <a:t>старославянском—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утроба, начало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Отсюда и «</a:t>
            </a:r>
            <a:r>
              <a:rPr lang="ru-RU" sz="2800" i="1" dirty="0">
                <a:solidFill>
                  <a:prstClr val="black"/>
                </a:solidFill>
              </a:rPr>
              <a:t>исток</a:t>
            </a:r>
            <a:r>
              <a:rPr lang="ru-RU" sz="2800" dirty="0">
                <a:solidFill>
                  <a:prstClr val="black"/>
                </a:solidFill>
              </a:rPr>
              <a:t>».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Старославянское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«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торить</a:t>
            </a:r>
            <a:r>
              <a:rPr lang="ru-RU" sz="2800" dirty="0">
                <a:solidFill>
                  <a:prstClr val="black"/>
                </a:solidFill>
              </a:rPr>
              <a:t>» — прокладывать Тропу. 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3200" b="1" dirty="0">
                <a:ea typeface="Times New Roman" panose="02020603050405020304" pitchFamily="18" charset="0"/>
              </a:rPr>
              <a:t>История</a:t>
            </a:r>
            <a:r>
              <a:rPr lang="ru-RU" sz="2800" dirty="0">
                <a:ea typeface="Times New Roman" panose="02020603050405020304" pitchFamily="18" charset="0"/>
              </a:rPr>
              <a:t> – это наука о прошлом, описания и осмысление прошлого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73" y="1144050"/>
            <a:ext cx="6441690" cy="48312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1648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34" y="520169"/>
            <a:ext cx="4582632" cy="5534267"/>
          </a:xfrm>
          <a:prstGeom prst="rect">
            <a:avLst/>
          </a:prstGeom>
          <a:effectLst>
            <a:outerShdw blurRad="50800" dist="50800" dir="5400000" sx="11000" sy="11000" algn="ctr" rotWithShape="0">
              <a:srgbClr val="000000">
                <a:alpha val="43137"/>
              </a:srgbClr>
            </a:outerShdw>
            <a:softEdge rad="2286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8158" y="891426"/>
            <a:ext cx="45641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 </a:t>
            </a:r>
            <a:r>
              <a:rPr lang="ru-RU" sz="36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«Отец </a:t>
            </a:r>
            <a:r>
              <a:rPr lang="ru-RU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истории</a:t>
            </a:r>
            <a:r>
              <a:rPr lang="ru-RU" sz="36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»</a:t>
            </a:r>
          </a:p>
          <a:p>
            <a:endParaRPr lang="en-US" sz="36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ru-RU" sz="36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pater </a:t>
            </a:r>
            <a:r>
              <a:rPr lang="en-US" sz="3600" dirty="0" err="1">
                <a:latin typeface="FangSong" panose="02010609060101010101" pitchFamily="49" charset="-122"/>
                <a:ea typeface="FangSong" panose="02010609060101010101" pitchFamily="49" charset="-122"/>
              </a:rPr>
              <a:t>historiae</a:t>
            </a:r>
            <a:r>
              <a:rPr lang="en-US" sz="36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ru-RU" sz="3600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ru-RU" sz="3600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Геродот </a:t>
            </a:r>
          </a:p>
          <a:p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989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546" y="47280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200" dirty="0">
                <a:solidFill>
                  <a:srgbClr val="330033"/>
                </a:solidFill>
                <a:cs typeface="Arial" charset="0"/>
              </a:rPr>
              <a:t>Зачем надо изучать историю?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46" y="1857801"/>
            <a:ext cx="4255368" cy="445987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5447538" y="472806"/>
            <a:ext cx="6411951" cy="4352573"/>
          </a:xfrm>
          <a:prstGeom prst="cloudCallout">
            <a:avLst>
              <a:gd name="adj1" fmla="val -68390"/>
              <a:gd name="adj2" fmla="val 4759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200" dirty="0">
                <a:solidFill>
                  <a:schemeClr val="tx1"/>
                </a:solidFill>
                <a:latin typeface="Arial" charset="0"/>
                <a:cs typeface="Arial" charset="0"/>
              </a:rPr>
              <a:t>История — свидетель прошлого, свет истины, живая память, учитель жизни, вестник </a:t>
            </a:r>
            <a:r>
              <a:rPr lang="ru-RU" altLang="ru-RU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старины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8122" y="6488668"/>
            <a:ext cx="24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cs typeface="Arial" charset="0"/>
              </a:rPr>
              <a:t>Марк Туллий Цицерон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83357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древнеримский политик и философ, блестящий оратор.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611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55" y="812689"/>
            <a:ext cx="4449250" cy="532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5072704" y="304800"/>
            <a:ext cx="6717513" cy="4225635"/>
          </a:xfrm>
          <a:prstGeom prst="cloudCallout">
            <a:avLst>
              <a:gd name="adj1" fmla="val -54578"/>
              <a:gd name="adj2" fmla="val 549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История добывает для юности разум стариков.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3335" y="6275905"/>
            <a:ext cx="3024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cs typeface="Arial" charset="0"/>
              </a:rPr>
              <a:t>Диодор Сицилийский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25591" y="6322071"/>
            <a:ext cx="397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древнегреческий историк и </a:t>
            </a:r>
            <a:r>
              <a:rPr kumimoji="0" lang="ru-RU" alt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мифограф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444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" y="732136"/>
            <a:ext cx="4042603" cy="5142191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5223164" y="374073"/>
            <a:ext cx="5763491" cy="2770909"/>
          </a:xfrm>
          <a:prstGeom prst="cloudCallout">
            <a:avLst>
              <a:gd name="adj1" fmla="val -78766"/>
              <a:gd name="adj2" fmla="val 791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История - самый лучший учитель, у которого самые плохие ученики.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6618" y="58743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политический деятель, премьер-министр Индии в 1966—1977 и 1980—1984 годах.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3416" y="6012826"/>
            <a:ext cx="183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Махатма </a:t>
            </a:r>
            <a:r>
              <a:rPr lang="ru-RU" altLang="ru-RU" dirty="0" err="1">
                <a:solidFill>
                  <a:srgbClr val="000000"/>
                </a:solidFill>
                <a:latin typeface="Arial" charset="0"/>
                <a:cs typeface="Arial" charset="0"/>
              </a:rPr>
              <a:t>Га́нди</a:t>
            </a:r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8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1" y="1077264"/>
            <a:ext cx="3726596" cy="47034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3164" y="485740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/>
              <a:t>Васи́лий</a:t>
            </a:r>
            <a:r>
              <a:rPr lang="ru-RU" sz="2800" b="1" dirty="0"/>
              <a:t> </a:t>
            </a:r>
            <a:r>
              <a:rPr lang="ru-RU" sz="2800" b="1" dirty="0" err="1"/>
              <a:t>О́сипович</a:t>
            </a:r>
            <a:r>
              <a:rPr lang="ru-RU" sz="2800" b="1" dirty="0"/>
              <a:t> </a:t>
            </a:r>
            <a:r>
              <a:rPr lang="ru-RU" sz="2800" b="1" dirty="0" err="1" smtClean="0"/>
              <a:t>Ключе́вский</a:t>
            </a:r>
            <a:r>
              <a:rPr lang="ru-RU" dirty="0" smtClean="0"/>
              <a:t>— </a:t>
            </a:r>
            <a:r>
              <a:rPr lang="ru-RU" dirty="0"/>
              <a:t>российский историк, </a:t>
            </a:r>
            <a:r>
              <a:rPr lang="ru-RU" dirty="0" smtClean="0"/>
              <a:t>Заслуженный </a:t>
            </a:r>
            <a:r>
              <a:rPr lang="ru-RU" dirty="0"/>
              <a:t>профессор Московского университета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4966855" y="717046"/>
            <a:ext cx="6608618" cy="2538772"/>
          </a:xfrm>
          <a:prstGeom prst="cloudCallout">
            <a:avLst>
              <a:gd name="adj1" fmla="val -54166"/>
              <a:gd name="adj2" fmla="val 72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Народ, не помнящий своего прошлого – не имеет будущего</a:t>
            </a:r>
          </a:p>
        </p:txBody>
      </p:sp>
    </p:spTree>
    <p:extLst>
      <p:ext uri="{BB962C8B-B14F-4D97-AF65-F5344CB8AC3E}">
        <p14:creationId xmlns:p14="http://schemas.microsoft.com/office/powerpoint/2010/main" val="330961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4145" y="394060"/>
            <a:ext cx="77446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33"/>
                </a:solidFill>
                <a:effectLst/>
                <a:uLnTx/>
                <a:uFillTx/>
                <a:ea typeface="+mj-ea"/>
                <a:cs typeface="Arial"/>
              </a:rPr>
              <a:t>Что изучает наука история</a:t>
            </a:r>
            <a:r>
              <a:rPr kumimoji="0" lang="ru-RU" alt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330033"/>
                </a:solidFill>
                <a:effectLst/>
                <a:uLnTx/>
                <a:uFillTx/>
                <a:ea typeface="+mj-ea"/>
                <a:cs typeface="Arial"/>
              </a:rPr>
              <a:t>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962975" y="1201997"/>
            <a:ext cx="1981200" cy="1163782"/>
          </a:xfrm>
          <a:prstGeom prst="wedgeRoundRectCallout">
            <a:avLst>
              <a:gd name="adj1" fmla="val -41113"/>
              <a:gd name="adj2" fmla="val 87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Что</a:t>
            </a:r>
            <a:r>
              <a:rPr lang="ru-RU" sz="3200" dirty="0" smtClean="0">
                <a:solidFill>
                  <a:schemeClr val="tx1"/>
                </a:solidFill>
              </a:rPr>
              <a:t>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8811492" y="1302327"/>
            <a:ext cx="3006436" cy="1108364"/>
          </a:xfrm>
          <a:prstGeom prst="wedgeRoundRectCallout">
            <a:avLst>
              <a:gd name="adj1" fmla="val 34005"/>
              <a:gd name="adj2" fmla="val 900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Когда</a:t>
            </a:r>
            <a:r>
              <a:rPr lang="ru-RU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47309" y="1332722"/>
            <a:ext cx="3297382" cy="1025236"/>
          </a:xfrm>
          <a:prstGeom prst="wedgeRoundRectCallout">
            <a:avLst>
              <a:gd name="adj1" fmla="val -2345"/>
              <a:gd name="adj2" fmla="val 1165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Где</a:t>
            </a:r>
            <a:r>
              <a:rPr lang="ru-RU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0946" y="2840181"/>
            <a:ext cx="2770909" cy="16325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исторический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56364" y="3052921"/>
            <a:ext cx="3144981" cy="17017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Arial" charset="0"/>
                <a:cs typeface="Arial" charset="0"/>
              </a:rPr>
              <a:t>историческое пространство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95854" y="3048514"/>
            <a:ext cx="3311236" cy="1615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Историческое время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4" y="4625095"/>
            <a:ext cx="2535551" cy="20653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45" y="4754707"/>
            <a:ext cx="3276600" cy="2047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6" y="432648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85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479</Words>
  <Application>Microsoft Office PowerPoint</Application>
  <PresentationFormat>Широкоэкранный</PresentationFormat>
  <Paragraphs>73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FangSong</vt:lpstr>
      <vt:lpstr>Arial</vt:lpstr>
      <vt:lpstr>Calibri</vt:lpstr>
      <vt:lpstr>Calibri Light</vt:lpstr>
      <vt:lpstr>Roboto Condensed</vt:lpstr>
      <vt:lpstr>Times New Roman</vt:lpstr>
      <vt:lpstr>Тема Office</vt:lpstr>
      <vt:lpstr>ИСТОРИЯ</vt:lpstr>
      <vt:lpstr>История-это...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</dc:title>
  <dc:creator>Наталья</dc:creator>
  <cp:lastModifiedBy>Наталья</cp:lastModifiedBy>
  <cp:revision>22</cp:revision>
  <dcterms:created xsi:type="dcterms:W3CDTF">2017-08-24T03:08:28Z</dcterms:created>
  <dcterms:modified xsi:type="dcterms:W3CDTF">2017-08-28T06:22:21Z</dcterms:modified>
</cp:coreProperties>
</file>