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60" r:id="rId6"/>
    <p:sldId id="271" r:id="rId7"/>
    <p:sldId id="270" r:id="rId8"/>
    <p:sldId id="269" r:id="rId9"/>
    <p:sldId id="268" r:id="rId10"/>
    <p:sldId id="267" r:id="rId11"/>
    <p:sldId id="266" r:id="rId12"/>
    <p:sldId id="263" r:id="rId13"/>
    <p:sldId id="262" r:id="rId14"/>
    <p:sldId id="296" r:id="rId15"/>
    <p:sldId id="261" r:id="rId16"/>
    <p:sldId id="278" r:id="rId17"/>
    <p:sldId id="258" r:id="rId18"/>
    <p:sldId id="277" r:id="rId19"/>
    <p:sldId id="275" r:id="rId20"/>
    <p:sldId id="279" r:id="rId21"/>
    <p:sldId id="288" r:id="rId22"/>
    <p:sldId id="287" r:id="rId23"/>
    <p:sldId id="286" r:id="rId24"/>
    <p:sldId id="285" r:id="rId25"/>
    <p:sldId id="291" r:id="rId26"/>
    <p:sldId id="290" r:id="rId27"/>
    <p:sldId id="289" r:id="rId28"/>
    <p:sldId id="284" r:id="rId29"/>
    <p:sldId id="280" r:id="rId30"/>
    <p:sldId id="283" r:id="rId31"/>
    <p:sldId id="295" r:id="rId32"/>
    <p:sldId id="281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ru.yandex.net/i?id=6a328eba45aace6d2f07248c6dfef7d7-l&amp;n=13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img-fotki.yandex.ru/get/3710/161416687.c3/0_11cf91_3ca0c2a2_S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m3-tub-ru.yandex.net/i?id=8ff19da0f95ea100cbdd322f18297bd2-l&amp;n=13" TargetMode="External"/><Relationship Id="rId5" Type="http://schemas.openxmlformats.org/officeDocument/2006/relationships/hyperlink" Target="http://ustanovkaspb.ru/images/32872.jpg" TargetMode="External"/><Relationship Id="rId4" Type="http://schemas.openxmlformats.org/officeDocument/2006/relationships/hyperlink" Target="https://im0-tub-ru.yandex.net/i?id=c93467c02256565d3bd49c57ac8dc1d7&amp;n=33&amp;h=215&amp;w=287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14" y="4326035"/>
            <a:ext cx="1196262" cy="13091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1904762" cy="1853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404">
            <a:off x="675327" y="480418"/>
            <a:ext cx="1677669" cy="1778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27584" y="263691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Шаблон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51920" y="4797152"/>
            <a:ext cx="3200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Автор:</a:t>
            </a:r>
          </a:p>
          <a:p>
            <a:r>
              <a:rPr lang="ru-RU" dirty="0" err="1" smtClean="0"/>
              <a:t>Авдюшкина</a:t>
            </a:r>
            <a:r>
              <a:rPr lang="ru-RU" dirty="0" smtClean="0"/>
              <a:t> Лариса Викторовна- педагог-организатор </a:t>
            </a:r>
          </a:p>
          <a:p>
            <a:r>
              <a:rPr lang="en-US" dirty="0" smtClean="0"/>
              <a:t>I </a:t>
            </a:r>
            <a:r>
              <a:rPr lang="ru-RU" dirty="0" smtClean="0"/>
              <a:t>квалификационной категории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2240">
            <a:off x="395537" y="4581128"/>
            <a:ext cx="1668720" cy="182614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904762" cy="1853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7395">
            <a:off x="699522" y="4492209"/>
            <a:ext cx="1904762" cy="1853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64704"/>
            <a:ext cx="1602580" cy="1753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21088"/>
            <a:ext cx="1602580" cy="1753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dirty="0" smtClean="0"/>
              <a:t>	Интернет ресурсы: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55576" y="1179922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 ПРЕЗЕНТАЦИИ-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https://im0-tub-ru.yandex.net/i?id=c93467c02256565d3bd49c57ac8dc1d7&amp;n=33&amp;h=215&amp;w=287</a:t>
            </a:r>
            <a:endParaRPr lang="ru-RU" sz="14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http://ustanovkaspb.ru/images/32872.jpg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Ракета – </a:t>
            </a:r>
            <a:r>
              <a:rPr lang="ru-RU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https://im3-tub-ru.yandex.net/i?id=8ff19da0f95ea100cbdd322f18297bd2-l&amp;n=13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Звезды – </a:t>
            </a:r>
            <a:r>
              <a:rPr lang="ru-RU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https://img-fotki.yandex.ru/get/3710/161416687.c3/0_11cf91_3ca0c2a2_S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Космонавт - </a:t>
            </a:r>
            <a:r>
              <a:rPr lang="ru-RU" sz="1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https://im0-tub-ru.yandex.net/i?id=6a328eba45aace6d2f07248c6dfef7d7-l&amp;n=13</a:t>
            </a:r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1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7%D0%B5%D0%B2%D1%8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Всероссийский урок астрономии</a:t>
            </a:r>
            <a:br>
              <a:rPr lang="ru-RU" b="1" dirty="0" smtClean="0"/>
            </a:br>
            <a:r>
              <a:rPr lang="ru-RU" b="1" dirty="0" smtClean="0"/>
              <a:t>«ЧУДЕСА ГАЛАКТИКИ»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786322"/>
            <a:ext cx="2714644" cy="10001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Сиваш Татьяна Петровна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Учитель физики и астрономии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85918" y="428604"/>
            <a:ext cx="6643734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МБОУ СОШ №4 имени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Л.И.Золотухиной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71802" y="5857892"/>
            <a:ext cx="321471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43240" y="6000768"/>
            <a:ext cx="285752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.Сургут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2021 год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8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000396" cy="333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8842" y="3571876"/>
            <a:ext cx="3755158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1071570"/>
          </a:xfrm>
        </p:spPr>
        <p:txBody>
          <a:bodyPr/>
          <a:lstStyle/>
          <a:p>
            <a:r>
              <a:rPr lang="ru-RU" dirty="0" smtClean="0"/>
              <a:t>А еще космос - это красиво.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5720" y="1285860"/>
            <a:ext cx="5072098" cy="52864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Сложно поспорить с тем, что космические виды по-настоящему красивы. </a:t>
            </a:r>
          </a:p>
          <a:p>
            <a:r>
              <a:rPr lang="ru-RU" dirty="0" smtClean="0"/>
              <a:t>Если бы не космонавтика, мы бы даже не смогли увидеть, насколько прекрасна наша планета с высоты нескольких сотен километров.  А если заглянуть за пределы нашей Галактики, то здесь  развернутся восхитительные виды туманностей, черных дыр  и отдаленных галактик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785794"/>
            <a:ext cx="8219256" cy="534036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познании Вселенной  человечество  двигалось  постепенно  от  ближних  </a:t>
            </a:r>
            <a:r>
              <a:rPr lang="ru-RU" dirty="0" smtClean="0"/>
              <a:t>небесных </a:t>
            </a:r>
            <a:r>
              <a:rPr lang="ru-RU" dirty="0" smtClean="0"/>
              <a:t>тел к дальним. Поэтому вслед за уточнением строения Солнечной системы последовало </a:t>
            </a:r>
            <a:r>
              <a:rPr lang="ru-RU" dirty="0" smtClean="0"/>
              <a:t>раскрытие тайны </a:t>
            </a:r>
            <a:r>
              <a:rPr lang="ru-RU" dirty="0" smtClean="0"/>
              <a:t>Млечного пути - </a:t>
            </a:r>
            <a:r>
              <a:rPr lang="ru-RU" dirty="0" smtClean="0"/>
              <a:t>весьма заметного объекта на </a:t>
            </a:r>
            <a:r>
              <a:rPr lang="ru-RU" dirty="0" smtClean="0"/>
              <a:t>ночном  небе. Он  оказался  гигантской  звездной  системой, в которой наше Солнце — просто рядовая звезда с семейством  своих планет. Такие «звездные  </a:t>
            </a:r>
            <a:r>
              <a:rPr lang="ru-RU" dirty="0" smtClean="0"/>
              <a:t>острова</a:t>
            </a:r>
            <a:r>
              <a:rPr lang="ru-RU" dirty="0" smtClean="0"/>
              <a:t>» в пустоте Вселенной стали называть «галактиками», от греческого слова, означающего «молочный». То есть по сути все галактики  Вселенной  названы  в честь нашего Млечного пути.</a:t>
            </a:r>
          </a:p>
          <a:p>
            <a:r>
              <a:rPr lang="ru-RU" u="sng" dirty="0" smtClean="0"/>
              <a:t>Почему млечный, то есть молочный?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357166"/>
            <a:ext cx="8215370" cy="4929222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миллионов и миллиардов звезд совместно с газом и пылью, удерживаемых  в ограниченном пространстве  силами гравитации.</a:t>
            </a:r>
          </a:p>
          <a:p>
            <a:pPr algn="just"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Наше Солнце и все видимые на небе звезды принадлежат к Галактике, которую древние греки назвали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Млечным Путем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галаксиас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молочный круг  от «гала» - молоко; молоко пролитое богиней, которым она кормила своего ребенка)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северном полушарии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Млечный Путь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по созвездиям Близнецов, Тельца, Возничего, Кассиопеи, Цефея, Лебедя и далее – в </a:t>
            </a:r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южном полушарии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созвездия Щита, Стрельца, Змееносца, Скорпиона, Жертвенника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00636"/>
            <a:ext cx="394935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14348" y="857232"/>
            <a:ext cx="7933504" cy="5072098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Легенда.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образовано по аналогии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др.-греч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ревнегреческий язык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γαλαϰτιϰός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«молочный».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Древнегреческая мифология"/>
              </a:rPr>
              <a:t>древнегреческой легенде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Зевс"/>
              </a:rPr>
              <a:t>Зевс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 своего сына Геракла от смертной женщины, а потому, чтобы стать бессмертным, ребенок должен был вкусить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богини Геры. Поэтому Зевс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спящей жене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Гере, но, когда она проснулась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обнаружила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кормит не своего ребёнка,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оттолкнула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себя. Брызнувшая из груди богини струя молока превратилась в Млечный Путь.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1776" y="2285992"/>
            <a:ext cx="44122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428604"/>
            <a:ext cx="4643470" cy="6000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различных языках имеется масса других названий Млечного Пути. Слово «путь» часто остается, а слово «млечный» заменяется на другие Эпитеты. Встречаются такие названия, как «Небесная река», «Путь птиц», «Путь журавля» и «Путь серого гуся», «Путь белого слона» и «Мучной путь», «Снежная тропа» и «Звездное поле»… </a:t>
            </a:r>
          </a:p>
          <a:p>
            <a:r>
              <a:rPr lang="ru-RU" u="sng" dirty="0" smtClean="0"/>
              <a:t>Из чего состоит наша Галактика?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7182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4572008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1609 г. 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Галилео Галилей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обнаружил в телескоп, что Млечный путь состоит множества очень слабых звезд , суммарный блеск которых создает для невооруженного глаза впечатление светлой полосы.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Звездная структура Млечного Пути уже видна в бинокли</a:t>
            </a:r>
            <a:r>
              <a:rPr lang="ru-RU" alt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66781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91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356225"/>
            <a:ext cx="8715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Трудами Вильяма Гершеля и В.Я. Струве установлено, что все звезды обоих полушарий неба образуют единую звездную систему – Галактику, подавляющее число звезд которой входит в состав Млечного Пути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3783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lang="ru-RU" smtClean="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  <a:t>Цель урока - </a:t>
            </a:r>
            <a:br>
              <a:rPr b="1" dirty="0" lang="ru-RU" smtClean="0">
                <a:solidFill>
                  <a:srgbClr val="0000FF"/>
                </a:solidFill>
                <a:latin charset="0" pitchFamily="18" typeface="Times New Roman"/>
                <a:cs charset="0" pitchFamily="18" typeface="Times New Roman"/>
              </a:rPr>
            </a:br>
            <a:endParaRPr dirty="0" lang="ru-RU"/>
          </a:p>
        </p:txBody>
      </p:sp>
      <p:sp>
        <p:nvSpPr>
          <p:cNvPr id="3" name="Объект 2"/>
          <p:cNvSpPr>
            <a:spLocks noGrp="1"/>
          </p:cNvSpPr>
          <p:nvPr>
            <p:ph idx="2" sz="half"/>
          </p:nvPr>
        </p:nvSpPr>
        <p:spPr>
          <a:xfrm>
            <a:off x="1857356" y="1600200"/>
            <a:ext cx="6829444" cy="4525963"/>
          </a:xfrm>
        </p:spPr>
        <p:txBody>
          <a:bodyPr>
            <a:normAutofit/>
          </a:bodyPr>
          <a:lstStyle/>
          <a:p>
            <a:pPr>
              <a:buFont charset="0" pitchFamily="34" typeface="Arial"/>
              <a:buChar char="•"/>
            </a:pPr>
            <a:r>
              <a:rPr dirty="0" lang="ru-RU" smtClean="0" sz="3200"/>
              <a:t>ф</a:t>
            </a:r>
            <a:r>
              <a:rPr dirty="0" lang="ru-RU" smtClean="0" sz="3200"/>
              <a:t>ормирование </a:t>
            </a:r>
            <a:r>
              <a:rPr dirty="0" lang="ru-RU" smtClean="0" sz="3200"/>
              <a:t>представлений о строении и характеристике космических объектов, составляющих галактику Млечный путь; </a:t>
            </a:r>
          </a:p>
          <a:p>
            <a:pPr>
              <a:buFont charset="0" pitchFamily="34" typeface="Arial"/>
              <a:buChar char="•"/>
            </a:pPr>
            <a:r>
              <a:rPr dirty="0" lang="ru-RU" smtClean="0" sz="3200"/>
              <a:t>развитие познавательных и интеллектуальных способностей обучающихся. </a:t>
            </a:r>
            <a:endParaRPr dirty="0" lang="ru-RU" sz="3200"/>
          </a:p>
        </p:txBody>
      </p:sp>
      <p:pic>
        <p:nvPicPr>
          <p:cNvPr descr="cshelovek_nad_planetoy" id="4" name="Picture 11"/>
          <p:cNvPicPr>
            <a:picLocks noChangeArrowheads="1" noChangeAspect="1"/>
          </p:cNvPicPr>
          <p:nvPr/>
        </p:nvPicPr>
        <p:blipFill>
          <a:blip cstate="print" r:embed="rId2"/>
          <a:srcRect b="177"/>
          <a:stretch>
            <a:fillRect/>
          </a:stretch>
        </p:blipFill>
        <p:spPr bwMode="auto">
          <a:xfrm>
            <a:off x="6572264" y="4643446"/>
            <a:ext cx="2225873" cy="20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70736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539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933" cy="587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32"/>
            <a:ext cx="9001156" cy="6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5" y="0"/>
            <a:ext cx="9167845" cy="68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469430" cy="67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Звездные ассоциации</a:t>
            </a:r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76250" y="1928803"/>
            <a:ext cx="7810525" cy="4716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Академик В.А. Амбарцумян обратил внимание на группировки горячих звезд высокой светимости спектральных классов О – В – звездные ассоциации.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каждой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– В – ассоциации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насчитывается до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 звезд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спектральных классов О – 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Существуют звездные 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ассоциации Т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 скопления неправильных переменных звезд-карликов типа Т-Тельца. Ближайшая к нам Т-ассоциация  находится в созвездии  Ориона (свыше 500 переменных звезд).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– В 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 – ассоциации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наблюдаются внутри мощных газопылевых комплексов.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Звездные  ассоциации имеют диаметр/размер до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сотен световых лет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низкую звездную плотность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сравнению со звездными скоплениями.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Некоторые звезды из ассоциаций имеют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высокую скорость движения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что приводит к их вылету из ассоциации навсегда.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состав ассоциаций входит много горячих </a:t>
            </a: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голубых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звезд высокой светимости – они не могут существовать долго, т.е. они возникли недавно, значит, звезды формируются большими группами и процесс звездообразования идет и в настоящее время.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Звездные  ассоциации концентрируются </a:t>
            </a: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вблизи плоскости Галактики – Млечный Путь, образуя ее ветви.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kindpng.com/picc/m/150-1502418_planet-space-mars-stars-glitter-solar-system-png.png" id="4" name="Picture 2"/>
          <p:cNvPicPr>
            <a:picLocks noChangeArrowheads="1" noChangeAspect="1"/>
          </p:cNvPicPr>
          <p:nvPr/>
        </p:nvPicPr>
        <p:blipFill>
          <a:blip cstate="print" r:embed="rId2"/>
          <a:srcRect b="20" r="-4"/>
          <a:stretch>
            <a:fillRect/>
          </a:stretch>
        </p:blipFill>
        <p:spPr bwMode="auto">
          <a:xfrm>
            <a:off x="214282" y="571480"/>
            <a:ext cx="3045457" cy="365454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2" sz="half"/>
          </p:nvPr>
        </p:nvSpPr>
        <p:spPr>
          <a:xfrm>
            <a:off x="3428992" y="1785926"/>
            <a:ext cx="5429288" cy="457203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b="1" dirty="0" lang="ru-RU" smtClean="0"/>
              <a:t>Астрономия полезна потому, </a:t>
            </a:r>
            <a:endParaRPr dirty="0" lang="ru-RU" smtClean="0"/>
          </a:p>
          <a:p>
            <a:pPr algn="r"/>
            <a:r>
              <a:rPr b="1" dirty="0" lang="ru-RU" smtClean="0"/>
              <a:t>что она повышает нас над нами самими; </a:t>
            </a:r>
            <a:endParaRPr dirty="0" lang="ru-RU" smtClean="0"/>
          </a:p>
          <a:p>
            <a:pPr algn="r"/>
            <a:r>
              <a:rPr b="1" dirty="0" lang="ru-RU" smtClean="0"/>
              <a:t>она полезна потому, что она величественна;</a:t>
            </a:r>
            <a:endParaRPr dirty="0" lang="ru-RU" smtClean="0"/>
          </a:p>
          <a:p>
            <a:pPr algn="r"/>
            <a:r>
              <a:rPr b="1" dirty="0" lang="ru-RU" smtClean="0"/>
              <a:t>она полезна потому, что она прекрасна.</a:t>
            </a:r>
            <a:endParaRPr dirty="0" lang="ru-RU" smtClean="0"/>
          </a:p>
          <a:p>
            <a:pPr algn="r"/>
            <a:r>
              <a:rPr b="1" dirty="0" lang="ru-RU" smtClean="0"/>
              <a:t>Именно она являет нам, как ничтожен человек телом</a:t>
            </a:r>
            <a:endParaRPr dirty="0" lang="ru-RU" smtClean="0"/>
          </a:p>
          <a:p>
            <a:pPr algn="r"/>
            <a:r>
              <a:rPr b="1" dirty="0" lang="ru-RU" smtClean="0"/>
              <a:t> И как он велик духом.</a:t>
            </a:r>
            <a:endParaRPr dirty="0" lang="ru-RU" smtClean="0"/>
          </a:p>
          <a:p>
            <a:pPr algn="r"/>
            <a:endParaRPr b="1" dirty="0" i="1" lang="ru-RU" smtClean="0"/>
          </a:p>
          <a:p>
            <a:pPr algn="r"/>
            <a:r>
              <a:rPr b="1" dirty="0" i="1" lang="ru-RU" smtClean="0" sz="2400"/>
              <a:t>Анри Пуанкаре</a:t>
            </a:r>
            <a:endParaRPr dirty="0" lang="ru-RU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ТРАПЕЦИЯ ОРИОНА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ссылки: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3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785794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cs typeface="Aharoni" pitchFamily="2" charset="-79"/>
              </a:rPr>
              <a:t> </a:t>
            </a:r>
            <a:r>
              <a:rPr lang="ru-RU" sz="3600" dirty="0" smtClean="0">
                <a:cs typeface="Aharoni" pitchFamily="2" charset="-79"/>
              </a:rPr>
              <a:t>Зачем </a:t>
            </a:r>
            <a:r>
              <a:rPr lang="ru-RU" sz="3600" dirty="0" smtClean="0">
                <a:cs typeface="Aharoni" pitchFamily="2" charset="-79"/>
              </a:rPr>
              <a:t>люди мечтают о космосе? </a:t>
            </a:r>
            <a:endParaRPr lang="ru-RU" sz="3600" dirty="0" smtClean="0"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cs typeface="Aharoni" pitchFamily="2" charset="-79"/>
              </a:rPr>
              <a:t> </a:t>
            </a:r>
            <a:r>
              <a:rPr lang="ru-RU" sz="3600" dirty="0" smtClean="0">
                <a:cs typeface="Aharoni" pitchFamily="2" charset="-79"/>
              </a:rPr>
              <a:t>Почему </a:t>
            </a:r>
            <a:r>
              <a:rPr lang="ru-RU" sz="3600" dirty="0" smtClean="0">
                <a:cs typeface="Aharoni" pitchFamily="2" charset="-79"/>
              </a:rPr>
              <a:t>космические программы не канули в Лету, а набирают обороты? </a:t>
            </a:r>
          </a:p>
          <a:p>
            <a:r>
              <a:rPr lang="ru-RU" sz="3600" dirty="0" smtClean="0">
                <a:cs typeface="Aharoni" pitchFamily="2" charset="-79"/>
              </a:rPr>
              <a:t> Казалось бы, это дорого, это сложно, это опасно... да и мало ли на Земле нерешенных проблем? 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cs typeface="Aharoni" pitchFamily="2" charset="-79"/>
              </a:rPr>
              <a:t> </a:t>
            </a:r>
            <a:r>
              <a:rPr lang="ru-RU" sz="3600" dirty="0" smtClean="0">
                <a:cs typeface="Aharoni" pitchFamily="2" charset="-79"/>
              </a:rPr>
              <a:t>Что </a:t>
            </a:r>
            <a:r>
              <a:rPr lang="ru-RU" sz="3600" dirty="0" smtClean="0">
                <a:cs typeface="Aharoni" pitchFamily="2" charset="-79"/>
              </a:rPr>
              <a:t>людям делать в космосе?</a:t>
            </a:r>
          </a:p>
          <a:p>
            <a:r>
              <a:rPr lang="ru-RU" sz="3600" dirty="0" smtClean="0">
                <a:cs typeface="Aharoni" pitchFamily="2" charset="-79"/>
              </a:rPr>
              <a:t> Однако всё не так очевидно.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8267978" cy="1238386"/>
          </a:xfrm>
        </p:spPr>
        <p:txBody>
          <a:bodyPr>
            <a:normAutofit/>
          </a:bodyPr>
          <a:lstStyle/>
          <a:p>
            <a:r>
              <a:rPr lang="ru-RU" sz="3200" i="1" u="sng" dirty="0" smtClean="0">
                <a:latin typeface="Arial" pitchFamily="34" charset="0"/>
                <a:cs typeface="Arial" pitchFamily="34" charset="0"/>
              </a:rPr>
              <a:t>Во-первых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, космические исследования </a:t>
            </a:r>
            <a:r>
              <a:rPr lang="ru-RU" sz="3200" b="1" i="1" dirty="0" smtClean="0">
                <a:latin typeface="Calibri (Заголовки)"/>
                <a:cs typeface="Arial" pitchFamily="34" charset="0"/>
              </a:rPr>
              <a:t>приводят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к великим изобретениям.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500166" y="1928802"/>
            <a:ext cx="7186634" cy="45720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haroni" pitchFamily="2" charset="-79"/>
              </a:rPr>
              <a:t>Очень много устройств, материалов и процессов, изначально разработанных для космической программы, нашли применение на Земле. </a:t>
            </a:r>
            <a:r>
              <a:rPr lang="ru-RU" sz="3000" dirty="0" smtClean="0">
                <a:cs typeface="Aharoni" pitchFamily="2" charset="-79"/>
              </a:rPr>
              <a:t>К таким разработкам относятся, например, сухая заморозка еды, пеноматериал с памятью формы, беспроводные электроинструменты, </a:t>
            </a:r>
            <a:r>
              <a:rPr lang="ru-RU" sz="3000" dirty="0" err="1" smtClean="0">
                <a:cs typeface="Aharoni" pitchFamily="2" charset="-79"/>
              </a:rPr>
              <a:t>тефлон</a:t>
            </a:r>
            <a:r>
              <a:rPr lang="ru-RU" sz="3000" dirty="0" smtClean="0">
                <a:cs typeface="Aharoni" pitchFamily="2" charset="-79"/>
              </a:rPr>
              <a:t>, </a:t>
            </a:r>
            <a:r>
              <a:rPr lang="ru-RU" sz="3000" dirty="0" err="1" smtClean="0">
                <a:cs typeface="Aharoni" pitchFamily="2" charset="-79"/>
              </a:rPr>
              <a:t>антиобледенительные</a:t>
            </a:r>
            <a:r>
              <a:rPr lang="ru-RU" sz="3000" dirty="0" smtClean="0">
                <a:cs typeface="Aharoni" pitchFamily="2" charset="-79"/>
              </a:rPr>
              <a:t> системы, цифровые датчики изображений, цифровая фото- и видеотехника, линзы с защитой от царапин и </a:t>
            </a:r>
            <a:r>
              <a:rPr lang="ru-RU" sz="3000" dirty="0" err="1" smtClean="0">
                <a:cs typeface="Aharoni" pitchFamily="2" charset="-79"/>
              </a:rPr>
              <a:t>УФ-излучения</a:t>
            </a:r>
            <a:r>
              <a:rPr lang="ru-RU" sz="3000" dirty="0" smtClean="0">
                <a:cs typeface="Aharoni" pitchFamily="2" charset="-79"/>
              </a:rPr>
              <a:t>, датчики дыма, телескопические подъемники…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500166" y="928670"/>
            <a:ext cx="7186634" cy="519749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это лишь малая толика изобретений, вошедших в нашу жизнь прямиком из космической отрасли. Даже всем известные застежки-липучки и «молнии» хоть и изобретены были значительно раньше, но в широкий обиход вошли именно после космических программ.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забываем и о космических спутниках, благодаря которым у нас есть прогноз погоды, спутниковая навигация и спутниковое телевидение.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04664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i="1" u="sng" dirty="0" smtClean="0"/>
              <a:t>Во-вторых</a:t>
            </a:r>
            <a:r>
              <a:rPr lang="ru-RU" sz="3600" b="1" i="1" dirty="0" smtClean="0"/>
              <a:t>, в будущем космос может стать ценным источником промышленного сырья.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571604" y="1857364"/>
            <a:ext cx="7115196" cy="4268799"/>
          </a:xfrm>
        </p:spPr>
        <p:txBody>
          <a:bodyPr>
            <a:normAutofit/>
          </a:bodyPr>
          <a:lstStyle/>
          <a:p>
            <a:r>
              <a:rPr lang="ru-RU" dirty="0" smtClean="0"/>
              <a:t>В космосе есть золото, серебро, платина и другие ценные вещества.</a:t>
            </a:r>
          </a:p>
          <a:p>
            <a:r>
              <a:rPr lang="ru-RU" dirty="0" smtClean="0"/>
              <a:t>Луна к примеру, является потенциально прибыльным источником гелия-3, который используется для МРТ и в качестве потенциального топлива для атомных электростанций. На  Земле  гелий-3  настолько  редкий,  что  его  цена достигает  5ООО  </a:t>
            </a:r>
            <a:r>
              <a:rPr lang="ru-RU" dirty="0" err="1" smtClean="0"/>
              <a:t>доларов</a:t>
            </a:r>
            <a:r>
              <a:rPr lang="ru-RU" dirty="0" smtClean="0"/>
              <a:t> за литр.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357562"/>
            <a:ext cx="7767912" cy="292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 и, пожалуй, самая главная причина — </a:t>
            </a:r>
            <a:r>
              <a:rPr lang="ru-RU" i="1" dirty="0" smtClean="0"/>
              <a:t>людям свойственно любопытство, стремление к новому и неисследованному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642919"/>
            <a:ext cx="8115328" cy="2571768"/>
          </a:xfrm>
        </p:spPr>
        <p:txBody>
          <a:bodyPr/>
          <a:lstStyle/>
          <a:p>
            <a:r>
              <a:rPr lang="ru-RU" dirty="0" smtClean="0"/>
              <a:t>Также Луна может быть потенциально богатой редкоземельными элементами вроде европия и тантала, которые пользуются большим спросом для использования в электронике, солнечных панелях и других устройствах.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anety-kosmonavty-zvezdy.jpg" id="4" name="Рисунок 3"/>
          <p:cNvPicPr>
            <a:picLocks noChangeAspect="1"/>
          </p:cNvPicPr>
          <p:nvPr/>
        </p:nvPicPr>
        <p:blipFill>
          <a:blip cstate="print" r:embed="rId2"/>
          <a:srcRect r="43"/>
          <a:stretch>
            <a:fillRect/>
          </a:stretch>
        </p:blipFill>
        <p:spPr>
          <a:xfrm>
            <a:off x="5072066" y="2000216"/>
            <a:ext cx="3883180" cy="43035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2" sz="half"/>
          </p:nvPr>
        </p:nvSpPr>
        <p:spPr>
          <a:xfrm>
            <a:off x="428596" y="1785926"/>
            <a:ext cx="4286280" cy="4340237"/>
          </a:xfrm>
        </p:spPr>
        <p:txBody>
          <a:bodyPr/>
          <a:lstStyle/>
          <a:p>
            <a:r>
              <a:rPr dirty="0" lang="ru-RU" smtClean="0"/>
              <a:t>Изучение космоса — это утоление жажды знаний, ведь космос помогает понять многие процессы, происходящие на Земле, взглянуть на них в масштабах Вселенной.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1065</Words>
  <Application>Microsoft Office PowerPoint</Application>
  <PresentationFormat>Экран (4:3)</PresentationFormat>
  <Paragraphs>63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Всероссийский урок астрономии «ЧУДЕСА ГАЛАКТИКИ»</vt:lpstr>
      <vt:lpstr>Цель урока -  </vt:lpstr>
      <vt:lpstr>Слайд 3</vt:lpstr>
      <vt:lpstr>Слайд 4</vt:lpstr>
      <vt:lpstr>Во-первых, космические исследования приводят к великим изобретениям.</vt:lpstr>
      <vt:lpstr>Слайд 6</vt:lpstr>
      <vt:lpstr> Во-вторых, в будущем космос может стать ценным источником промышленного сырья.  </vt:lpstr>
      <vt:lpstr>Ну и, пожалуй, самая главная причина — людям свойственно любопытство, стремление к новому и неисследованному. </vt:lpstr>
      <vt:lpstr>Слайд 9</vt:lpstr>
      <vt:lpstr>А еще космос - это красиво.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Звездные ассоциации</vt:lpstr>
      <vt:lpstr>Слайд 30</vt:lpstr>
      <vt:lpstr>ТРАПЕЦИЯ ОРИОНА</vt:lpstr>
      <vt:lpstr>Слайд 32</vt:lpstr>
      <vt:lpstr>Интернет ссылки: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Учитель</cp:lastModifiedBy>
  <cp:revision>23</cp:revision>
  <dcterms:modified xsi:type="dcterms:W3CDTF">2021-10-13T07:15:41Z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1614462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