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63" r:id="rId10"/>
    <p:sldId id="266" r:id="rId11"/>
    <p:sldId id="265" r:id="rId12"/>
    <p:sldId id="268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6D55-42E0-434C-BEB1-E40FDE8281A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C670-AFCA-4390-BF58-AD7DA4F8B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4251D-E716-4F26-8DE3-C8116DBBF1D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A9E47-AA08-4D0A-8A77-96077ABFA78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DB9A5-F499-4003-AB02-842349A94EC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2D8F96-3024-4D4B-B55D-D362F19095AE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06210C-50E7-4017-A686-C3F29C8A8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Тема: Возникновение искусства и религиозных верований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Аешина Н.Ю.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04813"/>
            <a:ext cx="2843213" cy="6048375"/>
          </a:xfrm>
          <a:prstGeom prst="rect">
            <a:avLst/>
          </a:prstGeom>
          <a:gradFill rotWithShape="1">
            <a:gsLst>
              <a:gs pos="0">
                <a:srgbClr val="99CCFF">
                  <a:alpha val="71001"/>
                </a:srgbClr>
              </a:gs>
              <a:gs pos="100000">
                <a:srgbClr val="99663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Но поверить </a:t>
            </a:r>
          </a:p>
          <a:p>
            <a:r>
              <a:rPr lang="ru-RU" sz="2000" b="1"/>
              <a:t>пришлось: </a:t>
            </a:r>
          </a:p>
          <a:p>
            <a:r>
              <a:rPr lang="ru-RU" sz="2000" b="1"/>
              <a:t>вслед за Альтамирой </a:t>
            </a:r>
          </a:p>
          <a:p>
            <a:r>
              <a:rPr lang="ru-RU" sz="2000" b="1"/>
              <a:t>начались </a:t>
            </a:r>
          </a:p>
          <a:p>
            <a:r>
              <a:rPr lang="ru-RU" sz="2000" b="1"/>
              <a:t>исследования</a:t>
            </a:r>
          </a:p>
          <a:p>
            <a:r>
              <a:rPr lang="ru-RU" sz="2000" b="1"/>
              <a:t> других пещер, во </a:t>
            </a:r>
          </a:p>
          <a:p>
            <a:r>
              <a:rPr lang="ru-RU" sz="2000" b="1"/>
              <a:t>многих</a:t>
            </a:r>
            <a:r>
              <a:rPr lang="ru-RU" sz="2000"/>
              <a:t> </a:t>
            </a:r>
            <a:r>
              <a:rPr lang="ru-RU" sz="2000" b="1"/>
              <a:t>были </a:t>
            </a:r>
          </a:p>
          <a:p>
            <a:r>
              <a:rPr lang="ru-RU" sz="2000" b="1"/>
              <a:t>найдены </a:t>
            </a:r>
          </a:p>
          <a:p>
            <a:r>
              <a:rPr lang="ru-RU" sz="2000" b="1"/>
              <a:t>произведения</a:t>
            </a:r>
            <a:r>
              <a:rPr lang="ru-RU" sz="2000"/>
              <a:t> </a:t>
            </a:r>
          </a:p>
          <a:p>
            <a:r>
              <a:rPr lang="ru-RU" sz="2000" b="1"/>
              <a:t>первобытного </a:t>
            </a:r>
          </a:p>
          <a:p>
            <a:r>
              <a:rPr lang="ru-RU" sz="2000" b="1"/>
              <a:t>искусства.</a:t>
            </a:r>
          </a:p>
          <a:p>
            <a:r>
              <a:rPr lang="ru-RU" sz="2000" b="1"/>
              <a:t>Древнейшим </a:t>
            </a:r>
          </a:p>
          <a:p>
            <a:r>
              <a:rPr lang="ru-RU" sz="2000" b="1"/>
              <a:t>художникам </a:t>
            </a:r>
          </a:p>
          <a:p>
            <a:r>
              <a:rPr lang="ru-RU" sz="2000" b="1"/>
              <a:t>удавалось </a:t>
            </a:r>
          </a:p>
          <a:p>
            <a:r>
              <a:rPr lang="ru-RU" sz="2000" b="1"/>
              <a:t>передать облик и </a:t>
            </a:r>
          </a:p>
          <a:p>
            <a:r>
              <a:rPr lang="ru-RU" sz="2000" b="1"/>
              <a:t>характер тех</a:t>
            </a:r>
            <a:r>
              <a:rPr lang="ru-RU" sz="2000"/>
              <a:t> </a:t>
            </a:r>
            <a:r>
              <a:rPr lang="ru-RU" sz="2000" b="1"/>
              <a:t>зверей, </a:t>
            </a:r>
          </a:p>
          <a:p>
            <a:r>
              <a:rPr lang="ru-RU" sz="2000" b="1"/>
              <a:t>на которых они </a:t>
            </a:r>
          </a:p>
          <a:p>
            <a:r>
              <a:rPr lang="ru-RU" sz="2000" b="1"/>
              <a:t>охотились</a:t>
            </a:r>
          </a:p>
        </p:txBody>
      </p:sp>
      <p:pic>
        <p:nvPicPr>
          <p:cNvPr id="33798" name="Picture 6" descr="petr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33375"/>
            <a:ext cx="63007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3203575" cy="6858000"/>
          </a:xfrm>
          <a:prstGeom prst="rect">
            <a:avLst/>
          </a:prstGeom>
          <a:solidFill>
            <a:srgbClr val="996633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Неведомый художник, </a:t>
            </a:r>
          </a:p>
          <a:p>
            <a:r>
              <a:rPr lang="ru-RU" sz="2000" b="1"/>
              <a:t>используя красную, </a:t>
            </a:r>
          </a:p>
          <a:p>
            <a:r>
              <a:rPr lang="ru-RU" sz="2000" b="1"/>
              <a:t>черную и коричневую</a:t>
            </a:r>
          </a:p>
          <a:p>
            <a:r>
              <a:rPr lang="ru-RU" sz="2000" b="1"/>
              <a:t>краски, добился </a:t>
            </a:r>
          </a:p>
          <a:p>
            <a:r>
              <a:rPr lang="ru-RU" sz="2000" b="1"/>
              <a:t>удивительной живости и </a:t>
            </a:r>
          </a:p>
          <a:p>
            <a:r>
              <a:rPr lang="ru-RU" sz="2000" b="1"/>
              <a:t>объемности рисунков.</a:t>
            </a:r>
          </a:p>
          <a:p>
            <a:r>
              <a:rPr lang="ru-RU" sz="2000" b="1"/>
              <a:t>Никто из </a:t>
            </a:r>
          </a:p>
          <a:p>
            <a:r>
              <a:rPr lang="ru-RU" sz="2000" b="1"/>
              <a:t>ученых долгое время </a:t>
            </a:r>
          </a:p>
          <a:p>
            <a:r>
              <a:rPr lang="ru-RU" sz="2000" b="1"/>
              <a:t>не верил, </a:t>
            </a:r>
          </a:p>
          <a:p>
            <a:r>
              <a:rPr lang="ru-RU" sz="2000" b="1"/>
              <a:t>что рисунки Альтамиры</a:t>
            </a:r>
          </a:p>
          <a:p>
            <a:r>
              <a:rPr lang="ru-RU" sz="2000" b="1"/>
              <a:t>созданы десятки </a:t>
            </a:r>
          </a:p>
          <a:p>
            <a:r>
              <a:rPr lang="ru-RU" sz="2000" b="1"/>
              <a:t>тысяч лет назад. Да и как </a:t>
            </a:r>
          </a:p>
          <a:p>
            <a:r>
              <a:rPr lang="ru-RU" sz="2000" b="1"/>
              <a:t>поверить, что люди, </a:t>
            </a:r>
          </a:p>
          <a:p>
            <a:r>
              <a:rPr lang="ru-RU" sz="2000" b="1"/>
              <a:t>не знавшие металлов, не </a:t>
            </a:r>
          </a:p>
          <a:p>
            <a:r>
              <a:rPr lang="ru-RU" sz="2000" b="1"/>
              <a:t>умевшие не только </a:t>
            </a:r>
          </a:p>
          <a:p>
            <a:r>
              <a:rPr lang="ru-RU" sz="2000" b="1"/>
              <a:t>писать, но даже </a:t>
            </a:r>
          </a:p>
          <a:p>
            <a:r>
              <a:rPr lang="ru-RU" sz="2000" b="1"/>
              <a:t>вылепить простой </a:t>
            </a:r>
          </a:p>
          <a:p>
            <a:r>
              <a:rPr lang="ru-RU" sz="2000" b="1"/>
              <a:t>горшок из глины, </a:t>
            </a:r>
          </a:p>
          <a:p>
            <a:r>
              <a:rPr lang="ru-RU" sz="2000" b="1"/>
              <a:t>владели мастерством </a:t>
            </a:r>
          </a:p>
          <a:p>
            <a:r>
              <a:rPr lang="ru-RU" sz="2000" b="1"/>
              <a:t>художника! </a:t>
            </a:r>
          </a:p>
          <a:p>
            <a:endParaRPr lang="ru-RU" sz="2000"/>
          </a:p>
        </p:txBody>
      </p:sp>
      <p:pic>
        <p:nvPicPr>
          <p:cNvPr id="31765" name="Picture 21" descr="meso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Альтамира Саутуо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2520950" cy="5035550"/>
          </a:xfrm>
          <a:prstGeom prst="rect">
            <a:avLst/>
          </a:prstGeom>
          <a:solidFill>
            <a:srgbClr val="996633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них  многое  непонятно. На стене одной из пещер изображена такая сцена.  Падает  навзничь  охотник  с  птичьей  головой. Выставив рога, уставился на него бизон, пронзенный острым копьем. Рядом   с человеком длинный предмет</a:t>
            </a:r>
          </a:p>
          <a:p>
            <a:r>
              <a:rPr lang="ru-RU" b="1"/>
              <a:t>с фигуркой птицы. Прочь уходит могучий носорог. Что все это значит? Ответа мы не знаем.</a:t>
            </a:r>
          </a:p>
        </p:txBody>
      </p:sp>
      <p:sp>
        <p:nvSpPr>
          <p:cNvPr id="11270" name="Text Box 6" descr="plajskazvezd01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2.  Загадки  древнейших  рисунков.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196975"/>
            <a:ext cx="6048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142875" y="928688"/>
            <a:ext cx="8786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Первобытные люди боялись грозы,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лесных пожаров, наводнений, хищных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зверей.   В   отличие   от   древнейших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людей   «человек разумный»   хотел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понять,   почему   сверкает   молния и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загорается лес, от чего зависит урожай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дикорастущих плодов и ягод, рост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поголовья промысловых зверей.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Естественных причин явлений природы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люди не знали.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14528" cy="51125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  них  возникла  вера  в  то,  что  между  животным и его изображением, созданным художником, существует сверхъестественная связь.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Если в глубине пещеры   нарисовать   бизонов,   оленей   или   лошадей, думали люди, то живые звери окажутся заколдованными  и  не  уйдут  из   окружающей  местности.  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Разгадать назначение пещерной живописи ученым помогли наблюдения за племенами, главными занятиями которых еще недавно были охота и собирательство. Одно такое племя в Австралии совершало перед охотой </a:t>
            </a:r>
            <a:r>
              <a:rPr lang="ru-RU" sz="3600" b="1" i="1" dirty="0" smtClean="0">
                <a:solidFill>
                  <a:srgbClr val="002060"/>
                </a:solidFill>
              </a:rPr>
              <a:t>колдовской обряд, </a:t>
            </a:r>
            <a:r>
              <a:rPr lang="ru-RU" sz="3600" b="1" dirty="0" smtClean="0">
                <a:solidFill>
                  <a:srgbClr val="002060"/>
                </a:solidFill>
              </a:rPr>
              <a:t>поражая копьями нарисованное на песке животное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</a:t>
            </a:r>
            <a:r>
              <a:rPr lang="ru-RU" b="1" smtClean="0">
                <a:solidFill>
                  <a:srgbClr val="002060"/>
                </a:solidFill>
              </a:rPr>
              <a:t>на урок: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Р/т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Стр.  4 - Зад № 1,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Стр. 6 - Зад № 5,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Стр. 7 - Зад № 6,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стр. 8 - Зад №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914128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КАРТОЧКА № 1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Подготовь развернутый ответ на вопрос: «Что помогло первобытным людям выжить в новых природных условиях?»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Для этого вспомни: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Какие природные изменения произошли на Земле </a:t>
            </a:r>
            <a:r>
              <a:rPr lang="ru-RU" b="1" dirty="0" smtClean="0">
                <a:solidFill>
                  <a:srgbClr val="002060"/>
                </a:solidFill>
              </a:rPr>
              <a:t>примерно 100 </a:t>
            </a:r>
            <a:r>
              <a:rPr lang="ru-RU" b="1" dirty="0" smtClean="0">
                <a:solidFill>
                  <a:srgbClr val="002060"/>
                </a:solidFill>
              </a:rPr>
              <a:t>тыс. лет назад?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Как изменился животный мир?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Какие новые орудия труда и оружие изобрел человек?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Что называется родовой общиной?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Сделай вывод.</a:t>
            </a:r>
            <a:r>
              <a:rPr lang="ru-RU" b="1" dirty="0" smtClean="0">
                <a:solidFill>
                  <a:srgbClr val="002060"/>
                </a:solidFill>
              </a:rPr>
              <a:t>	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32819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 smtClean="0"/>
              <a:t>Решение творческих задач с классом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2400" b="1" dirty="0" smtClean="0"/>
              <a:t> Задача 1.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/>
              <a:t>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В гроте </a:t>
            </a:r>
            <a:r>
              <a:rPr lang="ru-RU" sz="3900" b="1" dirty="0" err="1" smtClean="0">
                <a:solidFill>
                  <a:srgbClr val="002060"/>
                </a:solidFill>
              </a:rPr>
              <a:t>Тешик-Таш</a:t>
            </a:r>
            <a:r>
              <a:rPr lang="ru-RU" sz="3900" b="1" dirty="0" smtClean="0">
                <a:solidFill>
                  <a:srgbClr val="002060"/>
                </a:solidFill>
              </a:rPr>
              <a:t> во время археологических </a:t>
            </a:r>
            <a:r>
              <a:rPr lang="ru-RU" sz="3900" b="1" dirty="0" smtClean="0">
                <a:solidFill>
                  <a:srgbClr val="002060"/>
                </a:solidFill>
              </a:rPr>
              <a:t>раскопок </a:t>
            </a:r>
            <a:r>
              <a:rPr lang="ru-RU" sz="3900" b="1" dirty="0" smtClean="0">
                <a:solidFill>
                  <a:srgbClr val="002060"/>
                </a:solidFill>
              </a:rPr>
              <a:t>было найдено 339 каменных орудий и свыше 10 тыс. обломков костей животных. Из общего количества костей удалось установить принадлежность 938. Из них лошади - 2, медведя - 2, горного козла - 767, леопарда - 1. Определите главное занятие обитателей грота </a:t>
            </a:r>
            <a:r>
              <a:rPr lang="ru-RU" sz="3900" b="1" dirty="0" err="1" smtClean="0">
                <a:solidFill>
                  <a:srgbClr val="002060"/>
                </a:solidFill>
              </a:rPr>
              <a:t>Тешик-Таш</a:t>
            </a:r>
            <a:r>
              <a:rPr lang="ru-RU" sz="3900" b="1" dirty="0" smtClean="0">
                <a:solidFill>
                  <a:srgbClr val="002060"/>
                </a:solidFill>
              </a:rPr>
              <a:t>.</a:t>
            </a:r>
            <a:r>
              <a:rPr lang="ru-RU" sz="3900" b="1" i="1" dirty="0" smtClean="0">
                <a:solidFill>
                  <a:srgbClr val="002060"/>
                </a:solidFill>
              </a:rPr>
              <a:t> 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План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lvl="2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1) Причины появления религии.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lvl="2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2) Появление искусства.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Переход к изучению новой темы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Итак, первобытный человек многое умел, но он не мог объяснять явления природы. На помощь приходит религия.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Что такое религия? Почему она появилась?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Религия  </a:t>
            </a:r>
            <a:r>
              <a:rPr lang="ru-RU" sz="3200" b="1" i="1" dirty="0" smtClean="0">
                <a:solidFill>
                  <a:srgbClr val="002060"/>
                </a:solidFill>
              </a:rPr>
              <a:t>-	</a:t>
            </a:r>
            <a:r>
              <a:rPr lang="ru-RU" sz="3200" b="1" dirty="0" smtClean="0">
                <a:solidFill>
                  <a:srgbClr val="002060"/>
                </a:solidFill>
              </a:rPr>
              <a:t> это вера в сверхъестественное 		(богов, духов, души, идолов) и 		поклонение ему.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Искусство </a:t>
            </a:r>
            <a:r>
              <a:rPr lang="ru-RU" sz="3200" b="1" i="1" dirty="0" smtClean="0">
                <a:solidFill>
                  <a:srgbClr val="002060"/>
                </a:solidFill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</a:rPr>
              <a:t>  творческое отражение  			</a:t>
            </a:r>
            <a:r>
              <a:rPr lang="ru-RU" sz="3200" b="1" smtClean="0">
                <a:solidFill>
                  <a:srgbClr val="002060"/>
                </a:solidFill>
              </a:rPr>
              <a:t>	    действительности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354288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Новые слова: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 smtClean="0">
                <a:solidFill>
                  <a:srgbClr val="002060"/>
                </a:solidFill>
              </a:rPr>
              <a:t>Саутуола</a:t>
            </a:r>
            <a:r>
              <a:rPr lang="ru-RU" sz="4400" b="1" dirty="0" smtClean="0">
                <a:solidFill>
                  <a:srgbClr val="002060"/>
                </a:solidFill>
              </a:rPr>
              <a:t>, </a:t>
            </a:r>
            <a:r>
              <a:rPr lang="ru-RU" sz="4400" b="1" dirty="0" err="1" smtClean="0">
                <a:solidFill>
                  <a:srgbClr val="002060"/>
                </a:solidFill>
              </a:rPr>
              <a:t>Алътамира</a:t>
            </a:r>
            <a:r>
              <a:rPr lang="ru-RU" sz="4400" b="1" dirty="0" smtClean="0">
                <a:solidFill>
                  <a:srgbClr val="002060"/>
                </a:solidFill>
              </a:rPr>
              <a:t>, религия, искусство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Как была найдена пещерная живопись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5328592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Всего 120 лет назад ученые не знали о том, что среди первобытных людей были искусные художники, создававшие красочные рисунки. Первым открыл такие рисунки археолог </a:t>
            </a:r>
            <a:r>
              <a:rPr lang="ru-RU" sz="2800" b="1" dirty="0" err="1" smtClean="0">
                <a:solidFill>
                  <a:srgbClr val="002060"/>
                </a:solidFill>
              </a:rPr>
              <a:t>Саутуола</a:t>
            </a:r>
            <a:r>
              <a:rPr lang="ru-RU" sz="2800" b="1" dirty="0" smtClean="0">
                <a:solidFill>
                  <a:srgbClr val="002060"/>
                </a:solidFill>
              </a:rPr>
              <a:t>. Он производил раскопки в подземной пещере </a:t>
            </a:r>
            <a:r>
              <a:rPr lang="ru-RU" sz="2800" b="1" dirty="0" err="1" smtClean="0">
                <a:solidFill>
                  <a:srgbClr val="002060"/>
                </a:solidFill>
              </a:rPr>
              <a:t>Алътамира</a:t>
            </a:r>
            <a:r>
              <a:rPr lang="ru-RU" sz="2800" b="1" dirty="0" smtClean="0">
                <a:solidFill>
                  <a:srgbClr val="002060"/>
                </a:solidFill>
              </a:rPr>
              <a:t> в северной Испании. 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976597" cy="46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24128" y="630932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/>
              <a:t>Марселино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Саутуола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Саутуола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566124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dirty="0" smtClean="0"/>
          </a:p>
          <a:p>
            <a:pPr algn="ctr">
              <a:spcBef>
                <a:spcPct val="50000"/>
              </a:spcBef>
            </a:pPr>
            <a:r>
              <a:rPr lang="ru-RU" sz="2400" b="1" dirty="0" smtClean="0"/>
              <a:t>Пещера Альтаира, открыл </a:t>
            </a:r>
            <a:r>
              <a:rPr lang="ru-RU" sz="2400" b="1" dirty="0" err="1" smtClean="0"/>
              <a:t>Морселино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Саутуола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</TotalTime>
  <Words>582</Words>
  <Application>Microsoft Office PowerPoint</Application>
  <PresentationFormat>Экран (4:3)</PresentationFormat>
  <Paragraphs>92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Тема: Возникновение искусства и религиозных верований</vt:lpstr>
      <vt:lpstr> КАРТОЧКА № 1 </vt:lpstr>
      <vt:lpstr>Решение творческих задач с классом.  Задача 1.  </vt:lpstr>
      <vt:lpstr>Слайд 4</vt:lpstr>
      <vt:lpstr>Слайд 5</vt:lpstr>
      <vt:lpstr>Слайд 6</vt:lpstr>
      <vt:lpstr>Новые слова:</vt:lpstr>
      <vt:lpstr>Как была найдена пещерная живопись </vt:lpstr>
      <vt:lpstr>Слайд 9</vt:lpstr>
      <vt:lpstr>Слайд 10</vt:lpstr>
      <vt:lpstr>Слайд 11</vt:lpstr>
      <vt:lpstr>Слайд 12</vt:lpstr>
      <vt:lpstr>Слайд 13</vt:lpstr>
      <vt:lpstr>Слайд 14</vt:lpstr>
      <vt:lpstr>Задание на урок: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Возникновение искусства и религиозных верований</dc:title>
  <dc:creator>1</dc:creator>
  <cp:lastModifiedBy>1</cp:lastModifiedBy>
  <cp:revision>20</cp:revision>
  <dcterms:created xsi:type="dcterms:W3CDTF">2016-09-20T10:51:35Z</dcterms:created>
  <dcterms:modified xsi:type="dcterms:W3CDTF">2016-09-20T23:12:11Z</dcterms:modified>
</cp:coreProperties>
</file>