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7" r:id="rId17"/>
    <p:sldId id="273" r:id="rId18"/>
    <p:sldId id="272" r:id="rId19"/>
    <p:sldId id="274" r:id="rId20"/>
    <p:sldId id="275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70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8B8AE-A067-4C80-AA5C-B18C5A4BC0CA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F954A-3685-401B-BEAC-4FDFD470D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92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fld id="{2BCF1809-C905-4E16-9653-72EE4075E06D}" type="slidenum">
              <a:rPr lang="ru-RU" altLang="ru-RU">
                <a:latin typeface="Calibri" pitchFamily="34" charset="0"/>
              </a:rPr>
              <a:pPr/>
              <a:t>17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Внутренняя политика Александра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1801 – 1812 гг.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Реформы М. М. Сперанского.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1331914" y="165101"/>
            <a:ext cx="648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3600" b="1" u="sng" dirty="0">
                <a:solidFill>
                  <a:srgbClr val="FF0000"/>
                </a:solidFill>
              </a:rPr>
              <a:t>Преобразования Александра </a:t>
            </a:r>
            <a:r>
              <a:rPr lang="en-US" altLang="ru-RU" sz="3600" b="1" u="sng" dirty="0">
                <a:solidFill>
                  <a:srgbClr val="FF0000"/>
                </a:solidFill>
              </a:rPr>
              <a:t>I</a:t>
            </a:r>
            <a:endParaRPr lang="ru-RU" altLang="ru-RU" sz="3600" b="1" u="sng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505" y="933451"/>
            <a:ext cx="8786216" cy="461665"/>
          </a:xfrm>
          <a:prstGeom prst="rect">
            <a:avLst/>
          </a:prstGeom>
          <a:solidFill>
            <a:srgbClr val="00B0F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3. Указ — пропуск российских произведений за границу.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244263"/>
            <a:ext cx="8496943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Прекращены пожалования дворянам государственных крестьян.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520" y="2180167"/>
            <a:ext cx="8642201" cy="461665"/>
          </a:xfrm>
          <a:prstGeom prst="rect">
            <a:avLst/>
          </a:prstGeom>
          <a:solidFill>
            <a:srgbClr val="00B0F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4. Указ — улучшение условий содержания заключённых.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41433"/>
            <a:ext cx="7058025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Дано право мещанам и крестьянам покупать ненаселенные земли.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5" y="4293096"/>
            <a:ext cx="7058025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Запрещены публикации объявлений о продаже крепостных крестьян без земли.</a:t>
            </a:r>
          </a:p>
        </p:txBody>
      </p:sp>
    </p:spTree>
    <p:extLst>
      <p:ext uri="{BB962C8B-B14F-4D97-AF65-F5344CB8AC3E}">
        <p14:creationId xmlns="" xmlns:p14="http://schemas.microsoft.com/office/powerpoint/2010/main" val="123625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>
            <a:spLocks noChangeArrowheads="1"/>
          </p:cNvSpPr>
          <p:nvPr/>
        </p:nvSpPr>
        <p:spPr bwMode="auto">
          <a:xfrm>
            <a:off x="179389" y="1509185"/>
            <a:ext cx="1944687" cy="715089"/>
          </a:xfrm>
          <a:prstGeom prst="roundRect">
            <a:avLst>
              <a:gd name="adj" fmla="val 16667"/>
            </a:avLst>
          </a:prstGeom>
          <a:solidFill>
            <a:srgbClr val="FFC00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Военное министерство</a:t>
            </a:r>
          </a:p>
        </p:txBody>
      </p:sp>
      <p:sp>
        <p:nvSpPr>
          <p:cNvPr id="7" name="TextBox 6"/>
          <p:cNvSpPr>
            <a:spLocks noChangeArrowheads="1"/>
          </p:cNvSpPr>
          <p:nvPr/>
        </p:nvSpPr>
        <p:spPr bwMode="auto">
          <a:xfrm>
            <a:off x="2339976" y="1509185"/>
            <a:ext cx="1871663" cy="715089"/>
          </a:xfrm>
          <a:prstGeom prst="roundRect">
            <a:avLst>
              <a:gd name="adj" fmla="val 16667"/>
            </a:avLst>
          </a:prstGeom>
          <a:solidFill>
            <a:srgbClr val="FFC00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Морское</a:t>
            </a:r>
          </a:p>
          <a:p>
            <a:pPr algn="ctr" eaLnBrk="1" hangingPunct="1"/>
            <a:r>
              <a:rPr lang="ru-RU" altLang="ru-RU" b="1"/>
              <a:t>министерство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4427539" y="1509185"/>
            <a:ext cx="2376487" cy="715089"/>
          </a:xfrm>
          <a:prstGeom prst="roundRect">
            <a:avLst>
              <a:gd name="adj" fmla="val 16667"/>
            </a:avLst>
          </a:prstGeom>
          <a:solidFill>
            <a:srgbClr val="FFC00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Министерство иностранных дел</a:t>
            </a: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6948489" y="1509185"/>
            <a:ext cx="1944687" cy="715089"/>
          </a:xfrm>
          <a:prstGeom prst="roundRect">
            <a:avLst>
              <a:gd name="adj" fmla="val 16667"/>
            </a:avLst>
          </a:prstGeom>
          <a:solidFill>
            <a:srgbClr val="FFC00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Министерство юстиции</a:t>
            </a:r>
          </a:p>
        </p:txBody>
      </p:sp>
      <p:sp>
        <p:nvSpPr>
          <p:cNvPr id="10" name="TextBox 9"/>
          <p:cNvSpPr>
            <a:spLocks noChangeArrowheads="1"/>
          </p:cNvSpPr>
          <p:nvPr/>
        </p:nvSpPr>
        <p:spPr bwMode="auto">
          <a:xfrm>
            <a:off x="153989" y="2611968"/>
            <a:ext cx="1970087" cy="1021556"/>
          </a:xfrm>
          <a:prstGeom prst="roundRect">
            <a:avLst>
              <a:gd name="adj" fmla="val 16667"/>
            </a:avLst>
          </a:prstGeom>
          <a:solidFill>
            <a:srgbClr val="FFC00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Министерство внутренних дел</a:t>
            </a:r>
          </a:p>
          <a:p>
            <a:pPr algn="ctr" eaLnBrk="1" hangingPunct="1"/>
            <a:endParaRPr lang="ru-RU" altLang="ru-RU" b="1"/>
          </a:p>
        </p:txBody>
      </p:sp>
      <p:sp>
        <p:nvSpPr>
          <p:cNvPr id="11" name="TextBox 10"/>
          <p:cNvSpPr>
            <a:spLocks noChangeArrowheads="1"/>
          </p:cNvSpPr>
          <p:nvPr/>
        </p:nvSpPr>
        <p:spPr bwMode="auto">
          <a:xfrm>
            <a:off x="2339976" y="2611968"/>
            <a:ext cx="1871663" cy="1021556"/>
          </a:xfrm>
          <a:prstGeom prst="roundRect">
            <a:avLst>
              <a:gd name="adj" fmla="val 16667"/>
            </a:avLst>
          </a:prstGeom>
          <a:solidFill>
            <a:srgbClr val="FFC00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Министерство финансов</a:t>
            </a:r>
          </a:p>
          <a:p>
            <a:pPr algn="ctr" eaLnBrk="1" hangingPunct="1"/>
            <a:endParaRPr lang="ru-RU" altLang="ru-RU" b="1"/>
          </a:p>
        </p:txBody>
      </p:sp>
      <p:sp>
        <p:nvSpPr>
          <p:cNvPr id="12" name="TextBox 11"/>
          <p:cNvSpPr>
            <a:spLocks noChangeArrowheads="1"/>
          </p:cNvSpPr>
          <p:nvPr/>
        </p:nvSpPr>
        <p:spPr bwMode="auto">
          <a:xfrm>
            <a:off x="4427539" y="2611968"/>
            <a:ext cx="2376487" cy="1021556"/>
          </a:xfrm>
          <a:prstGeom prst="roundRect">
            <a:avLst>
              <a:gd name="adj" fmla="val 16667"/>
            </a:avLst>
          </a:prstGeom>
          <a:solidFill>
            <a:srgbClr val="FFC00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Министерство народного просвещения</a:t>
            </a:r>
          </a:p>
        </p:txBody>
      </p:sp>
      <p:sp>
        <p:nvSpPr>
          <p:cNvPr id="13" name="TextBox 12"/>
          <p:cNvSpPr>
            <a:spLocks noChangeArrowheads="1"/>
          </p:cNvSpPr>
          <p:nvPr/>
        </p:nvSpPr>
        <p:spPr bwMode="auto">
          <a:xfrm>
            <a:off x="6948489" y="2611968"/>
            <a:ext cx="1944687" cy="1021556"/>
          </a:xfrm>
          <a:prstGeom prst="roundRect">
            <a:avLst>
              <a:gd name="adj" fmla="val 16667"/>
            </a:avLst>
          </a:prstGeom>
          <a:solidFill>
            <a:srgbClr val="FFC00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Министерство коммерции</a:t>
            </a:r>
          </a:p>
          <a:p>
            <a:pPr algn="ctr" eaLnBrk="1" hangingPunct="1"/>
            <a:endParaRPr lang="ru-RU" altLang="ru-RU" b="1"/>
          </a:p>
        </p:txBody>
      </p:sp>
      <p:sp>
        <p:nvSpPr>
          <p:cNvPr id="14" name="TextBox 13"/>
          <p:cNvSpPr>
            <a:spLocks noChangeArrowheads="1"/>
          </p:cNvSpPr>
          <p:nvPr/>
        </p:nvSpPr>
        <p:spPr bwMode="auto">
          <a:xfrm>
            <a:off x="2676526" y="4389967"/>
            <a:ext cx="3790950" cy="1191816"/>
          </a:xfrm>
          <a:prstGeom prst="roundRect">
            <a:avLst>
              <a:gd name="adj" fmla="val 16667"/>
            </a:avLst>
          </a:prstGeom>
          <a:solidFill>
            <a:srgbClr val="92D05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3200" b="1" dirty="0"/>
              <a:t>Комитет министров</a:t>
            </a:r>
          </a:p>
        </p:txBody>
      </p:sp>
      <p:sp>
        <p:nvSpPr>
          <p:cNvPr id="12300" name="Прямоугольник 15"/>
          <p:cNvSpPr>
            <a:spLocks noChangeArrowheads="1"/>
          </p:cNvSpPr>
          <p:nvPr/>
        </p:nvSpPr>
        <p:spPr bwMode="auto">
          <a:xfrm>
            <a:off x="1331914" y="165101"/>
            <a:ext cx="6480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1802 год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– замена коллегий министерствами. </a:t>
            </a:r>
            <a:endParaRPr lang="ru-RU" alt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3588914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166" y="374651"/>
            <a:ext cx="2159792" cy="2624667"/>
          </a:xfrm>
          <a:prstGeom prst="rect">
            <a:avLst/>
          </a:prstGeom>
          <a:ln w="57150">
            <a:solidFill>
              <a:srgbClr val="572A0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97301"/>
            <a:ext cx="2303413" cy="2690284"/>
          </a:xfrm>
          <a:prstGeom prst="rect">
            <a:avLst/>
          </a:prstGeom>
          <a:ln w="57150">
            <a:solidFill>
              <a:srgbClr val="572A0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199"/>
          <a:stretch/>
        </p:blipFill>
        <p:spPr>
          <a:xfrm>
            <a:off x="4572000" y="3729568"/>
            <a:ext cx="2160589" cy="2758017"/>
          </a:xfrm>
          <a:prstGeom prst="rect">
            <a:avLst/>
          </a:prstGeom>
          <a:ln w="57150">
            <a:solidFill>
              <a:srgbClr val="572A0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25" y="374650"/>
            <a:ext cx="2160488" cy="2624667"/>
          </a:xfrm>
          <a:prstGeom prst="rect">
            <a:avLst/>
          </a:prstGeom>
          <a:ln w="57150">
            <a:solidFill>
              <a:srgbClr val="572A0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32589" y="836084"/>
            <a:ext cx="2232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b="1" i="1"/>
              <a:t>П.А. Строганов — заместитель министра внутренних дел.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03413" y="4567767"/>
            <a:ext cx="2273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b="1" i="1" dirty="0"/>
              <a:t>Н.Н. Новосильцев — заместитель министра юстиции.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76256" y="4309534"/>
            <a:ext cx="22328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b="1" i="1" dirty="0"/>
              <a:t>А.Е. Чарторыйский —  фактически министр иностранных дел.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95514" y="1071034"/>
            <a:ext cx="21859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b="1" i="1"/>
              <a:t>В.П. Кочубей — министр внутренних дел.</a:t>
            </a:r>
          </a:p>
        </p:txBody>
      </p:sp>
    </p:spTree>
    <p:extLst>
      <p:ext uri="{BB962C8B-B14F-4D97-AF65-F5344CB8AC3E}">
        <p14:creationId xmlns="" xmlns:p14="http://schemas.microsoft.com/office/powerpoint/2010/main" val="2550398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650" y="800101"/>
            <a:ext cx="7704138" cy="11079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+mn-lt"/>
              </a:rPr>
              <a:t>Право обучаться в высших учебных заведениях «Низшим слоям населения»;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+mn-lt"/>
              </a:rPr>
              <a:t>автономия университетов.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650" y="2565401"/>
            <a:ext cx="7704138" cy="461665"/>
          </a:xfrm>
          <a:prstGeom prst="rect">
            <a:avLst/>
          </a:prstGeom>
          <a:solidFill>
            <a:srgbClr val="92D05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Указ о вольных хлебопашцах (1803 г.)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650" y="3170767"/>
            <a:ext cx="7704138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Помещики могли отпускать своих крепостных на волю с земельными наделами за выкуп.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184151"/>
            <a:ext cx="7704138" cy="461665"/>
          </a:xfrm>
          <a:prstGeom prst="rect">
            <a:avLst/>
          </a:prstGeom>
          <a:solidFill>
            <a:srgbClr val="00B0F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Реформа народного просвещения (1803 г.)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5650" y="4485218"/>
            <a:ext cx="7704138" cy="461665"/>
          </a:xfrm>
          <a:prstGeom prst="rect">
            <a:avLst/>
          </a:prstGeom>
          <a:solidFill>
            <a:srgbClr val="F26E8A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Указ об «Остзейских крестьянах» (1804 г.)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5090585"/>
            <a:ext cx="7704138" cy="11079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+mn-lt"/>
              </a:rPr>
              <a:t>Чётко определены размеры крестьянских повинностей;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+mn-lt"/>
              </a:rPr>
              <a:t>крестьяне признавались наследными владельцами своих земельных участков.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035591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63714" y="476672"/>
            <a:ext cx="55451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</a:rPr>
              <a:t>Указы, обеспокоившие дворянство</a:t>
            </a:r>
          </a:p>
        </p:txBody>
      </p:sp>
      <p:sp>
        <p:nvSpPr>
          <p:cNvPr id="6" name="TextBox 5"/>
          <p:cNvSpPr>
            <a:spLocks noChangeArrowheads="1"/>
          </p:cNvSpPr>
          <p:nvPr/>
        </p:nvSpPr>
        <p:spPr bwMode="auto">
          <a:xfrm>
            <a:off x="323850" y="2264834"/>
            <a:ext cx="4032250" cy="1464231"/>
          </a:xfrm>
          <a:prstGeom prst="roundRect">
            <a:avLst>
              <a:gd name="adj" fmla="val 16667"/>
            </a:avLst>
          </a:prstGeom>
          <a:solidFill>
            <a:srgbClr val="FFC00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Закон, запрещающий публиковать объявления о продаже крестьян без земли в столичной прессе</a:t>
            </a:r>
          </a:p>
        </p:txBody>
      </p:sp>
      <p:sp>
        <p:nvSpPr>
          <p:cNvPr id="7" name="TextBox 6"/>
          <p:cNvSpPr>
            <a:spLocks noChangeArrowheads="1"/>
          </p:cNvSpPr>
          <p:nvPr/>
        </p:nvSpPr>
        <p:spPr bwMode="auto">
          <a:xfrm>
            <a:off x="4787900" y="2256367"/>
            <a:ext cx="4032250" cy="442674"/>
          </a:xfrm>
          <a:prstGeom prst="roundRect">
            <a:avLst>
              <a:gd name="adj" fmla="val 16667"/>
            </a:avLst>
          </a:prstGeom>
          <a:solidFill>
            <a:srgbClr val="FFC00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Указ о  «вольных хлебопашцах»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42734"/>
            <a:ext cx="1943496" cy="324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9578">
            <a:off x="549275" y="4224867"/>
            <a:ext cx="3270250" cy="275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81305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236592" y="500042"/>
            <a:ext cx="4862914" cy="5643602"/>
          </a:xfrm>
          <a:prstGeom prst="vertic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8024" y="1285860"/>
            <a:ext cx="321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Сперанский Михаил Михайлович </a:t>
            </a:r>
            <a:r>
              <a:rPr lang="ru-RU" i="1" dirty="0" smtClean="0"/>
              <a:t>(1772-1839), граф (1839). При Александре I - автор различных проектов государственных преобразований; в 1812 г. попал в опалу. В 1821 г. был назначен членом Государственного Совета. Составитель «Свода законов» и первого «Полного собрания законов Российской Империи».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4" y="908720"/>
            <a:ext cx="388667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94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75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Реформаторская деятельность М. М. Сперанского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464496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политической реформы: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1803 г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«</a:t>
            </a:r>
            <a:r>
              <a:rPr lang="ru-RU" dirty="0"/>
              <a:t>Записка </a:t>
            </a:r>
            <a:r>
              <a:rPr lang="ru-RU" dirty="0" smtClean="0"/>
              <a:t>об</a:t>
            </a:r>
          </a:p>
          <a:p>
            <a:pPr marL="0" indent="0">
              <a:buNone/>
            </a:pPr>
            <a:r>
              <a:rPr lang="ru-RU" dirty="0" smtClean="0"/>
              <a:t>устройстве </a:t>
            </a:r>
            <a:r>
              <a:rPr lang="ru-RU" dirty="0"/>
              <a:t>судебных и правительственных учреждений в России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  <a:hlinkClick r:id="rId2" action="ppaction://hlinksldjump"/>
              </a:rPr>
              <a:t>1809 г. </a:t>
            </a:r>
            <a:r>
              <a:rPr lang="ru-RU" dirty="0" smtClean="0"/>
              <a:t>– «Введение к уложению государственных законов». Проект реформы.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1810 г. </a:t>
            </a:r>
            <a:r>
              <a:rPr lang="ru-RU" dirty="0" smtClean="0"/>
              <a:t>– Учреждение государственного совета.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91466" cy="451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990" y="5911120"/>
            <a:ext cx="3816350" cy="83185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Михаил</a:t>
            </a:r>
            <a:r>
              <a:rPr lang="en-US" sz="2400" b="1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Михайлович Сперанский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4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2814" y="249767"/>
            <a:ext cx="2100511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ИМПЕРАТОР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575" y="1862667"/>
            <a:ext cx="277495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Высшая инстанция — Сенат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6275" y="3801534"/>
            <a:ext cx="276225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Окружной суд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575" y="4760384"/>
            <a:ext cx="277495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Волостной суд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6275" y="2842684"/>
            <a:ext cx="276225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Губернский суд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1889" y="3801534"/>
            <a:ext cx="271938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Окружное управление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1889" y="4760384"/>
            <a:ext cx="271938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Волостное управление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8551" y="2840567"/>
            <a:ext cx="2752725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Губернское управление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325" y="1881717"/>
            <a:ext cx="277495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Правительствующий Сенат + Министры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614" y="1060451"/>
            <a:ext cx="5184775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Государственный совет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7975" y="3801534"/>
            <a:ext cx="271938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Окружная дума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975" y="4760384"/>
            <a:ext cx="271938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Волостная дума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051" y="2840567"/>
            <a:ext cx="2754313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Губернская дума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825" y="1881717"/>
            <a:ext cx="277653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Государственная дума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09575" y="5820834"/>
            <a:ext cx="2236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i="1"/>
              <a:t>Законодательная власть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411539" y="5820834"/>
            <a:ext cx="2236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i="1"/>
              <a:t>Судебная </a:t>
            </a:r>
          </a:p>
          <a:p>
            <a:pPr algn="ctr" eaLnBrk="1" hangingPunct="1"/>
            <a:r>
              <a:rPr lang="ru-RU" altLang="ru-RU" i="1"/>
              <a:t>власть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92864" y="5831417"/>
            <a:ext cx="2236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i="1"/>
              <a:t>Исполнительная </a:t>
            </a:r>
          </a:p>
          <a:p>
            <a:pPr algn="ctr" eaLnBrk="1" hangingPunct="1"/>
            <a:r>
              <a:rPr lang="ru-RU" altLang="ru-RU" i="1"/>
              <a:t>власть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875019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16632"/>
            <a:ext cx="9937104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1908175" y="5516563"/>
            <a:ext cx="6048201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3200" b="1" dirty="0">
                <a:solidFill>
                  <a:srgbClr val="FF0000"/>
                </a:solidFill>
              </a:rPr>
              <a:t>1812–1816 гг.</a:t>
            </a:r>
          </a:p>
          <a:p>
            <a:pPr marL="0" indent="0" algn="ctr" eaLnBrk="1" hangingPunct="1">
              <a:buNone/>
            </a:pPr>
            <a:r>
              <a:rPr lang="ru-RU" altLang="ru-RU" sz="3200" b="1" dirty="0"/>
              <a:t>Опала Сперанского.</a:t>
            </a:r>
          </a:p>
        </p:txBody>
      </p:sp>
    </p:spTree>
    <p:extLst>
      <p:ext uri="{BB962C8B-B14F-4D97-AF65-F5344CB8AC3E}">
        <p14:creationId xmlns="" xmlns:p14="http://schemas.microsoft.com/office/powerpoint/2010/main" val="22683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«Общий предмет преобразования  состоит в том, чтоб правление, доселе самодержавное, поставить  и учредить на непременном законе. .. Никакой новый закон не может быть издан без уважения Думы. Установление новых податей, налогов и повинностей уважаются в Думе. Министры же будут ответственны перед законодательным сословием, члены которого имеют право требовать от них в положенные сроки соответствующих отчетов. .. Нельзя предполагать, чтобы лицо державное, само собою  и непосредственно действуя на отдельные части управления, могло сохранить  с точностью  их пределы…»</a:t>
            </a:r>
          </a:p>
          <a:p>
            <a:pPr marL="0" indent="0">
              <a:buNone/>
            </a:pPr>
            <a:r>
              <a:rPr lang="ru-RU" sz="2800" i="1" dirty="0" smtClean="0"/>
              <a:t>Вопросы к документу: </a:t>
            </a:r>
          </a:p>
          <a:p>
            <a:pPr marL="514350" indent="-514350">
              <a:buAutoNum type="arabicPeriod"/>
            </a:pPr>
            <a:r>
              <a:rPr lang="ru-RU" sz="2800" i="1" dirty="0" smtClean="0"/>
              <a:t>Как М. М. Сперанский объясняет необходимость преобразований? </a:t>
            </a:r>
          </a:p>
          <a:p>
            <a:pPr marL="514350" indent="-514350">
              <a:buAutoNum type="arabicPeriod"/>
            </a:pPr>
            <a:r>
              <a:rPr lang="ru-RU" sz="2800" i="1" dirty="0" smtClean="0"/>
              <a:t>Какие вопросы должна была решать Дума? </a:t>
            </a:r>
          </a:p>
          <a:p>
            <a:pPr marL="514350" indent="-514350">
              <a:buAutoNum type="arabicPeriod"/>
            </a:pPr>
            <a:r>
              <a:rPr lang="ru-RU" sz="2800" i="1" dirty="0" smtClean="0"/>
              <a:t>Какой бы стала форма правления в России, если бы проект реформ М. М. Сперанского был осуществлен? </a:t>
            </a:r>
          </a:p>
        </p:txBody>
      </p:sp>
      <p:sp>
        <p:nvSpPr>
          <p:cNvPr id="7" name="Управляющая кнопка: в конец 6">
            <a:hlinkClick r:id="rId2" action="ppaction://hlinksldjump" highlightClick="1"/>
          </p:cNvPr>
          <p:cNvSpPr/>
          <p:nvPr/>
        </p:nvSpPr>
        <p:spPr>
          <a:xfrm>
            <a:off x="8460432" y="6486159"/>
            <a:ext cx="504056" cy="2606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89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98842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Внутренняя политика Александра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1801 – 1812 гг. Реформы М. М. Сперанского.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826148"/>
            <a:ext cx="701682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64" y="4653136"/>
            <a:ext cx="1109116" cy="110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9927"/>
            <a:ext cx="1868770" cy="2497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9927"/>
            <a:ext cx="1969493" cy="246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927"/>
            <a:ext cx="1894745" cy="246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Регина\Downloads\content_2508820265_1_8_BzTNbuBm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41" y="97027"/>
            <a:ext cx="2046410" cy="249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50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почитать?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i="1" dirty="0" smtClean="0"/>
              <a:t>Архангельский А. </a:t>
            </a:r>
            <a:r>
              <a:rPr lang="ru-RU" dirty="0" smtClean="0"/>
              <a:t>Александр </a:t>
            </a:r>
            <a:r>
              <a:rPr lang="en-US" dirty="0" smtClean="0"/>
              <a:t>I. </a:t>
            </a:r>
            <a:r>
              <a:rPr lang="ru-RU" dirty="0" smtClean="0"/>
              <a:t>ЖЗЛ. 2012 г.;</a:t>
            </a:r>
          </a:p>
          <a:p>
            <a:pPr>
              <a:buFontTx/>
              <a:buChar char="-"/>
            </a:pPr>
            <a:r>
              <a:rPr lang="ru-RU" i="1" dirty="0" smtClean="0"/>
              <a:t>Анри </a:t>
            </a:r>
            <a:r>
              <a:rPr lang="ru-RU" i="1" dirty="0" err="1" smtClean="0"/>
              <a:t>Труя</a:t>
            </a:r>
            <a:r>
              <a:rPr lang="ru-RU" i="1" dirty="0" smtClean="0"/>
              <a:t>. </a:t>
            </a:r>
            <a:r>
              <a:rPr lang="ru-RU" dirty="0" smtClean="0"/>
              <a:t>Александр </a:t>
            </a:r>
            <a:r>
              <a:rPr lang="en-US" dirty="0" smtClean="0"/>
              <a:t>I.</a:t>
            </a:r>
            <a:r>
              <a:rPr lang="ru-RU" dirty="0" smtClean="0"/>
              <a:t> Северный Сфинкс. </a:t>
            </a:r>
            <a:r>
              <a:rPr lang="ru-RU" dirty="0" err="1" smtClean="0"/>
              <a:t>Эксмо</a:t>
            </a:r>
            <a:r>
              <a:rPr lang="ru-RU" dirty="0" smtClean="0"/>
              <a:t>: 2006.</a:t>
            </a:r>
          </a:p>
          <a:p>
            <a:pPr>
              <a:buFontTx/>
              <a:buChar char="-"/>
            </a:pPr>
            <a:r>
              <a:rPr lang="ru-RU" i="1" dirty="0" smtClean="0"/>
              <a:t>Сахаров А. Н. </a:t>
            </a:r>
            <a:r>
              <a:rPr lang="ru-RU" dirty="0" smtClean="0"/>
              <a:t>Александр </a:t>
            </a:r>
            <a:r>
              <a:rPr lang="en-US" dirty="0" smtClean="0"/>
              <a:t>I</a:t>
            </a:r>
            <a:r>
              <a:rPr lang="ru-RU" dirty="0" smtClean="0"/>
              <a:t>. М.: Наука, 1998.</a:t>
            </a:r>
          </a:p>
          <a:p>
            <a:pPr>
              <a:buFontTx/>
              <a:buChar char="-"/>
            </a:pPr>
            <a:r>
              <a:rPr lang="ru-RU" i="1" dirty="0" err="1"/>
              <a:t>Валишевский</a:t>
            </a:r>
            <a:r>
              <a:rPr lang="ru-RU" i="1" dirty="0"/>
              <a:t> К</a:t>
            </a:r>
            <a:r>
              <a:rPr lang="ru-RU" i="1" dirty="0" smtClean="0"/>
              <a:t>. </a:t>
            </a:r>
            <a:r>
              <a:rPr lang="ru-RU" dirty="0"/>
              <a:t>Александр I. История царствования. В 3 томах — СПб.: «Вита Нова», </a:t>
            </a:r>
            <a:r>
              <a:rPr lang="ru-RU" dirty="0" smtClean="0"/>
              <a:t>2011</a:t>
            </a:r>
          </a:p>
          <a:p>
            <a:pPr>
              <a:buFontTx/>
              <a:buChar char="-"/>
            </a:pPr>
            <a:r>
              <a:rPr lang="ru-RU" i="1" dirty="0"/>
              <a:t>А. В. Демкин. </a:t>
            </a:r>
            <a:r>
              <a:rPr lang="ru-RU" dirty="0"/>
              <a:t>Дней Александровых прекрасное начало. Внутренняя политика Александра I в 1801-1805 гг.. — М.: </a:t>
            </a:r>
            <a:r>
              <a:rPr lang="ru-RU" dirty="0" err="1"/>
              <a:t>Кучково</a:t>
            </a:r>
            <a:r>
              <a:rPr lang="ru-RU" dirty="0"/>
              <a:t> поле, 2012.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13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                                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 урока.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Император Александр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«Негласный комитет».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Начало преобразований.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Реформы М. М. Сперанского.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0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920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 </a:t>
            </a:r>
            <a:r>
              <a:rPr lang="en-US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340768"/>
            <a:ext cx="3552880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1" y="980728"/>
            <a:ext cx="4244280" cy="273630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Годы жизни: </a:t>
            </a:r>
            <a:r>
              <a:rPr lang="ru-RU" dirty="0" smtClean="0"/>
              <a:t>1777 – 1825 гг. </a:t>
            </a:r>
          </a:p>
          <a:p>
            <a:pPr marL="0" indent="0">
              <a:buNone/>
            </a:pPr>
            <a:r>
              <a:rPr lang="ru-RU" b="1" i="1" dirty="0" smtClean="0"/>
              <a:t>Годы царствования: </a:t>
            </a:r>
            <a:r>
              <a:rPr lang="ru-RU" dirty="0" smtClean="0"/>
              <a:t>1801 – 1825 гг.</a:t>
            </a:r>
          </a:p>
          <a:p>
            <a:pPr marL="0" indent="0">
              <a:buNone/>
            </a:pPr>
            <a:r>
              <a:rPr lang="ru-RU" b="1" i="1" dirty="0" smtClean="0"/>
              <a:t>Родители:  </a:t>
            </a:r>
            <a:r>
              <a:rPr lang="ru-RU" dirty="0" smtClean="0"/>
              <a:t>Павел </a:t>
            </a:r>
            <a:r>
              <a:rPr lang="en-US" dirty="0" smtClean="0"/>
              <a:t>I – </a:t>
            </a:r>
            <a:r>
              <a:rPr lang="ru-RU" dirty="0" smtClean="0"/>
              <a:t>император России в 1796 -1801 гг. Мария Фёдоровна Романова.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90" y="3933056"/>
            <a:ext cx="1925348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3933056"/>
            <a:ext cx="1728193" cy="2420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4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68760"/>
            <a:ext cx="8743515" cy="1728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«Александр умен, приятен, образован, но ему нельзя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доверять. 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неискренен, этот истинный византиец: тонкий придворный,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хитрый».                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 Бонапарт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251520" y="3212976"/>
            <a:ext cx="8711539" cy="18001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«Властитель слабый и лукавый,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Плешивый щеголь, враг труда,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Нечаянно пригретый славой,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нами царствовал тогда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Arial" pitchFamily="34" charset="0"/>
              <a:buNone/>
            </a:pPr>
            <a:endParaRPr lang="ru-RU" dirty="0"/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251520" y="116632"/>
            <a:ext cx="8712968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«Дней Александровых прекрасное начало».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А. С. Пушкин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251520" y="5338025"/>
            <a:ext cx="8712968" cy="14033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царь-интеллигент, всю жизнь искавший правды, в молодости враг самодержавия и крепостного права, но человек, раздвоенный и не сильный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Н.А. Бердяев, философ</a:t>
            </a:r>
          </a:p>
        </p:txBody>
      </p:sp>
    </p:spTree>
    <p:extLst>
      <p:ext uri="{BB962C8B-B14F-4D97-AF65-F5344CB8AC3E}">
        <p14:creationId xmlns="" xmlns:p14="http://schemas.microsoft.com/office/powerpoint/2010/main" val="33780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71064" y="2852936"/>
            <a:ext cx="8465611" cy="3456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«Он имел нрав благородный и великодушный; ему было свойственно не только сострадание, но и откровенность, он оставался чужд коварству и фальши… В России наступил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век». Об этом свидетельствовала любовь и всеобщее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восторженное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почитание нового императора».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(Воспоминание г-жи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Виже-Лебрен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пребывании ее в Санкт-Петербурге и Москве 1795-1801 гг.) 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251520" y="116632"/>
            <a:ext cx="8712968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«Он был красив и добр, но качества, которые можно было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тогда и которые должны были обратиться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добродетели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никогда не могли вполне развиться».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Н. Головина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9832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" y="620688"/>
            <a:ext cx="2390777" cy="3073400"/>
          </a:xfrm>
          <a:prstGeom prst="rect">
            <a:avLst/>
          </a:prstGeom>
          <a:ln w="57150">
            <a:solidFill>
              <a:srgbClr val="572A0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545" y="811432"/>
            <a:ext cx="2410865" cy="3073402"/>
          </a:xfrm>
          <a:prstGeom prst="rect">
            <a:avLst/>
          </a:prstGeom>
          <a:ln w="57150">
            <a:solidFill>
              <a:srgbClr val="572A0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1199"/>
          <a:stretch/>
        </p:blipFill>
        <p:spPr>
          <a:xfrm>
            <a:off x="4396110" y="488266"/>
            <a:ext cx="2325365" cy="3096684"/>
          </a:xfrm>
          <a:prstGeom prst="rect">
            <a:avLst/>
          </a:prstGeom>
          <a:ln w="57150">
            <a:solidFill>
              <a:srgbClr val="572A0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474" y="980728"/>
            <a:ext cx="2422525" cy="3096684"/>
          </a:xfrm>
          <a:prstGeom prst="rect">
            <a:avLst/>
          </a:prstGeom>
          <a:ln w="57150">
            <a:solidFill>
              <a:srgbClr val="572A0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200" y="3923094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ru-RU" altLang="ru-RU" b="1" i="1" dirty="0"/>
              <a:t>П.А. Строганов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90776" y="4146020"/>
            <a:ext cx="1936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ru-RU" altLang="ru-RU" b="1" i="1" dirty="0"/>
              <a:t>Н.Н. Новосильцев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31410" y="4047433"/>
            <a:ext cx="2137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ru-RU" altLang="ru-RU" b="1" i="1" dirty="0"/>
              <a:t>А.Е. Чарторыйский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97676" y="4276095"/>
            <a:ext cx="1451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ru-RU" altLang="ru-RU" b="1" i="1" dirty="0"/>
              <a:t>В.П. Кочубей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289" y="5157192"/>
            <a:ext cx="8353425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Негласный комитет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неофициальный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совещательный орган.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96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914" y="165101"/>
            <a:ext cx="648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3600" b="1" u="sng" dirty="0">
                <a:solidFill>
                  <a:srgbClr val="FF0000"/>
                </a:solidFill>
              </a:rPr>
              <a:t>Преобразования Александра </a:t>
            </a:r>
            <a:r>
              <a:rPr lang="en-US" altLang="ru-RU" sz="3600" b="1" u="sng" dirty="0">
                <a:solidFill>
                  <a:srgbClr val="FF0000"/>
                </a:solidFill>
              </a:rPr>
              <a:t>I</a:t>
            </a:r>
            <a:endParaRPr lang="ru-RU" altLang="ru-RU" sz="3600" b="1" u="sng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9" y="1123951"/>
            <a:ext cx="8353425" cy="830997"/>
          </a:xfrm>
          <a:prstGeom prst="rect">
            <a:avLst/>
          </a:prstGeom>
          <a:solidFill>
            <a:srgbClr val="00B0F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1</a:t>
            </a:r>
            <a:r>
              <a:rPr lang="ru-RU" altLang="ru-RU" sz="2400" b="1"/>
              <a:t>. Указ — представление о жалованной грамоте дворянству.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30" y="2564904"/>
            <a:ext cx="8348662" cy="34163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Освобождение от подушной подати, от расквартирования воинских команд;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монопольное право на землю и крепостных;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запрещение </a:t>
            </a:r>
            <a:r>
              <a:rPr lang="ru-RU" sz="2400" dirty="0" err="1">
                <a:latin typeface="+mn-lt"/>
              </a:rPr>
              <a:t>конфисковывать</a:t>
            </a:r>
            <a:r>
              <a:rPr lang="ru-RU" sz="2400" dirty="0">
                <a:latin typeface="+mn-lt"/>
              </a:rPr>
              <a:t> имение, если владелец совершил преступление;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право заниматься торговлей и предпринимательством;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право иметь свои сословные учреждения;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отныне называлось «благородным дворянством», освобождённым от телесных истязаний.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24282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1331914" y="165101"/>
            <a:ext cx="648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3600" b="1" u="sng" dirty="0">
                <a:solidFill>
                  <a:srgbClr val="FF0000"/>
                </a:solidFill>
              </a:rPr>
              <a:t>Преобразования Александра </a:t>
            </a:r>
            <a:r>
              <a:rPr lang="en-US" altLang="ru-RU" sz="3600" b="1" u="sng" dirty="0">
                <a:solidFill>
                  <a:srgbClr val="FF0000"/>
                </a:solidFill>
              </a:rPr>
              <a:t>I</a:t>
            </a:r>
            <a:endParaRPr lang="ru-RU" altLang="ru-RU" sz="3600" b="1" u="sng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1541" y="1123951"/>
            <a:ext cx="8280919" cy="1077218"/>
          </a:xfrm>
          <a:prstGeom prst="rect">
            <a:avLst/>
          </a:prstGeom>
          <a:solidFill>
            <a:srgbClr val="00B0F0">
              <a:alpha val="5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3200" b="1" dirty="0"/>
              <a:t>2. Указ — представления о жалованной грамоте городам</a:t>
            </a:r>
            <a:r>
              <a:rPr lang="ru-RU" altLang="ru-RU" sz="2400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541" y="2780928"/>
            <a:ext cx="8280919" cy="304698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Освобождение верхушки купечества от подушной подати;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замена рекрутской повинности денежным взносом;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привилегированные горожане освобождались от телесных наказаний, им разрешалось возбуждать ходатайство о присвоении дворянства;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сложная система городского самоуправления (высший орган — Собрание городского общества, исполнительный орган — </a:t>
            </a:r>
            <a:r>
              <a:rPr lang="ru-RU" sz="2400" dirty="0" err="1">
                <a:latin typeface="+mn-lt"/>
              </a:rPr>
              <a:t>Шестигласная</a:t>
            </a:r>
            <a:r>
              <a:rPr lang="ru-RU" sz="2400" dirty="0">
                <a:latin typeface="+mn-lt"/>
              </a:rPr>
              <a:t> дума).</a:t>
            </a:r>
          </a:p>
        </p:txBody>
      </p:sp>
    </p:spTree>
    <p:extLst>
      <p:ext uri="{BB962C8B-B14F-4D97-AF65-F5344CB8AC3E}">
        <p14:creationId xmlns="" xmlns:p14="http://schemas.microsoft.com/office/powerpoint/2010/main" val="1584936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995</Words>
  <Application>Microsoft Office PowerPoint</Application>
  <PresentationFormat>Экран (4:3)</PresentationFormat>
  <Paragraphs>120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Внутренняя политика Александра I  в 1801 – 1812 гг. Реформы М. М. Сперанского.</vt:lpstr>
      <vt:lpstr>План урока. </vt:lpstr>
      <vt:lpstr>Александр I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Реформаторская деятельность М. М. Сперанского</vt:lpstr>
      <vt:lpstr>Слайд 17</vt:lpstr>
      <vt:lpstr>Слайд 18</vt:lpstr>
      <vt:lpstr>Слайд 19</vt:lpstr>
      <vt:lpstr>Что почитать?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политика Александра I  в 1801 – 1812 гг. Реформы М. М. Сперанского.</dc:title>
  <dc:creator>Регина Пензина</dc:creator>
  <cp:lastModifiedBy>tshurbaeva_os</cp:lastModifiedBy>
  <cp:revision>18</cp:revision>
  <dcterms:created xsi:type="dcterms:W3CDTF">2017-01-09T13:10:08Z</dcterms:created>
  <dcterms:modified xsi:type="dcterms:W3CDTF">2019-06-26T09:27:51Z</dcterms:modified>
</cp:coreProperties>
</file>