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460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49496E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"/>
          <p:cNvGrpSpPr/>
          <p:nvPr/>
        </p:nvGrpSpPr>
        <p:grpSpPr>
          <a:xfrm>
            <a:off x="-104775" y="1307695"/>
            <a:ext cx="9350375" cy="5638288"/>
            <a:chOff x="-65" y="822"/>
            <a:chExt cx="5890" cy="3552"/>
          </a:xfrm>
        </p:grpSpPr>
        <p:sp>
          <p:nvSpPr>
            <p:cNvPr id="229" name="Google Shape;229;p2"/>
            <p:cNvSpPr txBox="1"/>
            <p:nvPr/>
          </p:nvSpPr>
          <p:spPr>
            <a:xfrm rot="10020000" flipH="1">
              <a:off x="-14" y="1033"/>
              <a:ext cx="1744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 txBox="1"/>
            <p:nvPr/>
          </p:nvSpPr>
          <p:spPr>
            <a:xfrm rot="10020000" flipH="1">
              <a:off x="-24" y="1127"/>
              <a:ext cx="2033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 rot="9960000" flipH="1">
              <a:off x="-27" y="1198"/>
              <a:ext cx="2246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 txBox="1"/>
            <p:nvPr/>
          </p:nvSpPr>
          <p:spPr>
            <a:xfrm rot="9900000" flipH="1">
              <a:off x="-43" y="1283"/>
              <a:ext cx="2476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 txBox="1"/>
            <p:nvPr/>
          </p:nvSpPr>
          <p:spPr>
            <a:xfrm rot="9840000" flipH="1">
              <a:off x="-51" y="1397"/>
              <a:ext cx="2770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 txBox="1"/>
            <p:nvPr/>
          </p:nvSpPr>
          <p:spPr>
            <a:xfrm rot="9780000" flipH="1">
              <a:off x="-65" y="1523"/>
              <a:ext cx="3058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 txBox="1"/>
            <p:nvPr/>
          </p:nvSpPr>
          <p:spPr>
            <a:xfrm rot="9720000" flipH="1">
              <a:off x="-93" y="1694"/>
              <a:ext cx="3403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 txBox="1"/>
            <p:nvPr/>
          </p:nvSpPr>
          <p:spPr>
            <a:xfrm rot="9600000" flipH="1">
              <a:off x="-99" y="1863"/>
              <a:ext cx="3749" cy="6"/>
            </a:xfrm>
            <a:prstGeom prst="rect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 rot="9420000" flipH="1">
              <a:off x="-165" y="2053"/>
              <a:ext cx="4209" cy="6"/>
            </a:xfrm>
            <a:prstGeom prst="rect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 txBox="1"/>
            <p:nvPr/>
          </p:nvSpPr>
          <p:spPr>
            <a:xfrm rot="9360000" flipH="1">
              <a:off x="-214" y="2289"/>
              <a:ext cx="4612" cy="6"/>
            </a:xfrm>
            <a:prstGeom prst="rect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 txBox="1"/>
            <p:nvPr/>
          </p:nvSpPr>
          <p:spPr>
            <a:xfrm rot="9180000" flipH="1">
              <a:off x="-313" y="2617"/>
              <a:ext cx="5200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 txBox="1"/>
            <p:nvPr/>
          </p:nvSpPr>
          <p:spPr>
            <a:xfrm rot="8940000" flipH="1">
              <a:off x="9" y="2881"/>
              <a:ext cx="5401" cy="6"/>
            </a:xfrm>
            <a:prstGeom prst="rect">
              <a:avLst/>
            </a:prstGeom>
            <a:gradFill>
              <a:gsLst>
                <a:gs pos="0">
                  <a:srgbClr val="47476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 txBox="1"/>
            <p:nvPr/>
          </p:nvSpPr>
          <p:spPr>
            <a:xfrm rot="8640000" flipH="1">
              <a:off x="1319" y="2928"/>
              <a:ext cx="4612" cy="6"/>
            </a:xfrm>
            <a:prstGeom prst="rect">
              <a:avLst/>
            </a:prstGeom>
            <a:gradFill>
              <a:gsLst>
                <a:gs pos="0">
                  <a:srgbClr val="3B3B5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 txBox="1"/>
            <p:nvPr/>
          </p:nvSpPr>
          <p:spPr>
            <a:xfrm rot="8220000" flipH="1">
              <a:off x="2681" y="3071"/>
              <a:ext cx="3576" cy="6"/>
            </a:xfrm>
            <a:prstGeom prst="rect">
              <a:avLst/>
            </a:prstGeom>
            <a:gradFill>
              <a:gsLst>
                <a:gs pos="0">
                  <a:srgbClr val="15151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 txBox="1"/>
            <p:nvPr/>
          </p:nvSpPr>
          <p:spPr>
            <a:xfrm rot="7860000" flipH="1">
              <a:off x="4052" y="3503"/>
              <a:ext cx="2079" cy="6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 txBox="1"/>
            <p:nvPr/>
          </p:nvSpPr>
          <p:spPr>
            <a:xfrm rot="7560000">
              <a:off x="5368" y="4166"/>
              <a:ext cx="501" cy="6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 txBox="1"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 txBox="1"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>
              <a:gsLst>
                <a:gs pos="0">
                  <a:srgbClr val="52527C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 txBox="1"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>
              <a:gsLst>
                <a:gs pos="0">
                  <a:srgbClr val="52527C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 txBox="1"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 txBox="1"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>
              <a:gsLst>
                <a:gs pos="0">
                  <a:srgbClr val="49496E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 txBox="1"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 txBox="1"/>
            <p:nvPr/>
          </p:nvSpPr>
          <p:spPr>
            <a:xfrm rot="-9840000" flipH="1">
              <a:off x="80" y="1946"/>
              <a:ext cx="5756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 txBox="1"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 txBox="1"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 txBox="1"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 txBox="1"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 txBox="1"/>
            <p:nvPr/>
          </p:nvSpPr>
          <p:spPr>
            <a:xfrm rot="-10140000" flipH="1">
              <a:off x="1487" y="1305"/>
              <a:ext cx="4314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 txBox="1"/>
            <p:nvPr/>
          </p:nvSpPr>
          <p:spPr>
            <a:xfrm rot="-10140000" flipH="1">
              <a:off x="1650" y="1218"/>
              <a:ext cx="4154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 txBox="1"/>
            <p:nvPr/>
          </p:nvSpPr>
          <p:spPr>
            <a:xfrm rot="-9960000" flipH="1">
              <a:off x="611" y="1684"/>
              <a:ext cx="5204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 txBox="1"/>
            <p:nvPr/>
          </p:nvSpPr>
          <p:spPr>
            <a:xfrm rot="-9480000" flipH="1">
              <a:off x="-204" y="2976"/>
              <a:ext cx="6150" cy="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 txBox="1"/>
            <p:nvPr/>
          </p:nvSpPr>
          <p:spPr>
            <a:xfrm rot="-9600000" flipH="1">
              <a:off x="-174" y="2663"/>
              <a:ext cx="6104" cy="6"/>
            </a:xfrm>
            <a:prstGeom prst="rect">
              <a:avLst/>
            </a:prstGeom>
            <a:gradFill>
              <a:gsLst>
                <a:gs pos="0">
                  <a:srgbClr val="4B4B7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>
              <a:gsLst>
                <a:gs pos="0">
                  <a:srgbClr val="454567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>
              <a:gsLst>
                <a:gs pos="0">
                  <a:srgbClr val="424263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>
              <a:gsLst>
                <a:gs pos="0">
                  <a:srgbClr val="424263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>
              <a:gsLst>
                <a:gs pos="0">
                  <a:srgbClr val="424263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>
              <a:gsLst>
                <a:gs pos="0">
                  <a:srgbClr val="424263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>
              <a:gsLst>
                <a:gs pos="0">
                  <a:srgbClr val="424263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2"/>
          <p:cNvSpPr txBox="1">
            <a:spLocks noGrp="1"/>
          </p:cNvSpPr>
          <p:nvPr>
            <p:ph type="ctrTitle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6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3187" y="1304520"/>
            <a:ext cx="9350375" cy="5638288"/>
            <a:chOff x="-65" y="822"/>
            <a:chExt cx="5890" cy="3552"/>
          </a:xfrm>
        </p:grpSpPr>
        <p:sp>
          <p:nvSpPr>
            <p:cNvPr id="7" name="Google Shape;7;p1"/>
            <p:cNvSpPr txBox="1"/>
            <p:nvPr/>
          </p:nvSpPr>
          <p:spPr>
            <a:xfrm rot="10020000" flipH="1">
              <a:off x="-14" y="1033"/>
              <a:ext cx="1744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 rot="10020000" flipH="1">
              <a:off x="-24" y="1127"/>
              <a:ext cx="2033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 rot="9960000" flipH="1">
              <a:off x="-27" y="1198"/>
              <a:ext cx="2246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 txBox="1"/>
            <p:nvPr/>
          </p:nvSpPr>
          <p:spPr>
            <a:xfrm rot="9900000" flipH="1">
              <a:off x="-43" y="1283"/>
              <a:ext cx="2476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 txBox="1"/>
            <p:nvPr/>
          </p:nvSpPr>
          <p:spPr>
            <a:xfrm rot="9840000" flipH="1">
              <a:off x="-51" y="1397"/>
              <a:ext cx="2770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 rot="9780000" flipH="1">
              <a:off x="-65" y="1523"/>
              <a:ext cx="3058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 rot="9720000" flipH="1">
              <a:off x="-93" y="1694"/>
              <a:ext cx="3403" cy="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1619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 rot="9600000" flipH="1">
              <a:off x="-99" y="1863"/>
              <a:ext cx="3749" cy="6"/>
            </a:xfrm>
            <a:prstGeom prst="rect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 rot="9420000" flipH="1">
              <a:off x="-165" y="2053"/>
              <a:ext cx="4209" cy="6"/>
            </a:xfrm>
            <a:prstGeom prst="rect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 rot="9360000" flipH="1">
              <a:off x="-214" y="2289"/>
              <a:ext cx="4612" cy="6"/>
            </a:xfrm>
            <a:prstGeom prst="rect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 rot="9180000" flipH="1">
              <a:off x="-313" y="2617"/>
              <a:ext cx="5200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 rot="8940000" flipH="1">
              <a:off x="9" y="2881"/>
              <a:ext cx="5401" cy="6"/>
            </a:xfrm>
            <a:prstGeom prst="rect">
              <a:avLst/>
            </a:prstGeom>
            <a:gradFill>
              <a:gsLst>
                <a:gs pos="0">
                  <a:srgbClr val="47476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 txBox="1"/>
            <p:nvPr/>
          </p:nvSpPr>
          <p:spPr>
            <a:xfrm rot="8640000" flipH="1">
              <a:off x="1319" y="2928"/>
              <a:ext cx="4612" cy="6"/>
            </a:xfrm>
            <a:prstGeom prst="rect">
              <a:avLst/>
            </a:prstGeom>
            <a:gradFill>
              <a:gsLst>
                <a:gs pos="0">
                  <a:srgbClr val="3B3B5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 rot="8220000" flipH="1">
              <a:off x="2681" y="3071"/>
              <a:ext cx="3576" cy="6"/>
            </a:xfrm>
            <a:prstGeom prst="rect">
              <a:avLst/>
            </a:prstGeom>
            <a:gradFill>
              <a:gsLst>
                <a:gs pos="0">
                  <a:srgbClr val="15151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 rot="7860000" flipH="1">
              <a:off x="4052" y="3503"/>
              <a:ext cx="2079" cy="6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 txBox="1"/>
            <p:nvPr/>
          </p:nvSpPr>
          <p:spPr>
            <a:xfrm rot="7560000">
              <a:off x="5368" y="4166"/>
              <a:ext cx="501" cy="6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 txBox="1"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 txBox="1"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>
              <a:gsLst>
                <a:gs pos="0">
                  <a:srgbClr val="52527C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>
              <a:gsLst>
                <a:gs pos="0">
                  <a:srgbClr val="52527C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 txBox="1"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>
              <a:gsLst>
                <a:gs pos="0">
                  <a:srgbClr val="49496E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 txBox="1"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 txBox="1"/>
            <p:nvPr/>
          </p:nvSpPr>
          <p:spPr>
            <a:xfrm rot="-9840000" flipH="1">
              <a:off x="80" y="1946"/>
              <a:ext cx="5756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 txBox="1"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 txBox="1"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 txBox="1"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 txBox="1"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 txBox="1"/>
            <p:nvPr/>
          </p:nvSpPr>
          <p:spPr>
            <a:xfrm rot="-10140000" flipH="1">
              <a:off x="1487" y="1305"/>
              <a:ext cx="4314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 txBox="1"/>
            <p:nvPr/>
          </p:nvSpPr>
          <p:spPr>
            <a:xfrm rot="-10140000" flipH="1">
              <a:off x="1650" y="1218"/>
              <a:ext cx="4154" cy="6"/>
            </a:xfrm>
            <a:prstGeom prst="rect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 txBox="1"/>
            <p:nvPr/>
          </p:nvSpPr>
          <p:spPr>
            <a:xfrm rot="-9960000" flipH="1">
              <a:off x="611" y="1684"/>
              <a:ext cx="5204" cy="6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 txBox="1"/>
            <p:nvPr/>
          </p:nvSpPr>
          <p:spPr>
            <a:xfrm rot="-9480000" flipH="1">
              <a:off x="-204" y="2976"/>
              <a:ext cx="6150" cy="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 txBox="1"/>
            <p:nvPr/>
          </p:nvSpPr>
          <p:spPr>
            <a:xfrm rot="-9600000" flipH="1">
              <a:off x="-174" y="2663"/>
              <a:ext cx="6104" cy="6"/>
            </a:xfrm>
            <a:prstGeom prst="rect">
              <a:avLst/>
            </a:prstGeom>
            <a:gradFill>
              <a:gsLst>
                <a:gs pos="0">
                  <a:srgbClr val="4B4B7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>
              <a:gsLst>
                <a:gs pos="0">
                  <a:srgbClr val="48486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>
              <a:gsLst>
                <a:gs pos="0">
                  <a:srgbClr val="54547F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>
              <a:gsLst>
                <a:gs pos="0">
                  <a:srgbClr val="5D5D8B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>
              <a:gsLst>
                <a:gs pos="0">
                  <a:srgbClr val="606090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>
              <a:gsLst>
                <a:gs pos="0">
                  <a:srgbClr val="5E5E8D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>
              <a:gsLst>
                <a:gs pos="0">
                  <a:srgbClr val="5B5B89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>
              <a:gsLst>
                <a:gs pos="0">
                  <a:srgbClr val="454567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>
              <a:gsLst>
                <a:gs pos="0">
                  <a:srgbClr val="46466A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>
              <a:gsLst>
                <a:gs pos="0">
                  <a:srgbClr val="3F3F60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>
              <a:gsLst>
                <a:gs pos="0">
                  <a:srgbClr val="3F3F60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>
              <a:gsLst>
                <a:gs pos="0">
                  <a:srgbClr val="56568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>
              <a:gsLst>
                <a:gs pos="0">
                  <a:srgbClr val="595986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>
              <a:gsLst>
                <a:gs pos="0">
                  <a:srgbClr val="61619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23" name="Google Shape;223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1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11" Type="http://schemas.openxmlformats.org/officeDocument/2006/relationships/image" Target="../media/image7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6E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" descr="111251_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7772400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dirty="0">
                <a:solidFill>
                  <a:schemeClr val="dk1"/>
                </a:solidFill>
              </a:rPr>
              <a:t/>
            </a:r>
            <a:br>
              <a:rPr lang="ru-RU" sz="3200" b="1" dirty="0">
                <a:solidFill>
                  <a:schemeClr val="dk1"/>
                </a:solidFill>
              </a:rPr>
            </a:br>
            <a:r>
              <a:rPr lang="ru-RU" sz="3200" b="1" dirty="0" smtClean="0">
                <a:solidFill>
                  <a:schemeClr val="dk1"/>
                </a:solidFill>
              </a:rPr>
              <a:t/>
            </a:r>
            <a:br>
              <a:rPr lang="ru-RU" sz="3200" b="1" dirty="0" smtClean="0">
                <a:solidFill>
                  <a:schemeClr val="dk1"/>
                </a:solidFill>
              </a:rPr>
            </a:br>
            <a:r>
              <a:rPr lang="en-US" sz="3200" b="1" i="0" u="none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ГБОУ «</a:t>
            </a:r>
            <a:r>
              <a:rPr lang="ru-RU" sz="3200" b="1" i="0" u="none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Донецкая школа-интернат№1»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dirty="0">
                <a:solidFill>
                  <a:schemeClr val="dk1"/>
                </a:solidFill>
              </a:rPr>
              <a:t/>
            </a:r>
            <a:br>
              <a:rPr lang="ru-RU" sz="3200" b="1" dirty="0">
                <a:solidFill>
                  <a:schemeClr val="dk1"/>
                </a:solidFill>
              </a:rPr>
            </a:br>
            <a:r>
              <a:rPr lang="ru-RU" sz="3200" b="1" dirty="0" smtClean="0">
                <a:solidFill>
                  <a:schemeClr val="dk1"/>
                </a:solidFill>
              </a:rPr>
              <a:t/>
            </a:r>
            <a:br>
              <a:rPr lang="ru-RU" sz="3200" b="1" dirty="0" smtClean="0">
                <a:solidFill>
                  <a:schemeClr val="dk1"/>
                </a:solidFill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dirty="0">
                <a:solidFill>
                  <a:srgbClr val="C00000"/>
                </a:solidFill>
                <a:sym typeface="Arial"/>
              </a:rPr>
              <a:t>ВЛИЯНИЕ КОМПЬЮТЕРНЫХ ИГР НА ПСИХИКУ ПОДРОСТКОВ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74" name="Google Shape;474;p7"/>
          <p:cNvSpPr txBox="1">
            <a:spLocks noGrp="1"/>
          </p:cNvSpPr>
          <p:nvPr>
            <p:ph type="subTitle" idx="1"/>
          </p:nvPr>
        </p:nvSpPr>
        <p:spPr>
          <a:xfrm>
            <a:off x="4267200" y="4419600"/>
            <a:ext cx="4876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dirty="0" err="1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Кинаш</a:t>
            </a:r>
            <a:r>
              <a:rPr lang="ru-RU" sz="2400" b="1" i="0" u="none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Ирина Михайловна</a:t>
            </a:r>
            <a:r>
              <a:rPr lang="en-US" sz="2400" b="1" i="0" u="none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преподаватель</a:t>
            </a:r>
            <a:r>
              <a:rPr lang="ru-RU" sz="2400" b="1" i="0" u="none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физики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Донецк-2022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600200"/>
            <a:ext cx="14287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1752600"/>
            <a:ext cx="14287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533400"/>
            <a:ext cx="2667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533400"/>
            <a:ext cx="10287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" y="457200"/>
            <a:ext cx="10191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3400" y="609600"/>
            <a:ext cx="14287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6" descr="iUT7EWBBF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" y="4495800"/>
            <a:ext cx="2971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6" descr="92-image_249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95600" y="5029200"/>
            <a:ext cx="3200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6" descr="1219944653_wallpaper_star_wars_the_force_unleashed_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15000" y="4572000"/>
            <a:ext cx="30448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6"/>
          <p:cNvSpPr txBox="1">
            <a:spLocks noGrp="1"/>
          </p:cNvSpPr>
          <p:nvPr>
            <p:ph type="body" idx="4294967295"/>
          </p:nvPr>
        </p:nvSpPr>
        <p:spPr>
          <a:xfrm>
            <a:off x="457200" y="2209800"/>
            <a:ext cx="8229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9FE4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ЛОГИЧЕСКИЕ, ГОЛОВОЛОМКИ, ПАЗЗЛЫ И ТРАДИЦИОННЫЕ</a:t>
            </a:r>
            <a:endParaRPr/>
          </a:p>
          <a:p>
            <a:pPr marL="342900" marR="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>
              <a:solidFill>
                <a:srgbClr val="F9FE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ОБЩЕСТВЕННОЕ МНЕНИЕ</a:t>
            </a:r>
            <a:endParaRPr/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Одни восхищаются</a:t>
            </a:r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Другие осуждают</a:t>
            </a:r>
            <a:endParaRPr/>
          </a:p>
        </p:txBody>
      </p:sp>
      <p:pic>
        <p:nvPicPr>
          <p:cNvPr id="562" name="Google Shape;562;p17" descr="da92cc25865d6b4288c04c4f10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590800"/>
            <a:ext cx="4343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7" descr="i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667000"/>
            <a:ext cx="2895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4800600"/>
            <a:ext cx="1981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4419600"/>
            <a:ext cx="1905000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ФАКТОРЫ</a:t>
            </a:r>
            <a:endParaRPr/>
          </a:p>
        </p:txBody>
      </p:sp>
      <p:sp>
        <p:nvSpPr>
          <p:cNvPr id="571" name="Google Shape;57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Компенсация общения.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Проблемы в семье, постоянные конфликты.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Своеобразная задержка психического развития.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ПОЛОЖИТЕЛЬНОЕ ВЛИЯНИЕ</a:t>
            </a:r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логические и стратегические игры повышают интеллект, способствуют развитию мышления;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исторические игры способствуют запоминанию исторических фактов;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жанр игры стратегия, подросток развивает способность к планированию, прогнозированию ситуации и поиску решения проблем;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роль положительного героя, способствует к прививанию любви и состраданию ближнего, вырабатывается героизм, решительность и благородие.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78" name="Google Shape;578;p19" descr="chłopa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581400"/>
            <a:ext cx="4724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9" descr="http://im2-tub-ru.yandex.net/i?id=35701b58700cd0b29893eb09d9bc4178-21-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524000"/>
            <a:ext cx="40386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ОТРИЦАТЕЛЬНОЕ ВЛИЯНИЕ</a:t>
            </a:r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«стрелялки-убивалки» развивают агрессию и раздрожительность;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депрессия, апатия;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мышечное напряжение, ухудшение осанки и деформация позвоночника, нарушение зрения, спазм мускулатуры лица, головная боль;</a:t>
            </a:r>
            <a:endParaRPr/>
          </a:p>
        </p:txBody>
      </p:sp>
      <p:pic>
        <p:nvPicPr>
          <p:cNvPr id="586" name="Google Shape;58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048000"/>
            <a:ext cx="2895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0" descr="1415569350_jestokaya_videoig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4343400"/>
            <a:ext cx="4038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371600"/>
            <a:ext cx="3048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0" descr="Image25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1295400"/>
            <a:ext cx="3733800" cy="2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22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22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22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22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322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322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ОТРИЦАТЕЛЬНОЕ ВЛИЯНИЕ</a:t>
            </a:r>
            <a:endParaRPr/>
          </a:p>
        </p:txBody>
      </p:sp>
      <p:sp>
        <p:nvSpPr>
          <p:cNvPr id="595" name="Google Shape;59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происходит искажение восприятие реального мира на подсознательном уровне у подростка;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 игр приводят к тому, что ребенок теряется во времени;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снижение творческих функций.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АНКЕТА ДЛЯ ОПРОСА</a:t>
            </a:r>
            <a:endParaRPr/>
          </a:p>
        </p:txBody>
      </p:sp>
      <p:sp>
        <p:nvSpPr>
          <p:cNvPr id="601" name="Google Shape;601;p22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Играете ли вы в компьютерные игры?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«Да»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«Нет»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Вы ответили «Да», то продолжайте отвечать на вопросы. Если Вы ответили «Нет», то для Вас опрос окончен, спасибо.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Как часто вы играете в компьютерные игры?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Каждый день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Через день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По выходным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Сколько времени вы уделяете компьютерным играм?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30 минут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1-2 часа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3-4 часа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Г) 4-8 часов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Д) Более 8 часов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Какому жанру компьютерных игр вы отдаете предпочтение?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«Стрелялки»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Симуляторы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В) Стратегия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Г) Приключения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Д) Логические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Е) «Бродилки»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Испытываете ли вы нервозность во время игры?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«Да»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«Нет»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6.Если у вас появится свободное время, вы сядете играть за компьютер или займетесь иным</a:t>
            </a:r>
            <a:r>
              <a:rPr lang="en-US" sz="13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делом?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Сяду играть за компьютер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Займусь иным делом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Готовы ли вы отказаться от компьютерных игр?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 «Нет»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 «Да»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 txBox="1"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07" name="Google Shape;6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4"/>
          <p:cNvSpPr txBox="1"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13" name="Google Shape;6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19" name="Google Shape;61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ВВЕДЕНИЕ</a:t>
            </a:r>
            <a:endParaRPr/>
          </a:p>
        </p:txBody>
      </p:sp>
      <p:sp>
        <p:nvSpPr>
          <p:cNvPr id="480" name="Google Shape;480;p8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Компьютерные игры, которые сейчас проникли почти во все сферы жизни человека, стали в последнее время одним из видов проведения досуга детей, подростков, молодежи и даже взрослых людей. Эти игры, столь возбуждающие человеческие эмоции, в состоянии часами удерживать пользователя перед экраном монитора, перенося его из реального в вымышленный мир. Пребывая в иллюзиях, человек либо что-то приобретает, либо целиком отдается своим бескрайним фантазиям.</a:t>
            </a:r>
            <a:endParaRPr/>
          </a:p>
          <a:p>
            <a:pPr marL="342900" marR="0" lvl="0" indent="-158750" algn="l" rtl="0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9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6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25" name="Google Shape;62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31" name="Google Shape;6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8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37" name="Google Shape;6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9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ОПРОСА</a:t>
            </a:r>
            <a:endParaRPr/>
          </a:p>
        </p:txBody>
      </p:sp>
      <p:pic>
        <p:nvPicPr>
          <p:cNvPr id="643" name="Google Shape;6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ЗАКЛЮЧЕНИЕ</a:t>
            </a:r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теоретического анализа литературы и нашего опроса показали, что психологические особенности подросткового возраста способствуют быстрому вовлечению в компьютерные игры. Они несут в себе не только </a:t>
            </a:r>
            <a:r>
              <a:rPr lang="en-US" sz="2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положительное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влияние на подростка, но и </a:t>
            </a:r>
            <a:r>
              <a:rPr lang="en-US" sz="2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негативное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все зависит от </a:t>
            </a:r>
            <a:r>
              <a:rPr lang="en-US" sz="2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правильного выбора жанра компьютерной игры и возрастной категории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 конечно правильно организовать работу за компьютером.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1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30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Рекомендации по организации рабочего места и времени, проводимого за компьютерной игрой.</a:t>
            </a:r>
            <a:r>
              <a:rPr lang="en-US" sz="2800" b="0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55" name="Google Shape;655;p3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Купив компьютер, изучите внимательно инструкции и постарайтесь обеспечить все меры безопасности.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Помогайте ребенку выбрать игры. Обращайте внимание на рекомендованный возраст. Исключите игры с насилием и жестокостью.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Помогите организовывать время так, чтобы его хватало на все.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Ограничьте время игры для подростков до одного часа.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каждых 15 минут делайте гимнастику для глаз.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Делайте после работы на компьютере физическую разминку тела и кистей рук.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AutoNum type="arabicPeriod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Выбирайте игру сознательно, определяя, в чем её полезное влияние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"/>
          <p:cNvSpPr txBox="1"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АКТУАЛЬНОСТЬ ТЕМЫ</a:t>
            </a:r>
            <a:endParaRPr/>
          </a:p>
        </p:txBody>
      </p:sp>
      <p:sp>
        <p:nvSpPr>
          <p:cNvPr id="486" name="Google Shape;48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Правильное применение компьютерных игр для развития положительного влияние на подростковую психику, а не наоборот. Что нужно предпринять родителям для того чтобы компьютер приносил пользу их чаду.</a:t>
            </a:r>
            <a:endParaRPr/>
          </a:p>
          <a:p>
            <a:pPr marL="342900" marR="0" lvl="0" indent="-88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ЦЕЛЬ РАБОТЫ</a:t>
            </a:r>
            <a:endParaRPr/>
          </a:p>
        </p:txBody>
      </p:sp>
      <p:sp>
        <p:nvSpPr>
          <p:cNvPr id="492" name="Google Shape;49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Выяснить, как разные жанры компьютерных игр влияют на психику подростка.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ПРЕДМЕТ ИССЛЕДОВАНИЯ</a:t>
            </a:r>
            <a:endParaRPr/>
          </a:p>
        </p:txBody>
      </p:sp>
      <p:sp>
        <p:nvSpPr>
          <p:cNvPr id="498" name="Google Shape;49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Факторы, определяющие уход подростка в виртуальный мир  компьютерных игр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ОБЪЕКТ ИССЛЕДОВАНИЯ</a:t>
            </a:r>
            <a:endParaRPr/>
          </a:p>
        </p:txBody>
      </p:sp>
      <p:sp>
        <p:nvSpPr>
          <p:cNvPr id="504" name="Google Shape;50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Студенты ГБОУ СПО «Самарский медико-социальный колледж» и СПФ ГБОУ ВПО «Самарский государственный университет путей сообщения» (Сам ТЖТ – структурное подразделение СамГУПС) первых и вторых курсов.</a:t>
            </a:r>
            <a:endParaRPr/>
          </a:p>
          <a:p>
            <a:pPr marL="342900" marR="0" lvl="0" indent="-1270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ИЗОБРЕТЕНИЕ КОМПЬЮТЕРНЫХ ИГР</a:t>
            </a:r>
            <a:endParaRPr/>
          </a:p>
        </p:txBody>
      </p:sp>
      <p:sp>
        <p:nvSpPr>
          <p:cNvPr id="510" name="Google Shape;51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lang="en-US" sz="29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Изобретение компьютерных игр обычно приписывают кому-то из троих людей: Ральфу Баэру, инженеру, выдвинувшему в 1951 году идею интерактивного телевидения, А. С. Дугласу, написавшему в 1952 компьютерную реализацию «крестиков-ноликов», или Уильяму Хигинботаму, создавшему в 1958 году игру, которая напоминала теннис и названием, и происходящим на экране.</a:t>
            </a:r>
            <a:endParaRPr/>
          </a:p>
        </p:txBody>
      </p:sp>
      <p:pic>
        <p:nvPicPr>
          <p:cNvPr id="511" name="Google Shape;511;p13" descr="&amp;Bcy;&amp;acy;&amp;ecy;&amp;r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133600"/>
            <a:ext cx="5559425" cy="4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3" descr="Willi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133600"/>
            <a:ext cx="4343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3" descr="po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1600200"/>
            <a:ext cx="2743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2857500"/>
            <a:ext cx="32004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4400" b="1" i="0" u="none" strike="noStrike" cap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XXI век</a:t>
            </a:r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   ВЕК ИГРОВОЙ ИНДУСТРИИ</a:t>
            </a:r>
            <a:endParaRPr/>
          </a:p>
        </p:txBody>
      </p:sp>
      <p:pic>
        <p:nvPicPr>
          <p:cNvPr id="521" name="Google Shape;521;p14" descr="ig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209800"/>
            <a:ext cx="81534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100000">
              <a:schemeClr val="lt1"/>
            </a:gs>
          </a:gsLst>
          <a:lin ang="13500000" scaled="0"/>
        </a:gra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E4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9FE40"/>
                </a:solidFill>
                <a:latin typeface="Arial"/>
                <a:ea typeface="Arial"/>
                <a:cs typeface="Arial"/>
                <a:sym typeface="Arial"/>
              </a:rPr>
              <a:t>КЛАССИФИКАЦИЯ КОМПЬЮТЕРНЫХ ИГР:</a:t>
            </a:r>
            <a:endParaRPr/>
          </a:p>
        </p:txBody>
      </p:sp>
      <p:sp>
        <p:nvSpPr>
          <p:cNvPr id="527" name="Google Shape;5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ШУТЕРЫ, БРОДИЛКИ-СТРЕЛЯЛКИ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ФАЙТИНГ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АРКАДА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СИМУЛЯТОРЫ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СТРАТЕГИЧЕСКАЯ ИГРА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КАРТОЧНАЯ СТРАТЕГИЯ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15" descr="1219944653_wallpaper_star_wars_the_force_unleashed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124200"/>
            <a:ext cx="3505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5" descr="Alone in the Dark 5 ：Near Death Investigation  - AITD：Near Death Investigation Wallpaper 1920*120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4953000"/>
            <a:ext cx="5181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2438400"/>
            <a:ext cx="4876800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0" y="3352800"/>
            <a:ext cx="43402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5" descr="X-Men Mutant Academy 2 (RUS: Diamond Studio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10200" y="1295400"/>
            <a:ext cx="3429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7600" y="2286000"/>
            <a:ext cx="2971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8000" y="4114800"/>
            <a:ext cx="17621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5" descr="Street Fighter 4 (Super) Arcade Edition (PC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0" y="3733800"/>
            <a:ext cx="24003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5" descr="Forza Horizon 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15000" y="2057400"/>
            <a:ext cx="3048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5" descr="Grand Theft Auto V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24200" y="5486400"/>
            <a:ext cx="3276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5" descr="The Witcher 3: Wild Hu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8200" y="1524000"/>
            <a:ext cx="3124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67000" y="1600200"/>
            <a:ext cx="3352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05400" y="5105400"/>
            <a:ext cx="31051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очки">
  <a:themeElements>
    <a:clrScheme name="default">
      <a:dk1>
        <a:srgbClr val="FFFFFF"/>
      </a:dk1>
      <a:lt1>
        <a:srgbClr val="666699"/>
      </a:lt1>
      <a:dk2>
        <a:srgbClr val="DFDEF6"/>
      </a:dk2>
      <a:lt2>
        <a:srgbClr val="5B5B89"/>
      </a:lt2>
      <a:accent1>
        <a:srgbClr val="6666FF"/>
      </a:accent1>
      <a:accent2>
        <a:srgbClr val="52527C"/>
      </a:accent2>
      <a:accent3>
        <a:srgbClr val="666699"/>
      </a:accent3>
      <a:accent4>
        <a:srgbClr val="6666FF"/>
      </a:accent4>
      <a:accent5>
        <a:srgbClr val="52527C"/>
      </a:accent5>
      <a:accent6>
        <a:srgbClr val="666699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Экран (4:3)</PresentationFormat>
  <Paragraphs>98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Точки</vt:lpstr>
      <vt:lpstr>   ГБОУ «Донецкая школа-интернат№1»    ВЛИЯНИЕ КОМПЬЮТЕРНЫХ ИГР НА ПСИХИКУ ПОДРОСТКОВ</vt:lpstr>
      <vt:lpstr>ВВЕДЕНИЕ</vt:lpstr>
      <vt:lpstr>АКТУАЛЬНОСТЬ ТЕМЫ</vt:lpstr>
      <vt:lpstr>ЦЕЛЬ РАБОТЫ</vt:lpstr>
      <vt:lpstr>ПРЕДМЕТ ИССЛЕДОВАНИЯ</vt:lpstr>
      <vt:lpstr>ОБЪЕКТ ИССЛЕДОВАНИЯ</vt:lpstr>
      <vt:lpstr>ИЗОБРЕТЕНИЕ КОМПЬЮТЕРНЫХ ИГР</vt:lpstr>
      <vt:lpstr>       XXI век</vt:lpstr>
      <vt:lpstr>КЛАССИФИКАЦИЯ КОМПЬЮТЕРНЫХ ИГР:</vt:lpstr>
      <vt:lpstr>Презентация PowerPoint</vt:lpstr>
      <vt:lpstr>ОБЩЕСТВЕННОЕ МНЕНИЕ</vt:lpstr>
      <vt:lpstr>ФАКТОРЫ</vt:lpstr>
      <vt:lpstr>ПОЛОЖИТЕЛЬНОЕ ВЛИЯНИЕ</vt:lpstr>
      <vt:lpstr>ОТРИЦАТЕЛЬНОЕ ВЛИЯНИЕ</vt:lpstr>
      <vt:lpstr>ОТРИЦАТЕЛЬНОЕ ВЛИЯНИЕ</vt:lpstr>
      <vt:lpstr>АНКЕТА ДЛЯ ОПРОСА</vt:lpstr>
      <vt:lpstr>РЕЗУЛЬТАТЫ ОПРОСА</vt:lpstr>
      <vt:lpstr>РЕЗУЛЬТАТЫ ОПРОСА</vt:lpstr>
      <vt:lpstr>РЕЗУЛЬТАТЫ ОПРОСА</vt:lpstr>
      <vt:lpstr>РЕЗУЛЬТАТЫ ОПРОСА</vt:lpstr>
      <vt:lpstr>РЕЗУЛЬТАТЫ ОПРОСА</vt:lpstr>
      <vt:lpstr>РЕЗУЛЬТАТЫ ОПРОСА</vt:lpstr>
      <vt:lpstr>РЕЗУЛЬТАТЫ ОПРОСА</vt:lpstr>
      <vt:lpstr>ЗАКЛЮЧЕНИЕ</vt:lpstr>
      <vt:lpstr>Рекомендации по организации рабочего места и времени, проводимого за компьютерной игрой.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ГБОУ «Донецкая школа-интернат№1»    ВЛИЯНИЕ КОМПЬЮТЕРНЫХ ИГР НА ПСИХИКУ ПОДРОСТКОВ</dc:title>
  <cp:lastModifiedBy>Пользователь</cp:lastModifiedBy>
  <cp:revision>2</cp:revision>
  <dcterms:modified xsi:type="dcterms:W3CDTF">2022-11-27T10:10:41Z</dcterms:modified>
</cp:coreProperties>
</file>