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74" r:id="rId3"/>
    <p:sldId id="257" r:id="rId4"/>
    <p:sldId id="258" r:id="rId5"/>
    <p:sldId id="273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72" r:id="rId14"/>
    <p:sldId id="266" r:id="rId15"/>
    <p:sldId id="267" r:id="rId16"/>
    <p:sldId id="268" r:id="rId17"/>
    <p:sldId id="269" r:id="rId18"/>
    <p:sldId id="270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6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2/24/2018</a:t>
            </a:fld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2/24/2018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2/24/2018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2/24/2018</a:t>
            </a:fld>
            <a:endParaRPr lang="en-US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2/24/2018</a:t>
            </a:fld>
            <a:endParaRPr lang="en-US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2/24/2018</a:t>
            </a:fld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2/24/2018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2/24/2018</a:t>
            </a:fld>
            <a:endParaRPr lang="en-US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2/24/2018</a:t>
            </a:fld>
            <a:endParaRPr lang="en-US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2/24/2018</a:t>
            </a:fld>
            <a:endParaRPr lang="en-US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2/24/2018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2/24/2018</a:t>
            </a:fld>
            <a:endParaRPr lang="en-US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ransition spd="slow"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D%D0%B0%D1%82%D1%8E%D1%80%D0%BC%D0%BE%D1%80%D1%82" TargetMode="External"/><Relationship Id="rId13" Type="http://schemas.openxmlformats.org/officeDocument/2006/relationships/hyperlink" Target="https://ru.wikipedia.org/wiki/%D0%94%D1%8B%D0%BC%D0%BA%D0%BE%D0%B2%D1%81%D0%BA%D0%B0%D1%8F_%D0%B8%D0%B3%D1%80%D1%83%D1%88%D0%BA%D0%B0" TargetMode="External"/><Relationship Id="rId3" Type="http://schemas.openxmlformats.org/officeDocument/2006/relationships/hyperlink" Target="https://go.mail.ru/search_images?fm=1&amp;q=%D0%B3%D1%80%D0%B0%D1%84%D0%B8%D0%BA%D0%B0&amp;frm=web" TargetMode="External"/><Relationship Id="rId7" Type="http://schemas.openxmlformats.org/officeDocument/2006/relationships/hyperlink" Target="https://ru.wikipedia.org/wiki/%D0%9F%D0%BE%D1%80%D1%82%D1%80%D0%B5%D1%82" TargetMode="External"/><Relationship Id="rId12" Type="http://schemas.openxmlformats.org/officeDocument/2006/relationships/hyperlink" Target="https://ru.wikipedia.org/wiki/%D0%A5%D0%BE%D1%85%D0%BB%D0%BE%D0%BC%D0%B0" TargetMode="External"/><Relationship Id="rId2" Type="http://schemas.openxmlformats.org/officeDocument/2006/relationships/hyperlink" Target="http://www.arthistory.ru/zhivopis.htm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art-assorty.ru/9107-peyzazh-zhanr-v-izobrazitelnom-iskusstve.html" TargetMode="External"/><Relationship Id="rId11" Type="http://schemas.openxmlformats.org/officeDocument/2006/relationships/hyperlink" Target="https://ru.wikipedia.org/wiki/%D0%93%D0%B6%D0%B5%D0%BB%D1%8C" TargetMode="External"/><Relationship Id="rId5" Type="http://schemas.openxmlformats.org/officeDocument/2006/relationships/hyperlink" Target="https://ru.wikipedia.org/wiki/%D0%90%D1%80%D1%85%D0%B8%D1%82%D0%B5%D0%BA%D1%82%D1%83%D1%80%D0%B0" TargetMode="External"/><Relationship Id="rId15" Type="http://schemas.openxmlformats.org/officeDocument/2006/relationships/hyperlink" Target="https://ru.wikipedia.org/wiki/%D0%92%D0%BE%D0%BB%D0%BE%D0%B3%D0%BE%D0%B4%D1%81%D0%BA%D0%BE%D0%B5_%D0%BA%D1%80%D1%83%D0%B6%D0%B5%D0%B2%D0%BE" TargetMode="External"/><Relationship Id="rId10" Type="http://schemas.openxmlformats.org/officeDocument/2006/relationships/hyperlink" Target="https://ru.wikipedia.org/wiki/%D0%90%D0%BD%D0%B8%D0%BC%D0%B0%D0%BB%D0%B8%D1%81%D1%82%D0%B8%D0%BA%D0%B0" TargetMode="External"/><Relationship Id="rId4" Type="http://schemas.openxmlformats.org/officeDocument/2006/relationships/hyperlink" Target="https://ru.wikipedia.org/wiki/%D0%A1%D0%BA%D1%83%D0%BB%D1%8C%D0%BF%D1%82%D1%83%D1%80%D0%B0" TargetMode="External"/><Relationship Id="rId9" Type="http://schemas.openxmlformats.org/officeDocument/2006/relationships/hyperlink" Target="https://dic.academic.ru/dic.nsf/enc_pictures/1921/%D0%9C%D0%B0%D1%80%D0%B8%D0%BD%D0%B0" TargetMode="External"/><Relationship Id="rId14" Type="http://schemas.openxmlformats.org/officeDocument/2006/relationships/hyperlink" Target="https://ru.wikipedia.org/wiki/%D0%9C%D0%B0%D1%82%D1%80%D1%91%D1%88%D0%BA%D0%B0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6.xml"/><Relationship Id="rId3" Type="http://schemas.openxmlformats.org/officeDocument/2006/relationships/slide" Target="slide5.xml"/><Relationship Id="rId7" Type="http://schemas.openxmlformats.org/officeDocument/2006/relationships/slide" Target="slide12.xml"/><Relationship Id="rId12" Type="http://schemas.openxmlformats.org/officeDocument/2006/relationships/slide" Target="slide17.xml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3.xml"/><Relationship Id="rId11" Type="http://schemas.openxmlformats.org/officeDocument/2006/relationships/slide" Target="slide18.xml"/><Relationship Id="rId5" Type="http://schemas.openxmlformats.org/officeDocument/2006/relationships/slide" Target="slide7.xml"/><Relationship Id="rId15" Type="http://schemas.openxmlformats.org/officeDocument/2006/relationships/slide" Target="slide14.xml"/><Relationship Id="rId10" Type="http://schemas.openxmlformats.org/officeDocument/2006/relationships/slide" Target="slide9.xml"/><Relationship Id="rId4" Type="http://schemas.openxmlformats.org/officeDocument/2006/relationships/slide" Target="slide6.xml"/><Relationship Id="rId9" Type="http://schemas.openxmlformats.org/officeDocument/2006/relationships/slide" Target="slide10.xml"/><Relationship Id="rId14" Type="http://schemas.openxmlformats.org/officeDocument/2006/relationships/slide" Target="slide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багетная рамка 3"/>
          <p:cNvSpPr/>
          <p:nvPr/>
        </p:nvSpPr>
        <p:spPr>
          <a:xfrm>
            <a:off x="1464365" y="331304"/>
            <a:ext cx="9263270" cy="715618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Викторина</a:t>
            </a:r>
            <a:endParaRPr lang="ru-RU" sz="40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48750" y="4165600"/>
            <a:ext cx="5458097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Думлер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Татьяна Петровна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изобразительного искусства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гимназия №56 г.Томск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65944" y="1406431"/>
            <a:ext cx="9245600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66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anose="02040602050305030304" pitchFamily="18" charset="0"/>
              </a:rPr>
              <a:t>«Мир изобразительного</a:t>
            </a:r>
          </a:p>
          <a:p>
            <a:pPr algn="ctr"/>
            <a:r>
              <a:rPr lang="ru-RU" sz="5400" b="1" cap="none" spc="50" dirty="0" smtClean="0">
                <a:ln w="11430"/>
                <a:solidFill>
                  <a:srgbClr val="66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anose="02040602050305030304" pitchFamily="18" charset="0"/>
              </a:rPr>
              <a:t> искусства »</a:t>
            </a:r>
            <a:endParaRPr lang="ru-RU" sz="5400" b="1" cap="none" spc="50" dirty="0">
              <a:ln w="11430"/>
              <a:solidFill>
                <a:srgbClr val="66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Users\User\Desktop\картинки фотошоп\oxqzxxyiu\kras3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121" y="5083646"/>
            <a:ext cx="1909536" cy="1475903"/>
          </a:xfrm>
          <a:prstGeom prst="rect">
            <a:avLst/>
          </a:prstGeom>
          <a:noFill/>
        </p:spPr>
      </p:pic>
      <p:pic>
        <p:nvPicPr>
          <p:cNvPr id="1027" name="Picture 3" descr="C:\Users\User\Desktop\картинки фотошоп\oxqzxxyiu\kras3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96261" y="4717142"/>
            <a:ext cx="1942374" cy="18297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780929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/>
          <p:cNvSpPr/>
          <p:nvPr/>
        </p:nvSpPr>
        <p:spPr>
          <a:xfrm>
            <a:off x="3848177" y="279558"/>
            <a:ext cx="4227443" cy="662609"/>
          </a:xfrm>
          <a:prstGeom prst="roundRect">
            <a:avLst/>
          </a:prstGeom>
          <a:solidFill>
            <a:srgbClr val="FFFF0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Жанры  </a:t>
            </a:r>
            <a:r>
              <a:rPr lang="ru-RU" sz="4000" dirty="0">
                <a:solidFill>
                  <a:schemeClr val="tx1"/>
                </a:solidFill>
                <a:latin typeface="Book Antiqua" panose="02040602050305030304" pitchFamily="18" charset="0"/>
              </a:rPr>
              <a:t>2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36260" y="5281728"/>
            <a:ext cx="2448272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b="1" dirty="0" smtClean="0"/>
              <a:t>Портрет</a:t>
            </a:r>
            <a:endParaRPr lang="ru-RU" sz="3200" b="1" dirty="0"/>
          </a:p>
        </p:txBody>
      </p:sp>
      <p:sp>
        <p:nvSpPr>
          <p:cNvPr id="7" name="Управляющая кнопка: &quot;На главную&quot; 6">
            <a:hlinkClick r:id="rId2" action="ppaction://hlinksldjump" highlightClick="1"/>
          </p:cNvPr>
          <p:cNvSpPr/>
          <p:nvPr/>
        </p:nvSpPr>
        <p:spPr>
          <a:xfrm>
            <a:off x="11062466" y="6122452"/>
            <a:ext cx="783209" cy="4837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45029" y="1798322"/>
            <a:ext cx="3614057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Изображение человека либо группы людей, бывает парадный, бытовой, авторский.</a:t>
            </a:r>
            <a:endParaRPr lang="ru-RU" sz="2800" b="1" dirty="0"/>
          </a:p>
        </p:txBody>
      </p:sp>
      <p:pic>
        <p:nvPicPr>
          <p:cNvPr id="2050" name="Picture 2" descr="C:\Users\User\Desktop\800px-Peter_der-Grosse_18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05929" y="1085928"/>
            <a:ext cx="4396014" cy="55543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8502339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/>
          <p:cNvSpPr/>
          <p:nvPr/>
        </p:nvSpPr>
        <p:spPr>
          <a:xfrm>
            <a:off x="3855119" y="314896"/>
            <a:ext cx="4227443" cy="662609"/>
          </a:xfrm>
          <a:prstGeom prst="roundRect">
            <a:avLst/>
          </a:prstGeom>
          <a:solidFill>
            <a:srgbClr val="FFFF0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Жанр   </a:t>
            </a:r>
            <a:r>
              <a:rPr lang="ru-RU" sz="4000" dirty="0">
                <a:solidFill>
                  <a:schemeClr val="tx1"/>
                </a:solidFill>
                <a:latin typeface="Book Antiqua" panose="02040602050305030304" pitchFamily="18" charset="0"/>
              </a:rPr>
              <a:t>3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9794" y="5187687"/>
            <a:ext cx="3463234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b="1" dirty="0" smtClean="0"/>
              <a:t>натюрморт</a:t>
            </a:r>
            <a:endParaRPr lang="ru-RU" sz="3200" b="1" dirty="0"/>
          </a:p>
        </p:txBody>
      </p:sp>
      <p:sp>
        <p:nvSpPr>
          <p:cNvPr id="6" name="Управляющая кнопка: &quot;На главную&quot; 5">
            <a:hlinkClick r:id="rId2" action="ppaction://hlinksldjump" highlightClick="1"/>
          </p:cNvPr>
          <p:cNvSpPr/>
          <p:nvPr/>
        </p:nvSpPr>
        <p:spPr>
          <a:xfrm>
            <a:off x="11393714" y="6195023"/>
            <a:ext cx="611618" cy="4837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4114" y="1509264"/>
            <a:ext cx="3802743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Изображение неодушевлённых предметов, разнообразного мира вещей, окружающих человека.</a:t>
            </a:r>
            <a:endParaRPr lang="ru-RU" sz="2800" b="1" dirty="0"/>
          </a:p>
        </p:txBody>
      </p:sp>
      <p:pic>
        <p:nvPicPr>
          <p:cNvPr id="3074" name="Picture 2" descr="C:\Users\User\Desktop\800px-Henri_Fantin-Latour_0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7929" y="1034144"/>
            <a:ext cx="5470071" cy="55837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0318640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/>
          <p:cNvSpPr/>
          <p:nvPr/>
        </p:nvSpPr>
        <p:spPr>
          <a:xfrm>
            <a:off x="3856381" y="312372"/>
            <a:ext cx="4227443" cy="662609"/>
          </a:xfrm>
          <a:prstGeom prst="roundRect">
            <a:avLst/>
          </a:prstGeom>
          <a:solidFill>
            <a:srgbClr val="FFFF0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Жанры  </a:t>
            </a:r>
            <a:r>
              <a:rPr lang="ru-RU" sz="4000" dirty="0">
                <a:solidFill>
                  <a:schemeClr val="tx1"/>
                </a:solidFill>
                <a:latin typeface="Book Antiqua" panose="02040602050305030304" pitchFamily="18" charset="0"/>
              </a:rPr>
              <a:t>4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32992" y="5277446"/>
            <a:ext cx="2708493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b="1" dirty="0" smtClean="0"/>
              <a:t>Марина</a:t>
            </a:r>
            <a:endParaRPr lang="ru-RU" sz="3200" b="1" dirty="0"/>
          </a:p>
        </p:txBody>
      </p:sp>
      <p:sp>
        <p:nvSpPr>
          <p:cNvPr id="6" name="Управляющая кнопка: &quot;На главную&quot; 5">
            <a:hlinkClick r:id="rId2" action="ppaction://hlinksldjump" highlightClick="1"/>
          </p:cNvPr>
          <p:cNvSpPr/>
          <p:nvPr/>
        </p:nvSpPr>
        <p:spPr>
          <a:xfrm>
            <a:off x="11393714" y="6195024"/>
            <a:ext cx="611618" cy="4837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847948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26786" y="1807419"/>
            <a:ext cx="3306586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Вид ландшафтной живописи, тип пейзажа, изображающая морской вид </a:t>
            </a:r>
            <a:endParaRPr lang="ru-RU" sz="2800" b="1" dirty="0"/>
          </a:p>
        </p:txBody>
      </p:sp>
      <p:pic>
        <p:nvPicPr>
          <p:cNvPr id="4098" name="Picture 2" descr="C:\Users\User\Desktop\i_6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3143" y="1367970"/>
            <a:ext cx="6841974" cy="48296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8046664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/>
          <p:cNvSpPr/>
          <p:nvPr/>
        </p:nvSpPr>
        <p:spPr>
          <a:xfrm>
            <a:off x="3827352" y="268830"/>
            <a:ext cx="4227443" cy="662609"/>
          </a:xfrm>
          <a:prstGeom prst="roundRect">
            <a:avLst/>
          </a:prstGeom>
          <a:solidFill>
            <a:srgbClr val="FFFF0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Жанры  </a:t>
            </a:r>
            <a:r>
              <a:rPr lang="ru-RU" sz="4000" dirty="0">
                <a:solidFill>
                  <a:schemeClr val="tx1"/>
                </a:solidFill>
                <a:latin typeface="Book Antiqua" panose="02040602050305030304" pitchFamily="18" charset="0"/>
              </a:rPr>
              <a:t>5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80999" y="5206137"/>
            <a:ext cx="291043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b="1" dirty="0" smtClean="0"/>
              <a:t>Анимализм</a:t>
            </a:r>
            <a:endParaRPr lang="ru-RU" sz="3200" b="1" dirty="0"/>
          </a:p>
        </p:txBody>
      </p:sp>
      <p:sp>
        <p:nvSpPr>
          <p:cNvPr id="6" name="Управляющая кнопка: &quot;На главную&quot; 5">
            <a:hlinkClick r:id="rId2" action="ppaction://hlinksldjump" highlightClick="1"/>
          </p:cNvPr>
          <p:cNvSpPr/>
          <p:nvPr/>
        </p:nvSpPr>
        <p:spPr>
          <a:xfrm>
            <a:off x="11408228" y="6195024"/>
            <a:ext cx="597104" cy="4837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90285" y="1225621"/>
            <a:ext cx="4049486" cy="31085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Жанр изобразительного искусства, основным объектом которого являются животные, главным образом в живописи, фотографии, скульптуре, графике.</a:t>
            </a:r>
            <a:endParaRPr lang="ru-RU" sz="2800" b="1" dirty="0"/>
          </a:p>
        </p:txBody>
      </p:sp>
      <p:pic>
        <p:nvPicPr>
          <p:cNvPr id="5122" name="Picture 2" descr="C:\Users\User\Desktop\800px-Albrecht_Dürer_-_Hare,_1502_-_Google_Art_Projec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6103" y="961447"/>
            <a:ext cx="5615440" cy="57078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1854974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/>
          <p:cNvSpPr/>
          <p:nvPr/>
        </p:nvSpPr>
        <p:spPr>
          <a:xfrm>
            <a:off x="2223964" y="227812"/>
            <a:ext cx="7994093" cy="66260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Художественные промыслы  </a:t>
            </a:r>
            <a:r>
              <a:rPr lang="ru-RU" sz="4000" dirty="0">
                <a:solidFill>
                  <a:schemeClr val="tx1"/>
                </a:solidFill>
                <a:latin typeface="Book Antiqua" panose="02040602050305030304" pitchFamily="18" charset="0"/>
              </a:rPr>
              <a:t>1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61908" y="5710944"/>
            <a:ext cx="2853635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b="1" dirty="0" smtClean="0"/>
              <a:t>Гжель</a:t>
            </a:r>
            <a:endParaRPr lang="ru-RU" sz="3200" b="1" dirty="0"/>
          </a:p>
        </p:txBody>
      </p:sp>
      <p:sp>
        <p:nvSpPr>
          <p:cNvPr id="6" name="Управляющая кнопка: &quot;На главную&quot; 5">
            <a:hlinkClick r:id="rId2" action="ppaction://hlinksldjump" highlightClick="1"/>
          </p:cNvPr>
          <p:cNvSpPr/>
          <p:nvPr/>
        </p:nvSpPr>
        <p:spPr>
          <a:xfrm>
            <a:off x="11379199" y="6195023"/>
            <a:ext cx="597104" cy="4837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98286" y="1399793"/>
            <a:ext cx="4122057" cy="39703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Русский народный промысел, центр производства глиняной посуды, вид росписи керамики в сине – </a:t>
            </a:r>
            <a:r>
              <a:rPr lang="ru-RU" sz="2800" b="1" dirty="0" err="1" smtClean="0"/>
              <a:t>голубых</a:t>
            </a:r>
            <a:r>
              <a:rPr lang="ru-RU" sz="2800" b="1" dirty="0" smtClean="0"/>
              <a:t> тонах. Мотивами этой росписи являлись декоративные цветы, листья, травы, сеточка.</a:t>
            </a:r>
            <a:endParaRPr lang="ru-RU" sz="2800" b="1" dirty="0"/>
          </a:p>
        </p:txBody>
      </p:sp>
      <p:pic>
        <p:nvPicPr>
          <p:cNvPr id="12290" name="Picture 2" descr="https://upload.wikimedia.org/wikipedia/commons/9/9b/1969.%D0%90%D0%B7%D0%B0%D1%80%D0%BE%D0%B2%D0%B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58089" y="1219879"/>
            <a:ext cx="4967968" cy="53967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54956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/>
          <p:cNvSpPr/>
          <p:nvPr/>
        </p:nvSpPr>
        <p:spPr>
          <a:xfrm>
            <a:off x="2699658" y="530086"/>
            <a:ext cx="8392410" cy="66260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Художественные промыслы  </a:t>
            </a:r>
            <a:r>
              <a:rPr lang="ru-RU" sz="4000" dirty="0">
                <a:solidFill>
                  <a:schemeClr val="tx1"/>
                </a:solidFill>
                <a:latin typeface="Book Antiqua" panose="02040602050305030304" pitchFamily="18" charset="0"/>
              </a:rPr>
              <a:t>2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97069" y="5622618"/>
            <a:ext cx="2660531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dirty="0" smtClean="0"/>
              <a:t>Хохлома</a:t>
            </a:r>
            <a:endParaRPr lang="ru-RU" sz="3200" dirty="0"/>
          </a:p>
        </p:txBody>
      </p:sp>
      <p:sp>
        <p:nvSpPr>
          <p:cNvPr id="6" name="Управляющая кнопка: &quot;На главную&quot; 5">
            <a:hlinkClick r:id="rId2" action="ppaction://hlinksldjump" highlightClick="1"/>
          </p:cNvPr>
          <p:cNvSpPr/>
          <p:nvPr/>
        </p:nvSpPr>
        <p:spPr>
          <a:xfrm>
            <a:off x="11466286" y="6195023"/>
            <a:ext cx="539046" cy="4837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78971" y="1748135"/>
            <a:ext cx="4325258" cy="35640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Старинный промысел декоративной росписи деревянной посуды и мебели, выполненную красными, зелёными и чёрными тонами по золотому фону. Роспись «верховая» или «фоновая».  </a:t>
            </a:r>
            <a:endParaRPr lang="ru-RU" sz="2800" b="1" dirty="0"/>
          </a:p>
        </p:txBody>
      </p:sp>
      <p:pic>
        <p:nvPicPr>
          <p:cNvPr id="11265" name="Picture 1" descr="C:\Users\User\Desktop\Khohloma_set_199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61428" y="1683657"/>
            <a:ext cx="5941181" cy="44558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3739483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/>
          <p:cNvSpPr/>
          <p:nvPr/>
        </p:nvSpPr>
        <p:spPr>
          <a:xfrm>
            <a:off x="2540001" y="464801"/>
            <a:ext cx="8400602" cy="66260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Художественные промыслы  </a:t>
            </a:r>
            <a:r>
              <a:rPr lang="ru-RU" sz="4000" dirty="0">
                <a:solidFill>
                  <a:schemeClr val="tx1"/>
                </a:solidFill>
                <a:latin typeface="Book Antiqua" panose="02040602050305030304" pitchFamily="18" charset="0"/>
              </a:rPr>
              <a:t>3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30425" y="6058341"/>
            <a:ext cx="449311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b="1" dirty="0" smtClean="0"/>
              <a:t>Дымковская игрушка</a:t>
            </a:r>
            <a:endParaRPr lang="ru-RU" sz="3200" b="1" dirty="0"/>
          </a:p>
        </p:txBody>
      </p:sp>
      <p:sp>
        <p:nvSpPr>
          <p:cNvPr id="6" name="Управляющая кнопка: &quot;На главную&quot; 5">
            <a:hlinkClick r:id="rId2" action="ppaction://hlinksldjump" highlightClick="1"/>
          </p:cNvPr>
          <p:cNvSpPr/>
          <p:nvPr/>
        </p:nvSpPr>
        <p:spPr>
          <a:xfrm>
            <a:off x="11580382" y="6448182"/>
            <a:ext cx="611618" cy="4098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0915" y="1501392"/>
            <a:ext cx="4673600" cy="44012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Старинный глиняный промысел, Возник близ города Вятки. Весь процесс изготовления ручной (от выполнения изделия до росписи) Строго геометрический орнамент - клетки, полоски, круги, точки наносятся в различных  цветовых сочетаниях.</a:t>
            </a:r>
            <a:endParaRPr lang="ru-RU" dirty="0"/>
          </a:p>
        </p:txBody>
      </p:sp>
      <p:pic>
        <p:nvPicPr>
          <p:cNvPr id="10241" name="Picture 1" descr="C:\Users\User\Desktop\rgdg4opi4444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2000" y="1503136"/>
            <a:ext cx="6428743" cy="47902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5630103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/>
          <p:cNvSpPr/>
          <p:nvPr/>
        </p:nvSpPr>
        <p:spPr>
          <a:xfrm>
            <a:off x="2351315" y="321838"/>
            <a:ext cx="7980332" cy="66260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Художественные промыслы  </a:t>
            </a:r>
            <a:r>
              <a:rPr lang="ru-RU" sz="4000" dirty="0">
                <a:solidFill>
                  <a:schemeClr val="tx1"/>
                </a:solidFill>
                <a:latin typeface="Book Antiqua" panose="02040602050305030304" pitchFamily="18" charset="0"/>
              </a:rPr>
              <a:t>4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68334" y="5442857"/>
            <a:ext cx="3050524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b="1" dirty="0" smtClean="0"/>
              <a:t>Матрёшка</a:t>
            </a:r>
            <a:endParaRPr lang="ru-RU" sz="3200" b="1" dirty="0"/>
          </a:p>
        </p:txBody>
      </p:sp>
      <p:sp>
        <p:nvSpPr>
          <p:cNvPr id="6" name="Управляющая кнопка: &quot;На главную&quot; 5">
            <a:hlinkClick r:id="rId2" action="ppaction://hlinksldjump" highlightClick="1"/>
          </p:cNvPr>
          <p:cNvSpPr/>
          <p:nvPr/>
        </p:nvSpPr>
        <p:spPr>
          <a:xfrm>
            <a:off x="11304103" y="6308034"/>
            <a:ext cx="607833" cy="4837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49943" y="1407885"/>
            <a:ext cx="3788229" cy="35394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Полая внутри деревянная ярко разрисованная кукла в виде полуовальной фигуры. Были Семёновские, </a:t>
            </a:r>
            <a:r>
              <a:rPr lang="ru-RU" sz="2800" b="1" dirty="0" err="1" smtClean="0"/>
              <a:t>Загорские</a:t>
            </a:r>
            <a:r>
              <a:rPr lang="ru-RU" sz="2800" b="1" dirty="0" smtClean="0"/>
              <a:t>, Калининские.</a:t>
            </a:r>
            <a:endParaRPr lang="ru-RU" sz="2800" b="1" dirty="0"/>
          </a:p>
        </p:txBody>
      </p:sp>
      <p:pic>
        <p:nvPicPr>
          <p:cNvPr id="9217" name="Picture 1" descr="C:\Users\User\Desktop\1280px-Russian-Matrosh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5373" y="1349828"/>
            <a:ext cx="6602313" cy="47316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067384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/>
          <p:cNvSpPr/>
          <p:nvPr/>
        </p:nvSpPr>
        <p:spPr>
          <a:xfrm>
            <a:off x="2002971" y="340770"/>
            <a:ext cx="8222727" cy="66260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Художественные промыслы 5</a:t>
            </a:r>
            <a:endParaRPr lang="ru-RU" sz="40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3533" y="5385989"/>
            <a:ext cx="3978333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b="1" dirty="0" smtClean="0"/>
              <a:t>Вологодское кружево</a:t>
            </a:r>
            <a:endParaRPr lang="ru-RU" sz="3200" b="1" dirty="0"/>
          </a:p>
        </p:txBody>
      </p:sp>
      <p:sp>
        <p:nvSpPr>
          <p:cNvPr id="7" name="Управляющая кнопка: &quot;На главную&quot; 6">
            <a:hlinkClick r:id="rId2" action="ppaction://hlinksldjump" highlightClick="1"/>
          </p:cNvPr>
          <p:cNvSpPr/>
          <p:nvPr/>
        </p:nvSpPr>
        <p:spPr>
          <a:xfrm>
            <a:off x="11408229" y="6165994"/>
            <a:ext cx="582589" cy="4837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54062" y="1589705"/>
            <a:ext cx="3945367" cy="31085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Вид русского кружева, плетённого на коклюшках . Основной рисунок выполняется плотной, непрерывной линией, по сколку на подушке-валике. </a:t>
            </a:r>
            <a:endParaRPr lang="ru-RU" sz="2800" b="1" dirty="0"/>
          </a:p>
        </p:txBody>
      </p:sp>
      <p:pic>
        <p:nvPicPr>
          <p:cNvPr id="8194" name="Picture 2" descr="C:\Users\User\Desktop\Vologodskoe_Krujevo_Lukomore_fragme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2114" y="1356794"/>
            <a:ext cx="6248400" cy="50612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5431877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994BA70-80F6-4711-88C8-8E1922968770}"/>
              </a:ext>
            </a:extLst>
          </p:cNvPr>
          <p:cNvSpPr txBox="1"/>
          <p:nvPr/>
        </p:nvSpPr>
        <p:spPr>
          <a:xfrm>
            <a:off x="781878" y="1189210"/>
            <a:ext cx="10946295" cy="2047220"/>
          </a:xfrm>
          <a:prstGeom prst="rect">
            <a:avLst/>
          </a:prstGeom>
          <a:noFill/>
        </p:spPr>
        <p:txBody>
          <a:bodyPr wrap="none" rtlCol="0">
            <a:prstTxWarp prst="textCanUp">
              <a:avLst/>
            </a:prstTxWarp>
            <a:spAutoFit/>
          </a:bodyPr>
          <a:lstStyle/>
          <a:p>
            <a:r>
              <a:rPr lang="ru-RU" sz="2800" dirty="0">
                <a:ln w="0"/>
                <a:solidFill>
                  <a:schemeClr val="accent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 все ребята!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8B5542CA-8290-4A7B-81A9-1B1AFF840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442" y="3236430"/>
            <a:ext cx="4055165" cy="340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07359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7700019-854B-4C83-9570-245F71D6D504}"/>
              </a:ext>
            </a:extLst>
          </p:cNvPr>
          <p:cNvSpPr txBox="1"/>
          <p:nvPr/>
        </p:nvSpPr>
        <p:spPr>
          <a:xfrm>
            <a:off x="318052" y="679938"/>
            <a:ext cx="11396869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теоретические знания по основным направлениям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изобразительного искусства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формирование познавательного интереса к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изобразительному искусству.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уважительного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 к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народному искусству;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работать в группе,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сопернику.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команда выбирает один вопрос из любого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каждая команда ответит на пять вопросов.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подсказки кликните раз – появится картинка.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проверки ответа, нужно кликнуть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ещё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 мышкой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2229027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81819"/>
            <a:ext cx="12192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www.arthistory.ru/zhivopis.htm</a:t>
            </a:r>
            <a:endParaRPr lang="ru-RU" dirty="0" smtClean="0"/>
          </a:p>
          <a:p>
            <a:pPr marL="342900" indent="-342900">
              <a:buFontTx/>
              <a:buAutoNum type="arabicPeriod"/>
            </a:pPr>
            <a:r>
              <a:rPr lang="en-US" dirty="0" smtClean="0">
                <a:hlinkClick r:id="rId3"/>
              </a:rPr>
              <a:t>https</a:t>
            </a:r>
            <a:r>
              <a:rPr lang="en-US" dirty="0" smtClean="0">
                <a:hlinkClick r:id="rId3"/>
              </a:rPr>
              <a:t>://go.mail.ru/search_images?fm=1&amp;q=%D0%B3%D1%80%D0%B0%D1%84%D0%B8%D0%BA%D0%B0&amp;frm=web#urlhash=8505879554702103419</a:t>
            </a:r>
            <a:endParaRPr lang="ru-RU" dirty="0" smtClean="0"/>
          </a:p>
          <a:p>
            <a:pPr marL="342900" indent="-342900">
              <a:buFontTx/>
              <a:buAutoNum type="arabicPeriod"/>
            </a:pPr>
            <a:r>
              <a:rPr lang="en-US" dirty="0" smtClean="0">
                <a:hlinkClick r:id="rId4"/>
              </a:rPr>
              <a:t>https://ru.wikipedia.org/wiki/%D0%A1%D0%BA%D1%83%D0%BB%D1%8C%D0%BF%D1%82%D1%83%D1%80%D0%B0</a:t>
            </a:r>
            <a:endParaRPr lang="ru-RU" dirty="0" smtClean="0"/>
          </a:p>
          <a:p>
            <a:pPr marL="342900" indent="-342900">
              <a:buFontTx/>
              <a:buAutoNum type="arabicPeriod"/>
            </a:pPr>
            <a:r>
              <a:rPr lang="en-US" dirty="0" smtClean="0">
                <a:hlinkClick r:id="rId5"/>
              </a:rPr>
              <a:t>https://ru.wikipedia.org/wiki/%D0%90%D1%80%D1%85%D0%B8%D1%82%D0%B5%D0%BA%D1%82%D1%83%D1%80%D0%B0</a:t>
            </a:r>
            <a:endParaRPr lang="ru-RU" dirty="0" smtClean="0"/>
          </a:p>
          <a:p>
            <a:pPr marL="342900" indent="-342900">
              <a:buFontTx/>
              <a:buAutoNum type="arabicPeriod"/>
            </a:pPr>
            <a:r>
              <a:rPr lang="en-US" dirty="0" smtClean="0">
                <a:hlinkClick r:id="rId6"/>
              </a:rPr>
              <a:t>http://art-assorty.ru/9107-peyzazh-zhanr-v-izobrazitelnom-iskusstve.html</a:t>
            </a:r>
            <a:endParaRPr lang="ru-RU" dirty="0" smtClean="0"/>
          </a:p>
          <a:p>
            <a:pPr marL="342900" indent="-342900">
              <a:buFontTx/>
              <a:buAutoNum type="arabicPeriod"/>
            </a:pPr>
            <a:r>
              <a:rPr lang="en-US" dirty="0" smtClean="0">
                <a:hlinkClick r:id="rId7"/>
              </a:rPr>
              <a:t>https://ru.wikipedia.org/wiki/%D0%9F%D0%BE%D1%80%D1%82%D1%80%D0%B5%D1%82</a:t>
            </a:r>
            <a:endParaRPr lang="ru-RU" dirty="0" smtClean="0"/>
          </a:p>
          <a:p>
            <a:pPr marL="342900" indent="-342900">
              <a:buFontTx/>
              <a:buAutoNum type="arabicPeriod"/>
            </a:pPr>
            <a:r>
              <a:rPr lang="en-US" dirty="0" smtClean="0">
                <a:hlinkClick r:id="rId8"/>
              </a:rPr>
              <a:t>https://ru.wikipedia.org/wiki/%D0%9D%D0%B0%D1%82%D1%8E%D1%80%D0%BC%D0%BE%D1%80%D1%82</a:t>
            </a:r>
            <a:endParaRPr lang="ru-RU" dirty="0" smtClean="0"/>
          </a:p>
          <a:p>
            <a:pPr marL="342900" indent="-342900">
              <a:buFontTx/>
              <a:buAutoNum type="arabicPeriod"/>
            </a:pPr>
            <a:r>
              <a:rPr lang="en-US" dirty="0" smtClean="0">
                <a:hlinkClick r:id="rId9"/>
              </a:rPr>
              <a:t>https://dic.academic.ru/dic.nsf/enc_pictures/1921/%D0%9C%D0%B0%D1%80%D0%B8%D0%BD%D0%B0</a:t>
            </a:r>
            <a:endParaRPr lang="ru-RU" dirty="0" smtClean="0"/>
          </a:p>
          <a:p>
            <a:pPr marL="342900" indent="-342900">
              <a:buFontTx/>
              <a:buAutoNum type="arabicPeriod"/>
            </a:pPr>
            <a:r>
              <a:rPr lang="en-US" dirty="0" smtClean="0">
                <a:hlinkClick r:id="rId10"/>
              </a:rPr>
              <a:t>https://ru.wikipedia.org/wiki/%D0%90%D0%BD%D0%B8%D0%BC%D0%B0%D0%BB%D0%B8%D1%81%D1%82%D0%B8%D0%BA%D0%B0</a:t>
            </a:r>
            <a:endParaRPr lang="ru-RU" dirty="0" smtClean="0"/>
          </a:p>
          <a:p>
            <a:pPr marL="342900" indent="-342900">
              <a:buFontTx/>
              <a:buAutoNum type="arabicPeriod"/>
            </a:pPr>
            <a:r>
              <a:rPr lang="en-US" dirty="0" smtClean="0">
                <a:hlinkClick r:id="rId11"/>
              </a:rPr>
              <a:t>https://ru.wikipedia.org/wiki/%D0%93%D0%B6%D0%B5%D0%BB%D1%8C</a:t>
            </a:r>
            <a:endParaRPr lang="ru-RU" dirty="0" smtClean="0"/>
          </a:p>
          <a:p>
            <a:pPr marL="342900" indent="-342900">
              <a:buFontTx/>
              <a:buAutoNum type="arabicPeriod"/>
            </a:pPr>
            <a:r>
              <a:rPr lang="en-US" dirty="0" smtClean="0">
                <a:hlinkClick r:id="rId12"/>
              </a:rPr>
              <a:t>https://ru.wikipedia.org/wiki/%D0%A5%D0%BE%D1%85%D0%BB%D0%BE%D0%BC%D0%B0</a:t>
            </a:r>
            <a:endParaRPr lang="ru-RU" dirty="0" smtClean="0"/>
          </a:p>
          <a:p>
            <a:pPr marL="342900" indent="-342900">
              <a:buFontTx/>
              <a:buAutoNum type="arabicPeriod"/>
            </a:pPr>
            <a:r>
              <a:rPr lang="en-US" dirty="0" smtClean="0">
                <a:hlinkClick r:id="rId13"/>
              </a:rPr>
              <a:t>https://ru.wikipedia.org/wiki/%D0%94%D1%8B%D0%BC%D0%BA%D0%BE%D0%B2%D1%81%D0%BA%D0%B0%D1%8F_%D0%B8%D0%B3%D1%80%D1%83%D1%88%D0%BA%D0%B0</a:t>
            </a:r>
            <a:endParaRPr lang="ru-RU" dirty="0" smtClean="0"/>
          </a:p>
          <a:p>
            <a:pPr marL="342900" indent="-342900">
              <a:buFontTx/>
              <a:buAutoNum type="arabicPeriod"/>
            </a:pPr>
            <a:r>
              <a:rPr lang="en-US" dirty="0" smtClean="0">
                <a:hlinkClick r:id="rId14"/>
              </a:rPr>
              <a:t>https://ru.wikipedia.org/wiki/%D0%9C%D0%B0%D1%82%D1%80%D1%91%D1%88%D0%BA%D0%B0</a:t>
            </a:r>
            <a:endParaRPr lang="ru-RU" dirty="0" smtClean="0"/>
          </a:p>
          <a:p>
            <a:pPr marL="342900" indent="-342900">
              <a:buFontTx/>
              <a:buAutoNum type="arabicPeriod"/>
            </a:pPr>
            <a:r>
              <a:rPr lang="en-US" dirty="0" smtClean="0">
                <a:hlinkClick r:id="rId15"/>
              </a:rPr>
              <a:t>https://ru.wikipedia.org/wiki/%D0%92%D0%BE%D0%BB%D0%BE%D0%B3%D0%BE%D0%B4%D1%81%D0%BA%D0%BE%D0%B5_%D0%BA%D1%80%D1%83%D0%B6%D0%B5%D0%B2%D0%BE</a:t>
            </a:r>
            <a:endParaRPr lang="ru-RU" dirty="0" smtClean="0"/>
          </a:p>
          <a:p>
            <a:pPr marL="342900" indent="-342900">
              <a:buFontTx/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багетная рамка 2"/>
          <p:cNvSpPr/>
          <p:nvPr/>
        </p:nvSpPr>
        <p:spPr>
          <a:xfrm>
            <a:off x="2342241" y="578046"/>
            <a:ext cx="7222435" cy="1205948"/>
          </a:xfrm>
          <a:prstGeom prst="beve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Вопросы</a:t>
            </a:r>
            <a:endParaRPr lang="ru-RU" sz="60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Прямоугольник: скругленные углы 3"/>
          <p:cNvSpPr/>
          <p:nvPr/>
        </p:nvSpPr>
        <p:spPr>
          <a:xfrm>
            <a:off x="290286" y="2531165"/>
            <a:ext cx="4341663" cy="66260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Виды</a:t>
            </a:r>
            <a:endParaRPr lang="ru-RU" sz="40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Прямоугольник: скругленные углы 4"/>
          <p:cNvSpPr/>
          <p:nvPr/>
        </p:nvSpPr>
        <p:spPr>
          <a:xfrm>
            <a:off x="319315" y="3896139"/>
            <a:ext cx="4385206" cy="662609"/>
          </a:xfrm>
          <a:prstGeom prst="roundRect">
            <a:avLst/>
          </a:prstGeom>
          <a:solidFill>
            <a:srgbClr val="FFFF00"/>
          </a:soli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Жанры</a:t>
            </a:r>
            <a:endParaRPr lang="ru-RU" sz="40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246742" y="5261112"/>
            <a:ext cx="4615543" cy="111065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Художественные промыслы</a:t>
            </a:r>
            <a:endParaRPr lang="ru-RU" sz="40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Прямоугольник: багетная рамка 6">
            <a:hlinkClick r:id="rId2" action="ppaction://hlinksldjump"/>
          </p:cNvPr>
          <p:cNvSpPr/>
          <p:nvPr/>
        </p:nvSpPr>
        <p:spPr>
          <a:xfrm>
            <a:off x="5216386" y="2531164"/>
            <a:ext cx="715617" cy="662609"/>
          </a:xfrm>
          <a:prstGeom prst="beve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" name="Прямоугольник: багетная рамка 7">
            <a:hlinkClick r:id="rId3" action="ppaction://hlinksldjump"/>
          </p:cNvPr>
          <p:cNvSpPr/>
          <p:nvPr/>
        </p:nvSpPr>
        <p:spPr>
          <a:xfrm>
            <a:off x="6443869" y="2531164"/>
            <a:ext cx="715617" cy="662609"/>
          </a:xfrm>
          <a:prstGeom prst="beve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Прямоугольник: багетная рамка 8">
            <a:hlinkClick r:id="rId4" action="ppaction://hlinksldjump"/>
          </p:cNvPr>
          <p:cNvSpPr/>
          <p:nvPr/>
        </p:nvSpPr>
        <p:spPr>
          <a:xfrm>
            <a:off x="7671352" y="2531163"/>
            <a:ext cx="715617" cy="662609"/>
          </a:xfrm>
          <a:prstGeom prst="beve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Прямоугольник: багетная рамка 9">
            <a:hlinkClick r:id="rId4" action="ppaction://hlinksldjump"/>
          </p:cNvPr>
          <p:cNvSpPr/>
          <p:nvPr/>
        </p:nvSpPr>
        <p:spPr>
          <a:xfrm>
            <a:off x="8898834" y="2531163"/>
            <a:ext cx="715617" cy="662609"/>
          </a:xfrm>
          <a:prstGeom prst="beve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1" name="Прямоугольник: багетная рамка 10">
            <a:hlinkClick r:id="rId5" action="ppaction://hlinksldjump"/>
          </p:cNvPr>
          <p:cNvSpPr/>
          <p:nvPr/>
        </p:nvSpPr>
        <p:spPr>
          <a:xfrm>
            <a:off x="10126316" y="2531163"/>
            <a:ext cx="715617" cy="662609"/>
          </a:xfrm>
          <a:prstGeom prst="beve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2" name="Прямоугольник: багетная рамка 11">
            <a:hlinkClick r:id="rId6" action="ppaction://hlinksldjump"/>
          </p:cNvPr>
          <p:cNvSpPr/>
          <p:nvPr/>
        </p:nvSpPr>
        <p:spPr>
          <a:xfrm>
            <a:off x="10126316" y="3882884"/>
            <a:ext cx="715617" cy="662609"/>
          </a:xfrm>
          <a:prstGeom prst="bevel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3" name="Прямоугольник: багетная рамка 12">
            <a:hlinkClick r:id="rId7" action="ppaction://hlinksldjump"/>
          </p:cNvPr>
          <p:cNvSpPr/>
          <p:nvPr/>
        </p:nvSpPr>
        <p:spPr>
          <a:xfrm>
            <a:off x="8898833" y="3896137"/>
            <a:ext cx="715617" cy="662609"/>
          </a:xfrm>
          <a:prstGeom prst="bevel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Прямоугольник: багетная рамка 13">
            <a:hlinkClick r:id="rId8" action="ppaction://hlinksldjump"/>
          </p:cNvPr>
          <p:cNvSpPr/>
          <p:nvPr/>
        </p:nvSpPr>
        <p:spPr>
          <a:xfrm>
            <a:off x="7671351" y="3896138"/>
            <a:ext cx="715617" cy="662609"/>
          </a:xfrm>
          <a:prstGeom prst="bevel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Прямоугольник: багетная рамка 14">
            <a:hlinkClick r:id="rId9" action="ppaction://hlinksldjump"/>
          </p:cNvPr>
          <p:cNvSpPr/>
          <p:nvPr/>
        </p:nvSpPr>
        <p:spPr>
          <a:xfrm>
            <a:off x="6443869" y="3882885"/>
            <a:ext cx="715617" cy="662609"/>
          </a:xfrm>
          <a:prstGeom prst="bevel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" name="Прямоугольник: багетная рамка 15">
            <a:hlinkClick r:id="rId10" action="ppaction://hlinksldjump"/>
          </p:cNvPr>
          <p:cNvSpPr/>
          <p:nvPr/>
        </p:nvSpPr>
        <p:spPr>
          <a:xfrm>
            <a:off x="5216385" y="3896139"/>
            <a:ext cx="715617" cy="662609"/>
          </a:xfrm>
          <a:prstGeom prst="bevel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" name="Прямоугольник: багетная рамка 16">
            <a:hlinkClick r:id="rId11" action="ppaction://hlinksldjump"/>
          </p:cNvPr>
          <p:cNvSpPr/>
          <p:nvPr/>
        </p:nvSpPr>
        <p:spPr>
          <a:xfrm>
            <a:off x="10126316" y="5234605"/>
            <a:ext cx="715617" cy="662609"/>
          </a:xfrm>
          <a:prstGeom prst="bevel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8" name="Прямоугольник: багетная рамка 17">
            <a:hlinkClick r:id="rId12" action="ppaction://hlinksldjump"/>
          </p:cNvPr>
          <p:cNvSpPr/>
          <p:nvPr/>
        </p:nvSpPr>
        <p:spPr>
          <a:xfrm>
            <a:off x="8898833" y="5261111"/>
            <a:ext cx="715617" cy="662609"/>
          </a:xfrm>
          <a:prstGeom prst="bevel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9" name="Прямоугольник: багетная рамка 18">
            <a:hlinkClick r:id="rId13" action="ppaction://hlinksldjump"/>
          </p:cNvPr>
          <p:cNvSpPr/>
          <p:nvPr/>
        </p:nvSpPr>
        <p:spPr>
          <a:xfrm>
            <a:off x="7671351" y="5261112"/>
            <a:ext cx="715617" cy="662609"/>
          </a:xfrm>
          <a:prstGeom prst="bevel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0" name="Прямоугольник: багетная рамка 19">
            <a:hlinkClick r:id="rId14" action="ppaction://hlinksldjump"/>
          </p:cNvPr>
          <p:cNvSpPr/>
          <p:nvPr/>
        </p:nvSpPr>
        <p:spPr>
          <a:xfrm>
            <a:off x="6443869" y="5234606"/>
            <a:ext cx="715617" cy="662609"/>
          </a:xfrm>
          <a:prstGeom prst="bevel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" name="Прямоугольник: багетная рамка 20">
            <a:hlinkClick r:id="rId15" action="ppaction://hlinksldjump"/>
          </p:cNvPr>
          <p:cNvSpPr/>
          <p:nvPr/>
        </p:nvSpPr>
        <p:spPr>
          <a:xfrm>
            <a:off x="5304178" y="5261111"/>
            <a:ext cx="715617" cy="662609"/>
          </a:xfrm>
          <a:prstGeom prst="bevel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" name="Управляющая кнопка: &quot;В конец&quot; 1">
            <a:hlinkClick r:id="" action="ppaction://hlinkshowjump?jump=lastslide" highlightClick="1"/>
            <a:extLst>
              <a:ext uri="{FF2B5EF4-FFF2-40B4-BE49-F238E27FC236}">
                <a16:creationId xmlns:a16="http://schemas.microsoft.com/office/drawing/2014/main" xmlns="" id="{7CF55629-70DC-49FF-AB64-9CF9F96AC199}"/>
              </a:ext>
            </a:extLst>
          </p:cNvPr>
          <p:cNvSpPr/>
          <p:nvPr/>
        </p:nvSpPr>
        <p:spPr>
          <a:xfrm>
            <a:off x="11449878" y="6414052"/>
            <a:ext cx="410818" cy="31805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179409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/>
          <p:cNvSpPr/>
          <p:nvPr/>
        </p:nvSpPr>
        <p:spPr>
          <a:xfrm>
            <a:off x="3004456" y="203200"/>
            <a:ext cx="6046755" cy="66260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Вид искусства   </a:t>
            </a:r>
            <a:r>
              <a:rPr lang="ru-RU" sz="4000" dirty="0">
                <a:solidFill>
                  <a:schemeClr val="tx1"/>
                </a:solidFill>
                <a:latin typeface="Book Antiqua" panose="02040602050305030304" pitchFamily="18" charset="0"/>
              </a:rPr>
              <a:t>1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9476" y="5732460"/>
            <a:ext cx="3615152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b="1" dirty="0" smtClean="0"/>
              <a:t>Живопись</a:t>
            </a:r>
            <a:endParaRPr lang="ru-RU" sz="3200" b="1" dirty="0"/>
          </a:p>
        </p:txBody>
      </p:sp>
      <p:sp>
        <p:nvSpPr>
          <p:cNvPr id="6" name="Управляющая кнопка: &quot;На главную&quot; 5">
            <a:hlinkClick r:id="rId2" action="ppaction://hlinksldjump" highlightClick="1"/>
          </p:cNvPr>
          <p:cNvSpPr/>
          <p:nvPr/>
        </p:nvSpPr>
        <p:spPr>
          <a:xfrm>
            <a:off x="11193094" y="6195023"/>
            <a:ext cx="783209" cy="4837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90286" y="1435464"/>
            <a:ext cx="3947885" cy="35394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Художественное изображение предметного мира цветными красками на поверхности. Бывает станковой, монументальной и декоративной.</a:t>
            </a:r>
            <a:endParaRPr lang="ru-RU" sz="2800" b="1" dirty="0"/>
          </a:p>
        </p:txBody>
      </p:sp>
      <p:pic>
        <p:nvPicPr>
          <p:cNvPr id="3074" name="Picture 2" descr="C:\Users\User\Desktop\zhivopis_stankovay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6777" y="1419677"/>
            <a:ext cx="6849011" cy="4473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5627167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/>
          <p:cNvSpPr/>
          <p:nvPr/>
        </p:nvSpPr>
        <p:spPr>
          <a:xfrm>
            <a:off x="3265714" y="234122"/>
            <a:ext cx="5884595" cy="66260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Вид искусства  </a:t>
            </a:r>
            <a:r>
              <a:rPr lang="ru-RU" sz="4000" dirty="0">
                <a:solidFill>
                  <a:schemeClr val="tx1"/>
                </a:solidFill>
                <a:latin typeface="Book Antiqua" panose="02040602050305030304" pitchFamily="18" charset="0"/>
              </a:rPr>
              <a:t>2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6592" y="5599232"/>
            <a:ext cx="337678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b="1" dirty="0" smtClean="0"/>
              <a:t>Графика</a:t>
            </a:r>
            <a:endParaRPr lang="ru-RU" sz="3200" b="1" dirty="0"/>
          </a:p>
        </p:txBody>
      </p:sp>
      <p:sp>
        <p:nvSpPr>
          <p:cNvPr id="6" name="Управляющая кнопка: &quot;На главную&quot; 5">
            <a:hlinkClick r:id="rId2" action="ppaction://hlinksldjump" highlightClick="1"/>
          </p:cNvPr>
          <p:cNvSpPr/>
          <p:nvPr/>
        </p:nvSpPr>
        <p:spPr>
          <a:xfrm>
            <a:off x="11062466" y="6122452"/>
            <a:ext cx="783209" cy="4837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66057" y="1690078"/>
            <a:ext cx="3454400" cy="35394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Изображение окружающего мира,  использование в качестве основных изобразительных средств линии, штрихи, пятна и точки.</a:t>
            </a:r>
            <a:endParaRPr lang="ru-RU" sz="2800" b="1" dirty="0"/>
          </a:p>
        </p:txBody>
      </p:sp>
      <p:pic>
        <p:nvPicPr>
          <p:cNvPr id="4098" name="Picture 2" descr="C:\Users\User\Desktop\58174fc55b7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8998" y="1248228"/>
            <a:ext cx="6472392" cy="4603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2498230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/>
          <p:cNvSpPr/>
          <p:nvPr/>
        </p:nvSpPr>
        <p:spPr>
          <a:xfrm>
            <a:off x="3062516" y="225287"/>
            <a:ext cx="6323178" cy="66260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Вид искусства   </a:t>
            </a:r>
            <a:r>
              <a:rPr lang="ru-RU" sz="4000" dirty="0">
                <a:solidFill>
                  <a:schemeClr val="tx1"/>
                </a:solidFill>
                <a:latin typeface="Book Antiqua" panose="02040602050305030304" pitchFamily="18" charset="0"/>
              </a:rPr>
              <a:t>3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2469" y="1984852"/>
            <a:ext cx="4366274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 Произведения этого вида имеют объёмную форму и выполняются из разных материалов, бывает круглая или рельеф.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32840" y="5290561"/>
            <a:ext cx="3235961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b="1" dirty="0" smtClean="0"/>
              <a:t>Скульптура</a:t>
            </a:r>
            <a:endParaRPr lang="ru-RU" sz="3200" b="1" dirty="0"/>
          </a:p>
        </p:txBody>
      </p:sp>
      <p:sp>
        <p:nvSpPr>
          <p:cNvPr id="6" name="Управляющая кнопка: &quot;На главную&quot; 5">
            <a:hlinkClick r:id="rId2" action="ppaction://hlinksldjump" highlightClick="1"/>
          </p:cNvPr>
          <p:cNvSpPr/>
          <p:nvPr/>
        </p:nvSpPr>
        <p:spPr>
          <a:xfrm>
            <a:off x="11379200" y="6195023"/>
            <a:ext cx="626132" cy="4837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3" name="Picture 3" descr="C:\Users\User\Desktop\800px-Zoffani,_Johann_-_Charles_Towneley_in_his_Sculpture_Gallery_-_17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9029" y="1115330"/>
            <a:ext cx="6066972" cy="54900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0187672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/>
          <p:cNvSpPr/>
          <p:nvPr/>
        </p:nvSpPr>
        <p:spPr>
          <a:xfrm>
            <a:off x="3294743" y="287761"/>
            <a:ext cx="6171725" cy="66260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Вид искусства  </a:t>
            </a:r>
            <a:r>
              <a:rPr lang="ru-RU" sz="4000" dirty="0">
                <a:solidFill>
                  <a:schemeClr val="tx1"/>
                </a:solidFill>
                <a:latin typeface="Book Antiqua" panose="02040602050305030304" pitchFamily="18" charset="0"/>
              </a:rPr>
              <a:t>4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47170" y="1422400"/>
            <a:ext cx="4173173" cy="40441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Искусство проектировать, строить и украшать здания.</a:t>
            </a:r>
          </a:p>
          <a:p>
            <a:pPr algn="ctr">
              <a:spcBef>
                <a:spcPct val="2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Выразительными средствами являются композиция, тектоника, масштаб, пропорции, ритм, пластика объемов, фактура и цвет используемых материалов.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93259" y="5795061"/>
            <a:ext cx="2848113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b="1" dirty="0" smtClean="0"/>
              <a:t>Архитектура</a:t>
            </a:r>
            <a:endParaRPr lang="ru-RU" sz="3200" b="1" dirty="0"/>
          </a:p>
        </p:txBody>
      </p:sp>
      <p:sp>
        <p:nvSpPr>
          <p:cNvPr id="6" name="Управляющая кнопка: &quot;На главную&quot; 5">
            <a:hlinkClick r:id="rId2" action="ppaction://hlinksldjump" highlightClick="1"/>
          </p:cNvPr>
          <p:cNvSpPr/>
          <p:nvPr/>
        </p:nvSpPr>
        <p:spPr>
          <a:xfrm>
            <a:off x="11364686" y="6180509"/>
            <a:ext cx="611618" cy="4837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C:\Users\User\Desktop\800px-Nord-LB_office_building_tower_east_side_Hanover_Germany_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3357" y="1251858"/>
            <a:ext cx="5513615" cy="53811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555728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/>
          <p:cNvSpPr/>
          <p:nvPr/>
        </p:nvSpPr>
        <p:spPr>
          <a:xfrm>
            <a:off x="2641600" y="184899"/>
            <a:ext cx="6978216" cy="66260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Вид искусства  </a:t>
            </a:r>
            <a:r>
              <a:rPr lang="ru-RU" sz="4000" dirty="0">
                <a:solidFill>
                  <a:schemeClr val="tx1"/>
                </a:solidFill>
                <a:latin typeface="Book Antiqua" panose="02040602050305030304" pitchFamily="18" charset="0"/>
              </a:rPr>
              <a:t>5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7421" y="5605513"/>
            <a:ext cx="4293706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dirty="0" smtClean="0"/>
              <a:t>Декоративно-прикладное искусство</a:t>
            </a:r>
            <a:endParaRPr lang="ru-RU" sz="2800" b="1" dirty="0"/>
          </a:p>
        </p:txBody>
      </p:sp>
      <p:sp>
        <p:nvSpPr>
          <p:cNvPr id="6" name="Управляющая кнопка: &quot;На главную&quot; 5">
            <a:hlinkClick r:id="rId2" action="ppaction://hlinksldjump" highlightClick="1"/>
          </p:cNvPr>
          <p:cNvSpPr/>
          <p:nvPr/>
        </p:nvSpPr>
        <p:spPr>
          <a:xfrm>
            <a:off x="11062466" y="6122452"/>
            <a:ext cx="783209" cy="4837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17714" y="1355021"/>
            <a:ext cx="4122057" cy="40588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Вид художественной деятельности, охватывает ряд отраслей творчества, которые посвящены созданию художественных изделий, предназначенных главным образом для быта.</a:t>
            </a:r>
            <a:endParaRPr lang="ru-RU" sz="2800" b="1" dirty="0"/>
          </a:p>
        </p:txBody>
      </p:sp>
      <p:pic>
        <p:nvPicPr>
          <p:cNvPr id="7170" name="Picture 2" descr="C:\Users\User\Desktop\8547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6645" y="1229405"/>
            <a:ext cx="6966543" cy="46488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166515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/>
          <p:cNvSpPr/>
          <p:nvPr/>
        </p:nvSpPr>
        <p:spPr>
          <a:xfrm>
            <a:off x="3680317" y="250530"/>
            <a:ext cx="4227443" cy="662609"/>
          </a:xfrm>
          <a:prstGeom prst="roundRect">
            <a:avLst/>
          </a:prstGeom>
          <a:solidFill>
            <a:srgbClr val="FFFF0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Жанры  </a:t>
            </a:r>
            <a:r>
              <a:rPr lang="ru-RU" sz="4000" dirty="0">
                <a:solidFill>
                  <a:schemeClr val="tx1"/>
                </a:solidFill>
                <a:latin typeface="Book Antiqua" panose="02040602050305030304" pitchFamily="18" charset="0"/>
              </a:rPr>
              <a:t>1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59817" y="5690787"/>
            <a:ext cx="3404183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b="1" dirty="0" smtClean="0"/>
              <a:t>Пейзаж</a:t>
            </a:r>
            <a:endParaRPr lang="ru-RU" sz="3200" b="1" dirty="0"/>
          </a:p>
        </p:txBody>
      </p:sp>
      <p:sp>
        <p:nvSpPr>
          <p:cNvPr id="6" name="Управляющая кнопка: &quot;На главную&quot; 5">
            <a:hlinkClick r:id="rId2" action="ppaction://hlinksldjump" highlightClick="1"/>
          </p:cNvPr>
          <p:cNvSpPr/>
          <p:nvPr/>
        </p:nvSpPr>
        <p:spPr>
          <a:xfrm>
            <a:off x="11538857" y="6219372"/>
            <a:ext cx="653143" cy="6386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17715" y="1217750"/>
            <a:ext cx="4354286" cy="39703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Изображение природы, где особое значение придаётся построению перспективы и композиции вида, передаче состояния атмосферы, воздушной и световой среды, их изменчивости. </a:t>
            </a:r>
            <a:endParaRPr lang="ru-RU" sz="2800" dirty="0"/>
          </a:p>
        </p:txBody>
      </p:sp>
      <p:pic>
        <p:nvPicPr>
          <p:cNvPr id="1026" name="Picture 2" descr="C:\Users\User\Desktop\1440328693_sisley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1336" y="1160917"/>
            <a:ext cx="6667500" cy="5000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8365248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258</TotalTime>
  <Words>546</Words>
  <Application>Microsoft Office PowerPoint</Application>
  <PresentationFormat>Произвольный</PresentationFormat>
  <Paragraphs>101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27</cp:revision>
  <dcterms:created xsi:type="dcterms:W3CDTF">2018-02-24T09:18:24Z</dcterms:created>
  <dcterms:modified xsi:type="dcterms:W3CDTF">2018-02-24T13:42:13Z</dcterms:modified>
</cp:coreProperties>
</file>