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69" r:id="rId3"/>
    <p:sldId id="407" r:id="rId4"/>
    <p:sldId id="419" r:id="rId5"/>
    <p:sldId id="420" r:id="rId6"/>
    <p:sldId id="421" r:id="rId7"/>
    <p:sldId id="423" r:id="rId8"/>
    <p:sldId id="444" r:id="rId9"/>
    <p:sldId id="445" r:id="rId10"/>
    <p:sldId id="425" r:id="rId11"/>
    <p:sldId id="427" r:id="rId12"/>
    <p:sldId id="435" r:id="rId13"/>
    <p:sldId id="436" r:id="rId14"/>
    <p:sldId id="437" r:id="rId15"/>
    <p:sldId id="438" r:id="rId16"/>
    <p:sldId id="440" r:id="rId17"/>
    <p:sldId id="441" r:id="rId18"/>
    <p:sldId id="442" r:id="rId19"/>
    <p:sldId id="426" r:id="rId20"/>
    <p:sldId id="408" r:id="rId21"/>
    <p:sldId id="405" r:id="rId22"/>
    <p:sldId id="413" r:id="rId23"/>
    <p:sldId id="385" r:id="rId24"/>
    <p:sldId id="422" r:id="rId25"/>
    <p:sldId id="418" r:id="rId26"/>
    <p:sldId id="278" r:id="rId27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FFFF"/>
    <a:srgbClr val="0000FF"/>
    <a:srgbClr val="000000"/>
    <a:srgbClr val="0066FF"/>
    <a:srgbClr val="FFFFCC"/>
    <a:srgbClr val="FF3300"/>
    <a:srgbClr val="99CC00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366" autoAdjust="0"/>
  </p:normalViewPr>
  <p:slideViewPr>
    <p:cSldViewPr>
      <p:cViewPr>
        <p:scale>
          <a:sx n="75" d="100"/>
          <a:sy n="75" d="100"/>
        </p:scale>
        <p:origin x="-138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4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766" y="-90"/>
      </p:cViewPr>
      <p:guideLst>
        <p:guide orient="horz" pos="3127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87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1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4D1D858-5CDD-41F5-AE1E-D52707A5C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1628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1F42C-EB84-4B4D-83CE-B1B30D5CA633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DAE0D-8B58-4600-BF9E-980C8D03A34E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4B7B2B-DECE-4C33-B1C7-7D2ECBD53C0E}" type="slidenum">
              <a:rPr lang="ru-RU" smtClean="0">
                <a:latin typeface="Times New Roman" pitchFamily="18" charset="0"/>
              </a:rPr>
              <a:pPr eaLnBrk="1" hangingPunct="1"/>
              <a:t>13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91CF11-272B-4B25-B673-FEDC9A9666C8}" type="slidenum">
              <a:rPr lang="ru-RU" smtClean="0">
                <a:latin typeface="Times New Roman" pitchFamily="18" charset="0"/>
              </a:rPr>
              <a:pPr eaLnBrk="1" hangingPunct="1"/>
              <a:t>14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56BCD6-C212-4F19-8F3B-1272BCB5588C}" type="slidenum">
              <a:rPr lang="ru-RU" smtClean="0">
                <a:latin typeface="Times New Roman" pitchFamily="18" charset="0"/>
              </a:rPr>
              <a:pPr eaLnBrk="1" hangingPunct="1"/>
              <a:t>15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1D858-5CDD-41F5-AE1E-D52707A5CE2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861C-CAAA-4339-9240-A01B1F988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4FBDA-123C-43DB-B7B7-665F12531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7D8D2-BBD3-4748-92D8-CDEEB4714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A3E0F-0F1C-49E7-B48A-B128E415E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047A7-1487-4414-9575-81BD1A25A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  <a:prstGeom prst="rect">
            <a:avLst/>
          </a:prstGeom>
        </p:spPr>
        <p:txBody>
          <a:bodyPr lIns="80147" tIns="40074" rIns="80147" bIns="40074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472" y="1599673"/>
            <a:ext cx="8229057" cy="4526884"/>
          </a:xfrm>
          <a:prstGeom prst="rect">
            <a:avLst/>
          </a:prstGeom>
        </p:spPr>
        <p:txBody>
          <a:bodyPr lIns="80147" tIns="40074" rIns="80147" bIns="40074"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E418-0B64-4F36-A13B-C0AA799B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021E4-0D4B-4309-94FA-8885028BF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88D6E-04E6-4CA0-8C17-94DF02940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959C-A512-49FF-BD90-B6F576229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CDF41-5FAD-498A-8DD5-6BB49333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8AD9C-849F-4817-88A0-8E1B52F36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78B07-1CD7-4B67-8DA1-D5CABC4CC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A3AB4-6F05-4209-AD52-DFFCB9C5E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0AE35-0440-48B3-B30F-D35D9E2AB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60"/>
          <p:cNvSpPr>
            <a:spLocks noChangeArrowheads="1"/>
          </p:cNvSpPr>
          <p:nvPr userDrawn="1"/>
        </p:nvSpPr>
        <p:spPr bwMode="auto">
          <a:xfrm>
            <a:off x="323850" y="1484313"/>
            <a:ext cx="8588375" cy="3960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051" name="Group 29"/>
          <p:cNvGrpSpPr>
            <a:grpSpLocks/>
          </p:cNvGrpSpPr>
          <p:nvPr userDrawn="1"/>
        </p:nvGrpSpPr>
        <p:grpSpPr bwMode="auto">
          <a:xfrm rot="5400000">
            <a:off x="-793" y="5445918"/>
            <a:ext cx="1403350" cy="1427163"/>
            <a:chOff x="4876" y="3421"/>
            <a:chExt cx="884" cy="899"/>
          </a:xfrm>
        </p:grpSpPr>
        <p:sp>
          <p:nvSpPr>
            <p:cNvPr id="1054" name="Rectangle 30"/>
            <p:cNvSpPr>
              <a:spLocks noChangeArrowheads="1"/>
            </p:cNvSpPr>
            <p:nvPr userDrawn="1"/>
          </p:nvSpPr>
          <p:spPr bwMode="auto">
            <a:xfrm>
              <a:off x="4876" y="3521"/>
              <a:ext cx="884" cy="799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desk2"/>
            <p:cNvSpPr>
              <a:spLocks noEditPoints="1" noChangeArrowheads="1"/>
            </p:cNvSpPr>
            <p:nvPr userDrawn="1"/>
          </p:nvSpPr>
          <p:spPr bwMode="auto">
            <a:xfrm>
              <a:off x="4888" y="3421"/>
              <a:ext cx="659" cy="6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52" name="Group 26"/>
          <p:cNvGrpSpPr>
            <a:grpSpLocks/>
          </p:cNvGrpSpPr>
          <p:nvPr userDrawn="1"/>
        </p:nvGrpSpPr>
        <p:grpSpPr bwMode="auto">
          <a:xfrm rot="10800000">
            <a:off x="0" y="0"/>
            <a:ext cx="1403350" cy="1427163"/>
            <a:chOff x="4876" y="3421"/>
            <a:chExt cx="884" cy="899"/>
          </a:xfrm>
        </p:grpSpPr>
        <p:sp>
          <p:nvSpPr>
            <p:cNvPr id="1051" name="Rectangle 27"/>
            <p:cNvSpPr>
              <a:spLocks noChangeArrowheads="1"/>
            </p:cNvSpPr>
            <p:nvPr userDrawn="1"/>
          </p:nvSpPr>
          <p:spPr bwMode="auto">
            <a:xfrm>
              <a:off x="4893" y="3521"/>
              <a:ext cx="884" cy="799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desk2"/>
            <p:cNvSpPr>
              <a:spLocks noEditPoints="1" noChangeArrowheads="1"/>
            </p:cNvSpPr>
            <p:nvPr userDrawn="1"/>
          </p:nvSpPr>
          <p:spPr bwMode="auto">
            <a:xfrm>
              <a:off x="4905" y="3421"/>
              <a:ext cx="659" cy="6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53" name="Group 23"/>
          <p:cNvGrpSpPr>
            <a:grpSpLocks/>
          </p:cNvGrpSpPr>
          <p:nvPr userDrawn="1"/>
        </p:nvGrpSpPr>
        <p:grpSpPr bwMode="auto">
          <a:xfrm rot="-5400000">
            <a:off x="7765257" y="-2382"/>
            <a:ext cx="1403350" cy="1427163"/>
            <a:chOff x="4876" y="3421"/>
            <a:chExt cx="884" cy="899"/>
          </a:xfrm>
        </p:grpSpPr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4876" y="3521"/>
              <a:ext cx="884" cy="799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desk2"/>
            <p:cNvSpPr>
              <a:spLocks noEditPoints="1" noChangeArrowheads="1"/>
            </p:cNvSpPr>
            <p:nvPr userDrawn="1"/>
          </p:nvSpPr>
          <p:spPr bwMode="auto">
            <a:xfrm>
              <a:off x="4905" y="3421"/>
              <a:ext cx="659" cy="6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54" name="Group 22"/>
          <p:cNvGrpSpPr>
            <a:grpSpLocks/>
          </p:cNvGrpSpPr>
          <p:nvPr userDrawn="1"/>
        </p:nvGrpSpPr>
        <p:grpSpPr bwMode="auto">
          <a:xfrm>
            <a:off x="7740650" y="5430838"/>
            <a:ext cx="1403350" cy="1427162"/>
            <a:chOff x="4876" y="3421"/>
            <a:chExt cx="884" cy="899"/>
          </a:xfrm>
        </p:grpSpPr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4876" y="3521"/>
              <a:ext cx="884" cy="799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desk2"/>
            <p:cNvSpPr>
              <a:spLocks noEditPoints="1" noChangeArrowheads="1"/>
            </p:cNvSpPr>
            <p:nvPr userDrawn="1"/>
          </p:nvSpPr>
          <p:spPr bwMode="auto">
            <a:xfrm>
              <a:off x="4888" y="3421"/>
              <a:ext cx="659" cy="69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0 h 21600"/>
                <a:gd name="T4" fmla="*/ 21600 w 21600"/>
                <a:gd name="T5" fmla="*/ 12800 h 21600"/>
                <a:gd name="T6" fmla="*/ 128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800 h 21600"/>
                <a:gd name="T12" fmla="*/ 5400 w 21600"/>
                <a:gd name="T13" fmla="*/ 10800 h 21600"/>
                <a:gd name="T14" fmla="*/ 10800 w 21600"/>
                <a:gd name="T15" fmla="*/ 5400 h 21600"/>
                <a:gd name="T16" fmla="*/ 10800 w 21600"/>
                <a:gd name="T17" fmla="*/ 0 h 21600"/>
                <a:gd name="T18" fmla="*/ 1000 w 21600"/>
                <a:gd name="T19" fmla="*/ 11800 h 21600"/>
                <a:gd name="T20" fmla="*/ 20600 w 21600"/>
                <a:gd name="T21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12800"/>
                  </a:lnTo>
                  <a:lnTo>
                    <a:pt x="1280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5400" y="10800"/>
                  </a:lnTo>
                  <a:lnTo>
                    <a:pt x="10800" y="54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2ADBCA-5617-4226-8767-1B5B7C1C6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AutoShape 14"/>
          <p:cNvSpPr>
            <a:spLocks noChangeArrowheads="1"/>
          </p:cNvSpPr>
          <p:nvPr userDrawn="1"/>
        </p:nvSpPr>
        <p:spPr bwMode="auto">
          <a:xfrm>
            <a:off x="295275" y="0"/>
            <a:ext cx="8496300" cy="333375"/>
          </a:xfrm>
          <a:prstGeom prst="ribbon">
            <a:avLst>
              <a:gd name="adj1" fmla="val 0"/>
              <a:gd name="adj2" fmla="val 2500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AutoShape 16"/>
          <p:cNvSpPr>
            <a:spLocks noChangeArrowheads="1"/>
          </p:cNvSpPr>
          <p:nvPr userDrawn="1"/>
        </p:nvSpPr>
        <p:spPr bwMode="auto">
          <a:xfrm rot="5400000">
            <a:off x="-2955925" y="3252787"/>
            <a:ext cx="6216650" cy="333376"/>
          </a:xfrm>
          <a:prstGeom prst="ribbon">
            <a:avLst>
              <a:gd name="adj1" fmla="val 0"/>
              <a:gd name="adj2" fmla="val 2500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1" name="AutoShape 17"/>
          <p:cNvSpPr>
            <a:spLocks noChangeArrowheads="1"/>
          </p:cNvSpPr>
          <p:nvPr userDrawn="1"/>
        </p:nvSpPr>
        <p:spPr bwMode="auto">
          <a:xfrm rot="5400000">
            <a:off x="5861844" y="3277394"/>
            <a:ext cx="6278563" cy="333375"/>
          </a:xfrm>
          <a:prstGeom prst="ribbon">
            <a:avLst>
              <a:gd name="adj1" fmla="val 0"/>
              <a:gd name="adj2" fmla="val 2500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AutoShape 18"/>
          <p:cNvSpPr>
            <a:spLocks noChangeArrowheads="1"/>
          </p:cNvSpPr>
          <p:nvPr userDrawn="1"/>
        </p:nvSpPr>
        <p:spPr bwMode="auto">
          <a:xfrm>
            <a:off x="323850" y="6524625"/>
            <a:ext cx="8496300" cy="333375"/>
          </a:xfrm>
          <a:prstGeom prst="ribbon">
            <a:avLst>
              <a:gd name="adj1" fmla="val 0"/>
              <a:gd name="adj2" fmla="val 25000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 userDrawn="1"/>
        </p:nvSpPr>
        <p:spPr bwMode="auto">
          <a:xfrm>
            <a:off x="1187450" y="333375"/>
            <a:ext cx="6769100" cy="4318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1" name="Rectangle 57"/>
          <p:cNvSpPr>
            <a:spLocks noChangeArrowheads="1"/>
          </p:cNvSpPr>
          <p:nvPr userDrawn="1"/>
        </p:nvSpPr>
        <p:spPr bwMode="auto">
          <a:xfrm rot="10800000">
            <a:off x="1258888" y="6107113"/>
            <a:ext cx="6769100" cy="4318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1.emf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1.emf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2.jpe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38.jpeg"/><Relationship Id="rId9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1.e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image" Target="../media/image2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476672"/>
            <a:ext cx="8610600" cy="1053778"/>
          </a:xfrm>
          <a:prstGeom prst="ribbon">
            <a:avLst>
              <a:gd name="adj1" fmla="val 33333"/>
              <a:gd name="adj2" fmla="val 7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endParaRPr lang="ru-RU" sz="2000" b="1" noProof="1">
              <a:solidFill>
                <a:srgbClr val="3333CC"/>
              </a:solidFill>
            </a:endParaRPr>
          </a:p>
        </p:txBody>
      </p:sp>
      <p:sp>
        <p:nvSpPr>
          <p:cNvPr id="2057" name="Rectangle 9" descr="Зеленый мрамор"/>
          <p:cNvSpPr>
            <a:spLocks noChangeArrowheads="1"/>
          </p:cNvSpPr>
          <p:nvPr/>
        </p:nvSpPr>
        <p:spPr bwMode="auto">
          <a:xfrm>
            <a:off x="357188" y="5857875"/>
            <a:ext cx="84582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2000" b="1" i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000" b="1" i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</a:t>
            </a:r>
            <a:r>
              <a:rPr lang="ru-RU" sz="20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Усть-Каменогорск </a:t>
            </a:r>
            <a:endParaRPr lang="ru-RU" sz="2000" b="1" i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059" name="Picture 11" descr="Символика ВСР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120650"/>
            <a:ext cx="647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1581" dir="19578596" algn="ctr" rotWithShape="0">
              <a:srgbClr val="00FFCC">
                <a:alpha val="50000"/>
              </a:srgbClr>
            </a:outerShdw>
          </a:effec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</a:blip>
          <a:srcRect/>
          <a:stretch>
            <a:fillRect/>
          </a:stretch>
        </p:blipFill>
        <p:spPr bwMode="auto">
          <a:xfrm>
            <a:off x="107950" y="188913"/>
            <a:ext cx="585788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rgbClr val="66FFCC">
                <a:alpha val="50000"/>
              </a:srgbClr>
            </a:outerShdw>
          </a:effectLst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57158" y="714356"/>
            <a:ext cx="8496944" cy="89255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FF0000"/>
                </a:solidFill>
              </a:rPr>
              <a:t>Тема: </a:t>
            </a:r>
            <a:r>
              <a:rPr lang="ru-RU" sz="2400" b="1" i="1" dirty="0" smtClean="0">
                <a:solidFill>
                  <a:srgbClr val="C00000"/>
                </a:solidFill>
              </a:rPr>
              <a:t>У</a:t>
            </a:r>
            <a:r>
              <a:rPr lang="ru-RU" sz="1800" b="1" i="1" dirty="0" smtClean="0">
                <a:solidFill>
                  <a:srgbClr val="C00000"/>
                </a:solidFill>
              </a:rPr>
              <a:t>СЛОВИЯ ФОРМИРОВАНИЯ ГРАЖДАНСТВЕННОСТИ И 		ПАТРИОТИЗМА  ЧЕРЕЗ  ПРЕДМЕТ </a:t>
            </a:r>
            <a:r>
              <a:rPr lang="ru-RU" sz="2800" b="1" i="1" dirty="0" smtClean="0">
                <a:solidFill>
                  <a:srgbClr val="C00000"/>
                </a:solidFill>
              </a:rPr>
              <a:t>НВП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3120" y="2492896"/>
            <a:ext cx="7920880" cy="3877985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2000" b="1" i="1" u="sng" dirty="0" err="1" smtClean="0"/>
              <a:t>Егорин</a:t>
            </a:r>
            <a:r>
              <a:rPr lang="ru-RU" sz="2000" b="1" i="1" u="sng" dirty="0" smtClean="0"/>
              <a:t> Сергей Олегович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преподаватель- </a:t>
            </a:r>
            <a:r>
              <a:rPr lang="ru-RU" sz="2000" dirty="0" smtClean="0">
                <a:solidFill>
                  <a:srgbClr val="C00000"/>
                </a:solidFill>
              </a:rPr>
              <a:t>организатор НВП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КГУ «</a:t>
            </a:r>
            <a:r>
              <a:rPr lang="ru-RU" sz="2000" dirty="0" smtClean="0">
                <a:solidFill>
                  <a:srgbClr val="C00000"/>
                </a:solidFill>
              </a:rPr>
              <a:t>Средняя многопрофильная </a:t>
            </a:r>
            <a:r>
              <a:rPr lang="ru-RU" sz="2000" dirty="0" smtClean="0">
                <a:solidFill>
                  <a:srgbClr val="C00000"/>
                </a:solidFill>
              </a:rPr>
              <a:t>школа № 37</a:t>
            </a:r>
            <a:r>
              <a:rPr lang="ru-RU" sz="2000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акимата</a:t>
            </a:r>
            <a:r>
              <a:rPr lang="ru-RU" sz="2000" dirty="0" smtClean="0">
                <a:solidFill>
                  <a:srgbClr val="C00000"/>
                </a:solidFill>
              </a:rPr>
              <a:t> г. </a:t>
            </a:r>
            <a:r>
              <a:rPr lang="ru-RU" sz="2000" dirty="0" smtClean="0">
                <a:solidFill>
                  <a:srgbClr val="C00000"/>
                </a:solidFill>
              </a:rPr>
              <a:t>Усть-Каменогорск;</a:t>
            </a:r>
          </a:p>
          <a:p>
            <a:endParaRPr lang="ru-RU" sz="2000" b="1" i="1" u="sng" dirty="0" smtClean="0"/>
          </a:p>
          <a:p>
            <a:r>
              <a:rPr lang="ru-RU" sz="2000" b="1" i="1" u="sng" dirty="0" err="1" smtClean="0"/>
              <a:t>Микшин</a:t>
            </a:r>
            <a:r>
              <a:rPr lang="ru-RU" sz="2000" b="1" i="1" u="sng" dirty="0" smtClean="0"/>
              <a:t> </a:t>
            </a:r>
            <a:r>
              <a:rPr lang="ru-RU" sz="2000" b="1" i="1" u="sng" dirty="0" smtClean="0"/>
              <a:t>Сергей Николаевич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преподаватель- организатор НВП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КГУ «Средняя школа № 24» 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err="1" smtClean="0">
                <a:solidFill>
                  <a:srgbClr val="C00000"/>
                </a:solidFill>
              </a:rPr>
              <a:t>акимата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г. </a:t>
            </a:r>
            <a:r>
              <a:rPr lang="ru-RU" sz="2000" dirty="0" smtClean="0">
                <a:solidFill>
                  <a:srgbClr val="C00000"/>
                </a:solidFill>
              </a:rPr>
              <a:t>Усть-Каменогорск;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 autoUpdateAnimBg="0"/>
      <p:bldP spid="2057" grpId="0" autoUpdateAnimBg="0"/>
      <p:bldP spid="2063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Profiles\User\Рабочий стол\фото на педсовет\P1110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500438"/>
            <a:ext cx="3000375" cy="214314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Profiles\User\Рабочий стол\фото на педсовет\P111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642918"/>
            <a:ext cx="314204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\\192.168.1.8\обмен\Кумарова\фото\тропа генерала 2012\P1110143.JPG"/>
          <p:cNvPicPr>
            <a:picLocks noChangeAspect="1" noChangeArrowheads="1"/>
          </p:cNvPicPr>
          <p:nvPr/>
        </p:nvPicPr>
        <p:blipFill>
          <a:blip r:embed="rId4" cstate="print"/>
          <a:srcRect b="12766"/>
          <a:stretch>
            <a:fillRect/>
          </a:stretch>
        </p:blipFill>
        <p:spPr bwMode="auto">
          <a:xfrm>
            <a:off x="2786050" y="2500306"/>
            <a:ext cx="251819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10" descr="C:\Profiles\User\Рабочий стол\фото на педсовет\8b9k1Vz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1437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714375" y="5500688"/>
            <a:ext cx="4714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b="1"/>
              <a:t>построение взаимоотношений между учащимися и преподавателем,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286500" y="3071813"/>
            <a:ext cx="195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форма одежды</a:t>
            </a:r>
            <a:endParaRPr lang="ru-RU" b="1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572125" y="5857875"/>
            <a:ext cx="328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штатно-должностной расчет</a:t>
            </a:r>
            <a:endParaRPr lang="ru-RU" b="1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0063" y="264318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изучение свода законов РК</a:t>
            </a:r>
            <a:endParaRPr lang="ru-RU" b="1"/>
          </a:p>
        </p:txBody>
      </p:sp>
    </p:spTree>
    <p:extLst>
      <p:ext uri="{BB962C8B-B14F-4D97-AF65-F5344CB8AC3E}">
        <p14:creationId xmlns="" xmlns:p14="http://schemas.microsoft.com/office/powerpoint/2010/main" val="388035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Вооруженные силы на страже суверенитета РК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11267" name="Picture 4" descr="C:\Profiles\User\Рабочий стол\фото на педсовет\c22d93c8eb1b2ce16fbde642619157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002"/>
          <a:stretch>
            <a:fillRect/>
          </a:stretch>
        </p:blipFill>
        <p:spPr bwMode="auto">
          <a:xfrm>
            <a:off x="4500563" y="5072063"/>
            <a:ext cx="1928812" cy="13366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C:\Profiles\User\Рабочий стол\фото на педсовет\856a7a7c70cbed81a503f0f2fe3f9a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47" b="11539"/>
          <a:stretch>
            <a:fillRect/>
          </a:stretch>
        </p:blipFill>
        <p:spPr bwMode="auto">
          <a:xfrm>
            <a:off x="6858000" y="3357563"/>
            <a:ext cx="18827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C:\Profiles\User\Рабочий стол\фото на педсовет\photos0-800x6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428750"/>
            <a:ext cx="2357437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C:\Profiles\User\Рабочий стол\фото на педсовет\REG16334083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72063"/>
            <a:ext cx="18288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C:\Profiles\User\Рабочий стол\фото на педсовет\simbo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285875"/>
            <a:ext cx="413861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C:\Profiles\User\Рабочий стол\фото на педсовет\jud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428750"/>
            <a:ext cx="1700213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 descr="C:\Profiles\User\Рабочий стол\фото на педсовет\o_slugbe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20574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 descr="C:\Profiles\User\Рабочий стол\фото на педсовет\oik_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357438"/>
            <a:ext cx="428625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35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826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УСТАВЫ ВС РК</a:t>
            </a:r>
          </a:p>
        </p:txBody>
      </p:sp>
      <p:pic>
        <p:nvPicPr>
          <p:cNvPr id="12291" name="Picture 2" descr="C:\Profiles\User\Рабочий стол\фото на педсовет\24145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696" y="912794"/>
            <a:ext cx="1542857" cy="2160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3" descr="C:\Profiles\User\Рабочий стол\фото на педсовет\24145844.jpg"/>
          <p:cNvPicPr>
            <a:picLocks noChangeAspect="1" noChangeArrowheads="1"/>
          </p:cNvPicPr>
          <p:nvPr/>
        </p:nvPicPr>
        <p:blipFill>
          <a:blip r:embed="rId3" cstate="print"/>
          <a:srcRect l="14458" r="16867"/>
          <a:stretch>
            <a:fillRect/>
          </a:stretch>
        </p:blipFill>
        <p:spPr bwMode="auto">
          <a:xfrm>
            <a:off x="2206608" y="912794"/>
            <a:ext cx="148338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4" descr="C:\Profiles\User\Рабочий стол\фото на педсовет\24148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5720" y="895332"/>
            <a:ext cx="154285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4" name="Picture 5" descr="C:\Profiles\User\Рабочий стол\фото на педсовет\1907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857232"/>
            <a:ext cx="295861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5" name="Picture 6" descr="C:\Profiles\User\Рабочий стол\фото на педсовет\P11009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643314"/>
            <a:ext cx="3000396" cy="221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6" name="Picture 7" descr="C:\Profiles\User\Рабочий стол\фото на педсовет\P11009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714752"/>
            <a:ext cx="2931602" cy="2270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7" name="Picture 8" descr="D:\Мои документы\Мои рисунки\1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3714750"/>
            <a:ext cx="19081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940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Медицинские знания и правила оказания первой медицинской помощи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3315" name="Picture 4" descr="C:\Documents and Settings\Администратор\Рабочий стол\фото методсовет\IMG_12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929066"/>
            <a:ext cx="2428892" cy="21018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6" descr="C:\Documents and Settings\Администратор\Рабочий стол\фото методсовет\IMG_9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714488"/>
            <a:ext cx="2967037" cy="3956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7" name="Picture 8" descr="C:\Documents and Settings\Администратор\Рабочий стол\фото методсовет\IMG_99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357298"/>
            <a:ext cx="2286016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456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066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a typeface="BatangChe" pitchFamily="49" charset="-127"/>
                <a:cs typeface="EucrosiaUPC" pitchFamily="18" charset="-34"/>
              </a:rPr>
              <a:t>Групповая работа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a typeface="BatangChe" pitchFamily="49" charset="-127"/>
                <a:cs typeface="FrankRuehl" pitchFamily="34" charset="-79"/>
              </a:rPr>
              <a:t>– это форма работы в команде, при которой ученики, объединенные в одну команду, совместно решают какой-либо вопрос 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a typeface="BatangChe" pitchFamily="49" charset="-127"/>
                <a:cs typeface="FrankRuehl" pitchFamily="34" charset="-79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a typeface="BatangChe" pitchFamily="49" charset="-127"/>
                <a:cs typeface="FrankRuehl" pitchFamily="34" charset="-79"/>
              </a:rPr>
              <a:t>или выполняют задание.</a:t>
            </a:r>
          </a:p>
        </p:txBody>
      </p:sp>
      <p:sp>
        <p:nvSpPr>
          <p:cNvPr id="5123" name="Прямоугольник 9"/>
          <p:cNvSpPr>
            <a:spLocks noChangeArrowheads="1"/>
          </p:cNvSpPr>
          <p:nvPr/>
        </p:nvSpPr>
        <p:spPr bwMode="auto">
          <a:xfrm>
            <a:off x="433388" y="2420938"/>
            <a:ext cx="2247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Взаимообучение в группе</a:t>
            </a:r>
            <a:endParaRPr lang="ru-RU" sz="1600"/>
          </a:p>
        </p:txBody>
      </p:sp>
      <p:sp>
        <p:nvSpPr>
          <p:cNvPr id="5124" name="Прямоугольник 10"/>
          <p:cNvSpPr>
            <a:spLocks noChangeArrowheads="1"/>
          </p:cNvSpPr>
          <p:nvPr/>
        </p:nvSpPr>
        <p:spPr bwMode="auto">
          <a:xfrm>
            <a:off x="401638" y="6183313"/>
            <a:ext cx="2163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Ролевая игра</a:t>
            </a:r>
            <a:endParaRPr lang="ru-RU" b="1" i="1">
              <a:solidFill>
                <a:srgbClr val="0070C0"/>
              </a:solidFill>
            </a:endParaRPr>
          </a:p>
        </p:txBody>
      </p:sp>
      <p:sp>
        <p:nvSpPr>
          <p:cNvPr id="5125" name="Прямоугольник 11"/>
          <p:cNvSpPr>
            <a:spLocks noChangeArrowheads="1"/>
          </p:cNvSpPr>
          <p:nvPr/>
        </p:nvSpPr>
        <p:spPr bwMode="auto">
          <a:xfrm>
            <a:off x="6580188" y="2543175"/>
            <a:ext cx="201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Диаграмма Венна</a:t>
            </a:r>
            <a:endParaRPr lang="ru-RU" b="1" i="1">
              <a:solidFill>
                <a:srgbClr val="0070C0"/>
              </a:solidFill>
            </a:endParaRPr>
          </a:p>
        </p:txBody>
      </p:sp>
      <p:sp>
        <p:nvSpPr>
          <p:cNvPr id="5126" name="Прямоугольник 12"/>
          <p:cNvSpPr>
            <a:spLocks noChangeArrowheads="1"/>
          </p:cNvSpPr>
          <p:nvPr/>
        </p:nvSpPr>
        <p:spPr bwMode="auto">
          <a:xfrm>
            <a:off x="6985000" y="6219825"/>
            <a:ext cx="109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Карусель</a:t>
            </a:r>
            <a:endParaRPr lang="ru-RU" b="1" i="1">
              <a:solidFill>
                <a:srgbClr val="0070C0"/>
              </a:solidFill>
            </a:endParaRPr>
          </a:p>
        </p:txBody>
      </p:sp>
      <p:pic>
        <p:nvPicPr>
          <p:cNvPr id="5127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66688"/>
            <a:ext cx="585787" cy="5794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66FFCC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128" name="Picture 11" descr="Символика ВСР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20650"/>
            <a:ext cx="647700" cy="620713"/>
          </a:xfrm>
          <a:prstGeom prst="rect">
            <a:avLst/>
          </a:prstGeom>
          <a:noFill/>
          <a:ln>
            <a:noFill/>
          </a:ln>
          <a:effectLst>
            <a:outerShdw dist="91581" dir="19578596" algn="ctr" rotWithShape="0">
              <a:srgbClr val="00FFCC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" descr="D:\конспекты практика\урок гос символы 1\символика ученики\символы РК и ВС уставы фото 1\CIMG00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981075"/>
            <a:ext cx="2001838" cy="1500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10" name="Picture 6" descr="D:\конспекты практика\урок гос символы 1\символика ученики\символы РК и ВС уставы фото 1\CIMG01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931863"/>
            <a:ext cx="2130425" cy="15986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31" name="TextBox 1"/>
          <p:cNvSpPr txBox="1">
            <a:spLocks noChangeArrowheads="1"/>
          </p:cNvSpPr>
          <p:nvPr/>
        </p:nvSpPr>
        <p:spPr bwMode="auto">
          <a:xfrm>
            <a:off x="3003550" y="3070225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Диалог ученик-ученик      по составленным вопросам</a:t>
            </a:r>
          </a:p>
        </p:txBody>
      </p:sp>
      <p:sp>
        <p:nvSpPr>
          <p:cNvPr id="5132" name="TextBox 2"/>
          <p:cNvSpPr txBox="1">
            <a:spLocks noChangeArrowheads="1"/>
          </p:cNvSpPr>
          <p:nvPr/>
        </p:nvSpPr>
        <p:spPr bwMode="auto">
          <a:xfrm flipH="1">
            <a:off x="3446463" y="6007100"/>
            <a:ext cx="13493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5133" name="TextBox 5"/>
          <p:cNvSpPr txBox="1">
            <a:spLocks noChangeArrowheads="1"/>
          </p:cNvSpPr>
          <p:nvPr/>
        </p:nvSpPr>
        <p:spPr bwMode="auto">
          <a:xfrm>
            <a:off x="1717675" y="6219825"/>
            <a:ext cx="291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Таблица ЗХУ</a:t>
            </a:r>
          </a:p>
        </p:txBody>
      </p:sp>
      <p:pic>
        <p:nvPicPr>
          <p:cNvPr id="4116" name="Picture 7" descr="D:\конспекты практика\символы РК и ВС уставы фото\CIMG014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2763" y="2982913"/>
            <a:ext cx="1992312" cy="1495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6" descr="D:\конспекты практика\символы РК и ВС уставы фото\CIMG01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48463" y="2913063"/>
            <a:ext cx="1952625" cy="146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2" descr="D:\конспекты практика\урок гос символы 1\символика ученики\символы РК и ВС уставы фото 1\CIMG008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4664075"/>
            <a:ext cx="1997075" cy="149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 descr="D:\конспекты практика\урок гос символы 1\символика ученики\символы РК и ВС уставы фото 1\CIMG012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86138" y="1246188"/>
            <a:ext cx="2497137" cy="187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6" descr="D:\конспекты практика\урок гос символы 1\символика ученики\символы РК и ВС уставы фото 1\CIMG008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56" y="4633714"/>
            <a:ext cx="2066132" cy="1549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30" descr="D:\конспекты практика\урок уставы ВС 1\символы РК и ВС уставы фото\CIMG017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687888"/>
            <a:ext cx="1981200" cy="1485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40" name="TextBox 3"/>
          <p:cNvSpPr txBox="1">
            <a:spLocks noChangeArrowheads="1"/>
          </p:cNvSpPr>
          <p:nvPr/>
        </p:nvSpPr>
        <p:spPr bwMode="auto">
          <a:xfrm>
            <a:off x="4738688" y="6146800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Защита постера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7710488" y="5489575"/>
            <a:ext cx="155575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28" name="Picture 31" descr="D:\конспекты практика\урок устав внутренней службы 1\устав внутренней службы фото\IMG_072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7019" y="4648382"/>
            <a:ext cx="2166938" cy="15299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43" name="TextBox 7"/>
          <p:cNvSpPr txBox="1">
            <a:spLocks noChangeArrowheads="1"/>
          </p:cNvSpPr>
          <p:nvPr/>
        </p:nvSpPr>
        <p:spPr bwMode="auto">
          <a:xfrm>
            <a:off x="482600" y="4451350"/>
            <a:ext cx="200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Мозговой штурм</a:t>
            </a:r>
            <a:endParaRPr lang="ru-RU"/>
          </a:p>
        </p:txBody>
      </p:sp>
      <p:sp>
        <p:nvSpPr>
          <p:cNvPr id="5144" name="TextBox 8"/>
          <p:cNvSpPr txBox="1">
            <a:spLocks noChangeArrowheads="1"/>
          </p:cNvSpPr>
          <p:nvPr/>
        </p:nvSpPr>
        <p:spPr bwMode="auto">
          <a:xfrm>
            <a:off x="6148388" y="4364038"/>
            <a:ext cx="270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</a:t>
            </a:r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2681288" y="3500438"/>
            <a:ext cx="3944937" cy="977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46" name="TextBox 6"/>
          <p:cNvSpPr txBox="1">
            <a:spLocks noChangeArrowheads="1"/>
          </p:cNvSpPr>
          <p:nvPr/>
        </p:nvSpPr>
        <p:spPr bwMode="auto">
          <a:xfrm>
            <a:off x="3176588" y="3697288"/>
            <a:ext cx="3008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Диалог через стратегии критического мышления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36968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 descr="Зеленый мрамор"/>
          <p:cNvSpPr>
            <a:spLocks noChangeArrowheads="1"/>
          </p:cNvSpPr>
          <p:nvPr/>
        </p:nvSpPr>
        <p:spPr bwMode="auto">
          <a:xfrm>
            <a:off x="357188" y="5857875"/>
            <a:ext cx="84582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sz="2000" b="1" i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147" name="Picture 11" descr="Символика ВСР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20650"/>
            <a:ext cx="647700" cy="620713"/>
          </a:xfrm>
          <a:prstGeom prst="rect">
            <a:avLst/>
          </a:prstGeom>
          <a:noFill/>
          <a:ln>
            <a:noFill/>
          </a:ln>
          <a:effectLst>
            <a:outerShdw dist="91581" dir="19578596" algn="ctr" rotWithShape="0">
              <a:srgbClr val="00FFCC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585788" cy="5794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66FFCC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149" name="Прямоугольник 1"/>
          <p:cNvSpPr>
            <a:spLocks noChangeArrowheads="1"/>
          </p:cNvSpPr>
          <p:nvPr/>
        </p:nvSpPr>
        <p:spPr bwMode="auto">
          <a:xfrm>
            <a:off x="1165225" y="155575"/>
            <a:ext cx="66246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Новые подходы в обучении. </a:t>
            </a:r>
            <a:r>
              <a:rPr lang="ru-RU" sz="2800" dirty="0" err="1">
                <a:solidFill>
                  <a:srgbClr val="0070C0"/>
                </a:solidFill>
              </a:rPr>
              <a:t>ОдО</a:t>
            </a:r>
            <a:endParaRPr lang="ru-RU" sz="2800" dirty="0">
              <a:solidFill>
                <a:srgbClr val="0070C0"/>
              </a:solidFill>
            </a:endParaRPr>
          </a:p>
          <a:p>
            <a:pPr algn="ctr"/>
            <a:r>
              <a:rPr lang="ru-RU" sz="2800" dirty="0">
                <a:solidFill>
                  <a:srgbClr val="0070C0"/>
                </a:solidFill>
              </a:rPr>
              <a:t>Лидерство в обучении</a:t>
            </a:r>
          </a:p>
        </p:txBody>
      </p:sp>
      <p:pic>
        <p:nvPicPr>
          <p:cNvPr id="6150" name="Picture 2" descr="D:\конспекты практика\урок строевая подготовка 1\Фото с урока строевая подготовка\IMG_03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31913"/>
            <a:ext cx="176371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471488" y="2527300"/>
            <a:ext cx="183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</a:rPr>
              <a:t>Постановка задачи КО</a:t>
            </a:r>
          </a:p>
        </p:txBody>
      </p:sp>
      <p:pic>
        <p:nvPicPr>
          <p:cNvPr id="6152" name="Picture 3" descr="D:\конспекты практика\урок строевая подготовка 1\Фото с урока строевая подготовка\IMG_03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311275"/>
            <a:ext cx="182086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Прямоугольник 2"/>
          <p:cNvSpPr>
            <a:spLocks noChangeArrowheads="1"/>
          </p:cNvSpPr>
          <p:nvPr/>
        </p:nvSpPr>
        <p:spPr bwMode="auto">
          <a:xfrm>
            <a:off x="2427288" y="2527300"/>
            <a:ext cx="1935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Интеллектуальный дуэль</a:t>
            </a:r>
          </a:p>
        </p:txBody>
      </p:sp>
      <p:pic>
        <p:nvPicPr>
          <p:cNvPr id="6154" name="Picture 3" descr="D:\конспекты практика\урок строевая подготовка 1\Фото с урока строевая подготовка\IMG_04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311275"/>
            <a:ext cx="1763713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" descr="D:\конспекты практика\урок строевая подготовка 1\Фото с урока строевая подготовка\IMG_04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174" b="3967"/>
          <a:stretch>
            <a:fillRect/>
          </a:stretch>
        </p:blipFill>
        <p:spPr bwMode="auto">
          <a:xfrm>
            <a:off x="6816725" y="1109663"/>
            <a:ext cx="13716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Прямоугольник 3"/>
          <p:cNvSpPr>
            <a:spLocks noChangeArrowheads="1"/>
          </p:cNvSpPr>
          <p:nvPr/>
        </p:nvSpPr>
        <p:spPr bwMode="auto">
          <a:xfrm>
            <a:off x="4697413" y="2609850"/>
            <a:ext cx="2805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/>
              <a:t>Показ строевого приема</a:t>
            </a:r>
          </a:p>
        </p:txBody>
      </p:sp>
      <p:pic>
        <p:nvPicPr>
          <p:cNvPr id="6157" name="Picture 2" descr="D:\конспекты практика\урок строевая подготовка 1\Фото с урока строевая подготовка\IMG_038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219450"/>
            <a:ext cx="16557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D:\конспекты практика\урок строевая подготовка 1\Фото с урока строевая подготовка\IMG_047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3227388"/>
            <a:ext cx="16335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3" descr="D:\конспекты практика\урок строевая подготовка 1\Фото с урока строевая подготовка\IMG_046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206750"/>
            <a:ext cx="1676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4" descr="D:\конспекты практика\урок строевая подготовка 1\Фото с урока строевая подготовка\IMG_049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3219450"/>
            <a:ext cx="171767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Прямоугольник 5"/>
          <p:cNvSpPr>
            <a:spLocks noChangeArrowheads="1"/>
          </p:cNvSpPr>
          <p:nvPr/>
        </p:nvSpPr>
        <p:spPr bwMode="auto">
          <a:xfrm>
            <a:off x="1158875" y="4365625"/>
            <a:ext cx="247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/>
              <a:t>Практическая работа</a:t>
            </a:r>
          </a:p>
        </p:txBody>
      </p:sp>
      <p:sp>
        <p:nvSpPr>
          <p:cNvPr id="6162" name="Прямоугольник 8"/>
          <p:cNvSpPr>
            <a:spLocks noChangeArrowheads="1"/>
          </p:cNvSpPr>
          <p:nvPr/>
        </p:nvSpPr>
        <p:spPr bwMode="auto">
          <a:xfrm>
            <a:off x="4440238" y="4383088"/>
            <a:ext cx="2070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/>
              <a:t>Индивидуальная </a:t>
            </a:r>
          </a:p>
          <a:p>
            <a:pPr algn="ctr"/>
            <a:r>
              <a:rPr lang="ru-RU"/>
              <a:t>работа</a:t>
            </a:r>
          </a:p>
        </p:txBody>
      </p:sp>
      <p:sp>
        <p:nvSpPr>
          <p:cNvPr id="6163" name="Прямоугольник 9"/>
          <p:cNvSpPr>
            <a:spLocks noChangeArrowheads="1"/>
          </p:cNvSpPr>
          <p:nvPr/>
        </p:nvSpPr>
        <p:spPr bwMode="auto">
          <a:xfrm>
            <a:off x="6510338" y="4521200"/>
            <a:ext cx="177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Слаженность взвода</a:t>
            </a:r>
          </a:p>
        </p:txBody>
      </p:sp>
      <p:pic>
        <p:nvPicPr>
          <p:cNvPr id="6164" name="Picture 3" descr="D:\конспекты практика\урок строевая подготовка 1\Фото с урока строевая подготовка\CIMG020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4921250"/>
            <a:ext cx="147161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Прямоугольник 11"/>
          <p:cNvSpPr>
            <a:spLocks noChangeArrowheads="1"/>
          </p:cNvSpPr>
          <p:nvPr/>
        </p:nvSpPr>
        <p:spPr bwMode="auto">
          <a:xfrm>
            <a:off x="2322513" y="5005388"/>
            <a:ext cx="211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/>
              <a:t>Строевая записка</a:t>
            </a:r>
          </a:p>
        </p:txBody>
      </p:sp>
      <p:sp>
        <p:nvSpPr>
          <p:cNvPr id="6166" name="Прямоугольник 13"/>
          <p:cNvSpPr>
            <a:spLocks noChangeArrowheads="1"/>
          </p:cNvSpPr>
          <p:nvPr/>
        </p:nvSpPr>
        <p:spPr bwMode="auto">
          <a:xfrm>
            <a:off x="2397125" y="5521325"/>
            <a:ext cx="202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/>
              <a:t>Лист оценивания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2396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80000"/>
              </a:lnSpc>
            </a:pPr>
            <a:endParaRPr lang="ru-RU" sz="2400" smtClean="0"/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 bwMode="auto">
          <a:xfrm>
            <a:off x="714348" y="142852"/>
            <a:ext cx="7643866" cy="129697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5280"/>
              </a:lnSpc>
            </a:pPr>
            <a:r>
              <a:rPr lang="ru-RU" sz="2600" dirty="0" smtClean="0">
                <a:solidFill>
                  <a:srgbClr val="FF0000"/>
                </a:solidFill>
              </a:rPr>
              <a:t>Интеллектуальная дуэль, составление вопросов, беседа, ролевая игра, светофор, видео фильм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196" name="Picture 4" descr="D:\конспекты практика\Фото с урока строевая подготовка\IMG_0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628775"/>
            <a:ext cx="2735262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D:\конспекты практика\символы РК и ВС уставы фото\CIMG0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628775"/>
            <a:ext cx="2566987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D:\конспекты практика\символы РК и ВС уставы фото\CIMG01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533775"/>
            <a:ext cx="2735262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D:\конспекты практика\символы РК и ВС уставы фото\CIMG01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1609725"/>
            <a:ext cx="256698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конспекты практика\символы РК и ВС уставы фото\CIMG01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3621088"/>
            <a:ext cx="26193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 descr="D:\конспекты практика\фото 24.10 суточный наряд\DCIM\100PHOTO\SAM_00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3621088"/>
            <a:ext cx="27924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0188"/>
            <a:ext cx="585787" cy="5794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66FFCC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3" name="Picture 11" descr="Символика ВСР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36525"/>
            <a:ext cx="647700" cy="620713"/>
          </a:xfrm>
          <a:prstGeom prst="rect">
            <a:avLst/>
          </a:prstGeom>
          <a:noFill/>
          <a:ln>
            <a:noFill/>
          </a:ln>
          <a:effectLst>
            <a:outerShdw dist="91581" dir="19578596" algn="ctr" rotWithShape="0">
              <a:srgbClr val="00FFCC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98643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260350"/>
            <a:ext cx="8229600" cy="9366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600" dirty="0" smtClean="0">
                <a:solidFill>
                  <a:srgbClr val="C00000"/>
                </a:solidFill>
                <a:ea typeface="+mn-ea"/>
                <a:cs typeface="+mn-cs"/>
              </a:rPr>
              <a:t>Постер, ЗХУ, ИКТ, чтение с пометками таблица Венна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 bwMode="auto">
          <a:xfrm>
            <a:off x="714375" y="1412875"/>
            <a:ext cx="7572375" cy="38735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8800" lvl="4" indent="0" algn="just">
              <a:buFontTx/>
              <a:buNone/>
            </a:pPr>
            <a:endParaRPr lang="ru-RU" sz="2100" smtClean="0"/>
          </a:p>
        </p:txBody>
      </p:sp>
      <p:pic>
        <p:nvPicPr>
          <p:cNvPr id="9220" name="Picture 4" descr="D:\конспекты практика\символы РК и ВС уставы фото\CIMG0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3382962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D:\конспекты практика\символы РК и ВС уставы фото\CIMG00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3287713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D:\конспекты практика\символы РК и ВС уставы фото\CIMG0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3978275"/>
            <a:ext cx="33115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D:\конспекты практика\символы РК и ВС уставы фото\CIMG01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38588"/>
            <a:ext cx="3287713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0188"/>
            <a:ext cx="585787" cy="5794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66FFCC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225" name="Picture 11" descr="Символика ВСР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36525"/>
            <a:ext cx="647700" cy="620713"/>
          </a:xfrm>
          <a:prstGeom prst="rect">
            <a:avLst/>
          </a:prstGeom>
          <a:noFill/>
          <a:ln>
            <a:noFill/>
          </a:ln>
          <a:effectLst>
            <a:outerShdw dist="91581" dir="19578596" algn="ctr" rotWithShape="0">
              <a:srgbClr val="00FFCC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122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714375" y="5500688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b="1"/>
              <a:t> </a:t>
            </a:r>
          </a:p>
        </p:txBody>
      </p:sp>
      <p:pic>
        <p:nvPicPr>
          <p:cNvPr id="10243" name="Picture 10" descr="D:\конспекты практика\символы РК и ВС уставы фото\CIMG0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06228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Заголовок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600" smtClean="0">
                <a:solidFill>
                  <a:srgbClr val="FF0000"/>
                </a:solidFill>
              </a:rPr>
              <a:t>Самооценивание, взаимооценивание, оценивание с комментарием</a:t>
            </a:r>
          </a:p>
        </p:txBody>
      </p:sp>
      <p:pic>
        <p:nvPicPr>
          <p:cNvPr id="10245" name="Picture 11" descr="D:\конспекты практика\фото 24.10 суточный наряд\DCIM\100PHOTO\SAM_00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4149725"/>
            <a:ext cx="369411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D:\конспекты практика\Фото с урока строевая подготовка\IMG_03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612900"/>
            <a:ext cx="340995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30188"/>
            <a:ext cx="585787" cy="5794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66FFCC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8" name="Picture 11" descr="Символика ВСР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36525"/>
            <a:ext cx="647700" cy="620713"/>
          </a:xfrm>
          <a:prstGeom prst="rect">
            <a:avLst/>
          </a:prstGeom>
          <a:noFill/>
          <a:ln>
            <a:noFill/>
          </a:ln>
          <a:effectLst>
            <a:outerShdw dist="91581" dir="19578596" algn="ctr" rotWithShape="0">
              <a:srgbClr val="00FFCC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991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4988" y="1628800"/>
            <a:ext cx="7704856" cy="449353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sz="2200" i="1" dirty="0"/>
              <a:t>Преподаватели-организаторы НВП обучают юношей допризывного возраста азам военного дела. Именно от нас, именуемых нашими воспитанниками «военруками», во многом зависит учебная дисциплина, настроение, чувство силы и самостоятельности, готовности исполнить священный долг - служить в Вооруженных Силах Республики Казахстан на благо своего народа и Отчизны. Поэтому главной целью своей работы считаю формирование у учащихся убежденности в необходимости личной и коллективной, моральной и практической готовности к защите Отечества.</a:t>
            </a:r>
          </a:p>
          <a:p>
            <a:r>
              <a:rPr lang="ru-RU" sz="2200" b="1" i="1" dirty="0"/>
              <a:t>Конечный результат:</a:t>
            </a:r>
            <a:r>
              <a:rPr lang="ru-RU" sz="2200" i="1" dirty="0"/>
              <a:t> Успешный учитель и перспективный ученик.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404663"/>
            <a:ext cx="7223516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Результат урочной деятельности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51055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39750" y="307975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ru-RU" b="1" i="1">
                <a:solidFill>
                  <a:srgbClr val="292929"/>
                </a:solidFill>
              </a:rPr>
              <a:t>	</a:t>
            </a:r>
            <a:endParaRPr lang="ru-RU" sz="1600" b="1" i="1">
              <a:solidFill>
                <a:srgbClr val="292929"/>
              </a:solidFill>
            </a:endParaRPr>
          </a:p>
        </p:txBody>
      </p:sp>
      <p:pic>
        <p:nvPicPr>
          <p:cNvPr id="221187" name="Picture 3" descr="Символика ВСР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120650"/>
            <a:ext cx="6477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1581" dir="19578596" algn="ctr" rotWithShape="0">
              <a:srgbClr val="00FFCC">
                <a:alpha val="50000"/>
              </a:srgbClr>
            </a:outerShdw>
          </a:effectLst>
        </p:spPr>
      </p:pic>
      <p:pic>
        <p:nvPicPr>
          <p:cNvPr id="22118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</a:blip>
          <a:srcRect/>
          <a:stretch>
            <a:fillRect/>
          </a:stretch>
        </p:blipFill>
        <p:spPr bwMode="auto">
          <a:xfrm>
            <a:off x="179388" y="188913"/>
            <a:ext cx="585787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rgbClr val="66FFCC">
                <a:alpha val="50000"/>
              </a:srgbClr>
            </a:outerShdw>
          </a:effectLst>
        </p:spPr>
      </p:pic>
      <p:pic>
        <p:nvPicPr>
          <p:cNvPr id="4104" name="Picture 8" descr="prezid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908720"/>
            <a:ext cx="2664296" cy="385472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01600" prst="riblet"/>
          </a:sp3d>
        </p:spPr>
      </p:pic>
      <p:sp>
        <p:nvSpPr>
          <p:cNvPr id="9" name="TextBox 8"/>
          <p:cNvSpPr txBox="1"/>
          <p:nvPr/>
        </p:nvSpPr>
        <p:spPr>
          <a:xfrm>
            <a:off x="3347864" y="908721"/>
            <a:ext cx="5328592" cy="5478423"/>
          </a:xfrm>
          <a:prstGeom prst="rect">
            <a:avLst/>
          </a:prstGeom>
          <a:solidFill>
            <a:srgbClr val="00FF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Каждый </a:t>
            </a:r>
            <a:r>
              <a:rPr lang="ru-RU" sz="2400" i="1" dirty="0" err="1" smtClean="0"/>
              <a:t>казахстанец</a:t>
            </a:r>
            <a:r>
              <a:rPr lang="ru-RU" sz="2400" i="1" dirty="0" smtClean="0"/>
              <a:t>, независимо от его национальной принадлежности ,</a:t>
            </a:r>
          </a:p>
          <a:p>
            <a:r>
              <a:rPr lang="ru-RU" sz="2400" i="1" dirty="0"/>
              <a:t>д</a:t>
            </a:r>
            <a:r>
              <a:rPr lang="ru-RU" sz="2400" i="1" dirty="0" smtClean="0"/>
              <a:t>олжен осознать, что Казахстан плоть от плоти его родное государство,</a:t>
            </a:r>
          </a:p>
          <a:p>
            <a:r>
              <a:rPr lang="ru-RU" sz="2400" i="1" dirty="0"/>
              <a:t>в</a:t>
            </a:r>
            <a:r>
              <a:rPr lang="ru-RU" sz="2400" i="1" dirty="0" smtClean="0"/>
              <a:t>сегда готовое защитить его права и свободы.</a:t>
            </a:r>
          </a:p>
          <a:p>
            <a:r>
              <a:rPr lang="ru-RU" sz="2400" i="1" dirty="0" smtClean="0"/>
              <a:t>Только в этом случае сограждане испытывают чувство гордости</a:t>
            </a:r>
          </a:p>
          <a:p>
            <a:r>
              <a:rPr lang="ru-RU" sz="2400" i="1" dirty="0" smtClean="0"/>
              <a:t> за принадлежность государству, которое весь мир знает теперь, как Казахстан.</a:t>
            </a:r>
          </a:p>
          <a:p>
            <a:pPr algn="r"/>
            <a:r>
              <a:rPr lang="ru-RU" sz="2400" i="1" dirty="0" smtClean="0"/>
              <a:t>Н. Назарбаев</a:t>
            </a:r>
          </a:p>
          <a:p>
            <a:endParaRPr lang="ru-RU" sz="1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3568" y="548680"/>
            <a:ext cx="7772400" cy="648072"/>
          </a:xfrm>
          <a:prstGeom prst="rect">
            <a:avLst/>
          </a:prstGeom>
          <a:solidFill>
            <a:srgbClr val="92D050"/>
          </a:solidFill>
          <a:ln>
            <a:solidFill>
              <a:srgbClr val="0000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УСЛОВИЯ ФОРМИРОВАНИЯ ГРАЖДАНСТВЕННОСТИ И ПАТРИОТИЗМА ЧЕРЕЗ ВНЕУРОЧНУЮ ДЕЯТЕЛЬНОСТЬ</a:t>
            </a:r>
            <a:endParaRPr kumimoji="0" lang="ru-RU" sz="1800" b="1" i="1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1412776"/>
            <a:ext cx="2699792" cy="360040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1412776"/>
            <a:ext cx="3327642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кружка «Меткий стрелок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1412776"/>
            <a:ext cx="2987824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 ветеранами ВОВ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G:\SAM_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2400266" cy="1800200"/>
          </a:xfrm>
          <a:prstGeom prst="rect">
            <a:avLst/>
          </a:prstGeom>
          <a:noFill/>
        </p:spPr>
      </p:pic>
      <p:pic>
        <p:nvPicPr>
          <p:cNvPr id="11" name="Picture 3" descr="D:\Фото\Турнир по стрельбе\IMG_7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72816"/>
            <a:ext cx="3024336" cy="1872208"/>
          </a:xfrm>
          <a:prstGeom prst="rect">
            <a:avLst/>
          </a:prstGeom>
          <a:noFill/>
        </p:spPr>
      </p:pic>
      <p:pic>
        <p:nvPicPr>
          <p:cNvPr id="12" name="Picture 4" descr="G:\DSC05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79331"/>
            <a:ext cx="2664296" cy="188558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03648" y="3933056"/>
            <a:ext cx="2553520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«ВПК «СУНКАР</a:t>
            </a:r>
            <a:r>
              <a:rPr lang="ru-RU" sz="16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3789040"/>
            <a:ext cx="334178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с ветеранами Афганистана и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акиматом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города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437112"/>
            <a:ext cx="273630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437112"/>
            <a:ext cx="317547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437112"/>
            <a:ext cx="200109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60648"/>
            <a:ext cx="7772400" cy="864096"/>
          </a:xfrm>
          <a:prstGeom prst="rect">
            <a:avLst/>
          </a:prstGeom>
          <a:solidFill>
            <a:srgbClr val="00FFFF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УСЛОВИЯ ФОРМИРОВАНИЯ ГРАЖДАНСТВЕННОСТИ И</a:t>
            </a:r>
            <a:r>
              <a:rPr kumimoji="0" lang="ru-RU" sz="1800" b="0" i="1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ПАТРИОТИЗМА ЧЕРЕЗ ВНЕУРОЧНУЮ ДЕЯТЕЛЬНОСТЬ</a:t>
            </a:r>
            <a:endParaRPr kumimoji="0" lang="ru-RU" sz="1800" b="0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1268760"/>
            <a:ext cx="3600400" cy="338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Работа с воинской частью 5518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8" name="Picture 2" descr="G:\IMG_7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500836" cy="1875799"/>
          </a:xfrm>
          <a:prstGeom prst="rect">
            <a:avLst/>
          </a:prstGeom>
          <a:noFill/>
        </p:spPr>
      </p:pic>
      <p:pic>
        <p:nvPicPr>
          <p:cNvPr id="9" name="Picture 4" descr="G:\Photo-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72816"/>
            <a:ext cx="2496277" cy="1872208"/>
          </a:xfrm>
          <a:prstGeom prst="rect">
            <a:avLst/>
          </a:prstGeom>
          <a:noFill/>
        </p:spPr>
      </p:pic>
      <p:pic>
        <p:nvPicPr>
          <p:cNvPr id="10" name="Picture 2" descr="G:\Изображение 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72816"/>
            <a:ext cx="2496277" cy="18722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27784" y="3789040"/>
            <a:ext cx="3744416" cy="338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Юнармейское движение «АЛАУ»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12" name="Picture 5" descr="G:\DSC04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2801890" cy="1867926"/>
          </a:xfrm>
          <a:prstGeom prst="rect">
            <a:avLst/>
          </a:prstGeom>
          <a:noFill/>
        </p:spPr>
      </p:pic>
      <p:pic>
        <p:nvPicPr>
          <p:cNvPr id="13" name="Picture 6" descr="G:\P41600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293097"/>
            <a:ext cx="2664296" cy="1836204"/>
          </a:xfrm>
          <a:prstGeom prst="rect">
            <a:avLst/>
          </a:prstGeom>
          <a:noFill/>
        </p:spPr>
      </p:pic>
      <p:pic>
        <p:nvPicPr>
          <p:cNvPr id="14" name="Picture 3" descr="G:\IMG_27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293096"/>
            <a:ext cx="2449010" cy="183675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11560" y="404663"/>
            <a:ext cx="7772400" cy="936105"/>
          </a:xfrm>
          <a:prstGeom prst="rect">
            <a:avLst/>
          </a:prstGeom>
          <a:solidFill>
            <a:srgbClr val="FFC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УСЛОВИЯ ФОРМИРОВАНИЯ ГРАЖДАНСТВЕННОСТИ И ПАТРИОТИЗМА </a:t>
            </a:r>
            <a:r>
              <a:rPr kumimoji="0" lang="ru-RU" sz="1800" b="0" i="1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ЧЕРЕЗ ВНЕУРОЧНУЮ ДЕЯТЕЛЬНОСТЬ</a:t>
            </a:r>
            <a:endParaRPr kumimoji="0" lang="ru-RU" sz="1800" b="0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412776"/>
            <a:ext cx="381642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Работа с ВПК ближнего зарубежья</a:t>
            </a:r>
            <a:endParaRPr lang="ru-RU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1412776"/>
            <a:ext cx="1728192" cy="338554"/>
          </a:xfrm>
          <a:prstGeom prst="rect">
            <a:avLst/>
          </a:prstGeom>
          <a:solidFill>
            <a:srgbClr val="CCFF33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Вахта памяти</a:t>
            </a:r>
            <a:endParaRPr lang="ru-RU" sz="1600" b="1" i="1" dirty="0"/>
          </a:p>
        </p:txBody>
      </p:sp>
      <p:pic>
        <p:nvPicPr>
          <p:cNvPr id="9" name="Picture 2" descr="G:\Изображение1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3096344" cy="239754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3" descr="G:\DSCN0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44824"/>
            <a:ext cx="3096345" cy="2322259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" name="Picture 4" descr="D:\Сергей\Присяга,8 октября,2011\SAM_26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437112"/>
            <a:ext cx="2963821" cy="222286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2" name="TextBox 11"/>
          <p:cNvSpPr txBox="1"/>
          <p:nvPr/>
        </p:nvSpPr>
        <p:spPr>
          <a:xfrm>
            <a:off x="6732240" y="4365104"/>
            <a:ext cx="1944216" cy="1323439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Ритуал принятия  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торжественной клятвы 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воспитанниками ВПК «СУНКАР»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365104"/>
            <a:ext cx="3168352" cy="307777"/>
          </a:xfrm>
          <a:prstGeom prst="rect">
            <a:avLst/>
          </a:prstGeom>
          <a:solidFill>
            <a:srgbClr val="92D050"/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Вручение воинского документа</a:t>
            </a:r>
            <a:endParaRPr lang="ru-RU" sz="1400" b="1" i="1" dirty="0"/>
          </a:p>
        </p:txBody>
      </p:sp>
      <p:pic>
        <p:nvPicPr>
          <p:cNvPr id="14" name="Picture 3" descr="C:\Profiles\User\Рабочий стол\фото на педсовет\P11101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725144"/>
            <a:ext cx="2626517" cy="196988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Picture 3" descr="C:\Documents and Settings\школа\Рабочий стол\фото для конфер\Фото ОСОЛ 2006 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857628"/>
            <a:ext cx="3359589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6786" name="Picture 2" descr="C:\Documents and Settings\школа\Рабочий стол\фото для конфер\Фото ОСОЛ 2006 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3359588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53" name="Picture 5" descr="F:\Фото ОСОЛ 2006\Фото ОСОЛ 2006 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142984"/>
            <a:ext cx="336000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54" name="Picture 6" descr="F:\Фото ОСОЛ 2006\Фото ОСОЛ 2006 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857628"/>
            <a:ext cx="3360000" cy="25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  <a:solidFill>
            <a:srgbClr val="FFC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УСЛОВИЯ ФОРМИРОВАНИЯ ГРАЖДАНСТВЕННОСТИ И ПАТРИОТИЗМА </a:t>
            </a:r>
            <a:r>
              <a:rPr kumimoji="0" lang="ru-RU" sz="1800" b="0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ЧЕРЕЗ ВНЕУРОЧНУЮ ДЕЯТЕЛЬНОСТЬ</a:t>
            </a:r>
            <a:br>
              <a:rPr kumimoji="0" lang="ru-RU" sz="18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sz="2400" i="1" kern="1200" dirty="0" smtClean="0">
                <a:solidFill>
                  <a:srgbClr val="0070C0"/>
                </a:solidFill>
              </a:rPr>
              <a:t>УЧЕБНО- ПОЛЕВЫЕ СБОРЫ</a:t>
            </a:r>
            <a:endParaRPr kumimoji="0" lang="ru-RU" sz="1800" b="0" i="1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2700" b="1" i="1" dirty="0" err="1" smtClean="0">
                <a:solidFill>
                  <a:srgbClr val="002060"/>
                </a:solidFill>
              </a:rPr>
              <a:t>Командообразование</a:t>
            </a:r>
            <a:r>
              <a:rPr lang="ru-RU" sz="2700" b="1" i="1" dirty="0" smtClean="0">
                <a:solidFill>
                  <a:srgbClr val="002060"/>
                </a:solidFill>
              </a:rPr>
              <a:t>- как технология воспитания гражданственности и патриотизма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936200"/>
              </p:ext>
            </p:extLst>
          </p:nvPr>
        </p:nvGraphicFramePr>
        <p:xfrm>
          <a:off x="611560" y="1066800"/>
          <a:ext cx="8064896" cy="5791200"/>
        </p:xfrm>
        <a:graphic>
          <a:graphicData uri="http://schemas.openxmlformats.org/drawingml/2006/table">
            <a:tbl>
              <a:tblPr/>
              <a:tblGrid>
                <a:gridCol w="349550"/>
                <a:gridCol w="1628009"/>
                <a:gridCol w="6087337"/>
              </a:tblGrid>
              <a:tr h="410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№ п\п</a:t>
                      </a:r>
                    </a:p>
                  </a:txBody>
                  <a:tcPr marL="35719" marR="35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Заинтересованные субъекты</a:t>
                      </a:r>
                    </a:p>
                  </a:txBody>
                  <a:tcPr marL="35719" marR="35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Воздействие</a:t>
                      </a:r>
                    </a:p>
                  </a:txBody>
                  <a:tcPr marL="35719" marR="35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605">
                <a:tc>
                  <a:txBody>
                    <a:bodyPr/>
                    <a:lstStyle/>
                    <a:p>
                      <a:pPr marL="109538" indent="-109538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Школьный психолог</a:t>
                      </a:r>
                    </a:p>
                  </a:txBody>
                  <a:tcPr marL="35719" marR="35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Диагностика личностных качеств уч-ся.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Диагностика уровня </a:t>
                      </a:r>
                      <a:r>
                        <a:rPr lang="ru-RU" sz="1400" b="1" i="1" dirty="0" err="1">
                          <a:latin typeface="Times New Roman"/>
                          <a:ea typeface="Times New Roman"/>
                        </a:rPr>
                        <a:t>сформированности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 гражданственности и патриотизма.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Диагностика результативности внедрения Программы.</a:t>
                      </a: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204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Преподаватель- организатор НВП</a:t>
                      </a: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Связь с родителями. Участие в родительских собраниях. Урочная деятельность. Внеклассная работа. УПС.  Поддержание и стимуляция связей со всеми заинтересованными сторонами.</a:t>
                      </a: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204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Кл. руководители</a:t>
                      </a: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Годовое </a:t>
                      </a:r>
                      <a:r>
                        <a:rPr lang="ru-RU" sz="1400" b="1" i="1" dirty="0" err="1">
                          <a:latin typeface="Times New Roman"/>
                          <a:ea typeface="Times New Roman"/>
                        </a:rPr>
                        <a:t>КТпланирование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 ВПР. Экскурсии. Приписка. УПС. Проведение патриотических </a:t>
                      </a:r>
                      <a:r>
                        <a:rPr lang="ru-RU" sz="1400" b="1" i="1" dirty="0" err="1">
                          <a:latin typeface="Times New Roman"/>
                          <a:ea typeface="Times New Roman"/>
                        </a:rPr>
                        <a:t>кл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. часов. Помощь в организации внеклассных мероприятий.</a:t>
                      </a: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204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Воспитательный отдел</a:t>
                      </a: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Организация работы по ВПВ. Поисковая работа. Работа с ветеранами. Шефская работа. Организация юнармейского движения. Проведение уроков мужества.</a:t>
                      </a: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44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Учителя истории</a:t>
                      </a: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Разработка и проведение интегрированных </a:t>
                      </a:r>
                      <a:r>
                        <a:rPr lang="ru-RU" sz="1400" b="1" i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i="1" dirty="0" smtClean="0">
                          <a:latin typeface="+mn-lt"/>
                          <a:ea typeface="Times New Roman"/>
                        </a:rPr>
                        <a:t>уроков с предметом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НВП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02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Учителя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литературы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Разработка и проведение интегрированных </a:t>
                      </a:r>
                      <a:r>
                        <a:rPr lang="ru-RU" sz="1400" b="1" i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i="1" dirty="0" smtClean="0">
                          <a:latin typeface="+mn-lt"/>
                          <a:ea typeface="Times New Roman"/>
                        </a:rPr>
                        <a:t>уроков с предметом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НВП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02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Учителя географии</a:t>
                      </a: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Разработка и проведение интегрированных </a:t>
                      </a:r>
                      <a:r>
                        <a:rPr lang="ru-RU" sz="1400" b="1" i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i="1" dirty="0" smtClean="0">
                          <a:latin typeface="+mn-lt"/>
                          <a:ea typeface="Times New Roman"/>
                        </a:rPr>
                        <a:t>уроков с предметом </a:t>
                      </a:r>
                      <a:r>
                        <a:rPr lang="ru-RU" sz="1400" b="1" i="1" dirty="0" smtClean="0">
                          <a:latin typeface="Times New Roman"/>
                          <a:ea typeface="Times New Roman"/>
                        </a:rPr>
                        <a:t>НВП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02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Учителя физкультуры</a:t>
                      </a: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Тренировка строевых приёмов. Подготовка и проведение соревнований. Оказание помощи преподавателю- организатору НВП.</a:t>
                      </a: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02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Учителя технологии</a:t>
                      </a: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Помощь в усовершенствовании МТБ НВП</a:t>
                      </a: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204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Учителя казахского языка и литературы</a:t>
                      </a: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Разработка и проведение уроков патриотической направленности.</a:t>
                      </a:r>
                    </a:p>
                  </a:txBody>
                  <a:tcPr marL="35719" marR="35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323528" y="404664"/>
            <a:ext cx="8496944" cy="61206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b="1" i="1" dirty="0">
                <a:solidFill>
                  <a:srgbClr val="0000FF"/>
                </a:solidFill>
                <a:latin typeface="Monotype Corsiva" pitchFamily="66" charset="0"/>
              </a:rPr>
              <a:t>Не смеем говорить о чувстве  Родины бесчувственно –</a:t>
            </a:r>
          </a:p>
          <a:p>
            <a:pPr>
              <a:lnSpc>
                <a:spcPct val="150000"/>
              </a:lnSpc>
            </a:pPr>
            <a:r>
              <a:rPr lang="ru-RU" sz="3000" b="1" i="1" dirty="0">
                <a:solidFill>
                  <a:srgbClr val="0000FF"/>
                </a:solidFill>
                <a:latin typeface="Monotype Corsiva" pitchFamily="66" charset="0"/>
              </a:rPr>
              <a:t>Нам права Родина такого не дала!</a:t>
            </a:r>
          </a:p>
          <a:p>
            <a:pPr>
              <a:lnSpc>
                <a:spcPct val="150000"/>
              </a:lnSpc>
            </a:pPr>
            <a:r>
              <a:rPr lang="ru-RU" sz="3000" b="1" i="1" dirty="0">
                <a:solidFill>
                  <a:srgbClr val="0000FF"/>
                </a:solidFill>
                <a:latin typeface="Monotype Corsiva" pitchFamily="66" charset="0"/>
              </a:rPr>
              <a:t>У нас такие за спиной встают пожарища,</a:t>
            </a:r>
          </a:p>
          <a:p>
            <a:pPr>
              <a:lnSpc>
                <a:spcPct val="150000"/>
              </a:lnSpc>
            </a:pPr>
            <a:r>
              <a:rPr lang="ru-RU" sz="3000" b="1" i="1" dirty="0">
                <a:solidFill>
                  <a:srgbClr val="0000FF"/>
                </a:solidFill>
                <a:latin typeface="Monotype Corsiva" pitchFamily="66" charset="0"/>
              </a:rPr>
              <a:t>Такие страшные могилы за спиной,</a:t>
            </a:r>
          </a:p>
          <a:p>
            <a:pPr>
              <a:lnSpc>
                <a:spcPct val="150000"/>
              </a:lnSpc>
            </a:pPr>
            <a:r>
              <a:rPr lang="ru-RU" sz="3000" b="1" i="1" dirty="0">
                <a:solidFill>
                  <a:srgbClr val="0000FF"/>
                </a:solidFill>
                <a:latin typeface="Monotype Corsiva" pitchFamily="66" charset="0"/>
              </a:rPr>
              <a:t>Что стыдно Родину свою  любить </a:t>
            </a:r>
            <a:r>
              <a:rPr lang="ru-RU" sz="3000" b="1" i="1" dirty="0" err="1">
                <a:solidFill>
                  <a:srgbClr val="0000FF"/>
                </a:solidFill>
                <a:latin typeface="Monotype Corsiva" pitchFamily="66" charset="0"/>
              </a:rPr>
              <a:t>шпаргалочно</a:t>
            </a:r>
            <a:r>
              <a:rPr lang="ru-RU" sz="3000" b="1" i="1" dirty="0">
                <a:solidFill>
                  <a:srgbClr val="0000FF"/>
                </a:solidFill>
                <a:latin typeface="Monotype Corsiva" pitchFamily="66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3000" b="1" i="1" dirty="0">
                <a:solidFill>
                  <a:srgbClr val="0000FF"/>
                </a:solidFill>
                <a:latin typeface="Monotype Corsiva" pitchFamily="66" charset="0"/>
              </a:rPr>
              <a:t> Как будто Родина нам стала неродной</a:t>
            </a:r>
            <a:r>
              <a:rPr lang="ru-RU" sz="3000" b="1" i="1" dirty="0" smtClean="0">
                <a:solidFill>
                  <a:srgbClr val="0000FF"/>
                </a:solidFill>
                <a:latin typeface="Monotype Corsiva" pitchFamily="66" charset="0"/>
              </a:rPr>
              <a:t>…</a:t>
            </a:r>
          </a:p>
          <a:p>
            <a:pPr algn="r">
              <a:lnSpc>
                <a:spcPct val="150000"/>
              </a:lnSpc>
            </a:pPr>
            <a:r>
              <a:rPr lang="ru-RU" sz="3200" b="1" i="1" dirty="0" smtClean="0"/>
              <a:t>Е.Евтушенко</a:t>
            </a:r>
            <a:endParaRPr lang="ru-RU" sz="3200" i="1" dirty="0" smtClean="0"/>
          </a:p>
          <a:p>
            <a:pPr algn="r">
              <a:lnSpc>
                <a:spcPct val="150000"/>
              </a:lnSpc>
            </a:pPr>
            <a:endParaRPr lang="ru-RU" sz="3000" b="1" i="1" dirty="0">
              <a:solidFill>
                <a:srgbClr val="0000FF"/>
              </a:solidFill>
              <a:latin typeface="Monotype Corsiva" pitchFamily="66" charset="0"/>
            </a:endParaRPr>
          </a:p>
          <a:p>
            <a:endParaRPr lang="ru-RU" sz="2400" i="1" dirty="0">
              <a:solidFill>
                <a:srgbClr val="0000FF"/>
              </a:solidFill>
              <a:latin typeface="Boyarsky" pitchFamily="33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785813" y="3143250"/>
            <a:ext cx="7848600" cy="22494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546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CCFFFF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Impact"/>
              </a:rPr>
              <a:t>БЛАГОДАРИМ 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Impact"/>
              </a:rPr>
              <a:t>ЗА ВНИМАНИЕ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</a:blip>
          <a:srcRect/>
          <a:stretch>
            <a:fillRect/>
          </a:stretch>
        </p:blipFill>
        <p:spPr bwMode="auto">
          <a:xfrm>
            <a:off x="2987675" y="404813"/>
            <a:ext cx="2952750" cy="2808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rgbClr val="66FFCC">
                <a:alpha val="50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908720"/>
            <a:ext cx="8424936" cy="48936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002060"/>
                </a:solidFill>
              </a:rPr>
              <a:t>Ц</a:t>
            </a:r>
            <a:r>
              <a:rPr lang="ru-RU" sz="2800" u="sng" dirty="0" smtClean="0">
                <a:solidFill>
                  <a:srgbClr val="002060"/>
                </a:solidFill>
              </a:rPr>
              <a:t>ель</a:t>
            </a:r>
            <a:r>
              <a:rPr lang="ru-RU" u="sng" dirty="0" smtClean="0">
                <a:solidFill>
                  <a:srgbClr val="002060"/>
                </a:solidFill>
              </a:rPr>
              <a:t>: </a:t>
            </a:r>
            <a:r>
              <a:rPr lang="ru-RU" i="1" dirty="0" smtClean="0">
                <a:solidFill>
                  <a:srgbClr val="002060"/>
                </a:solidFill>
              </a:rPr>
              <a:t>формирование личности учащегося, как патриота своей Родины.</a:t>
            </a:r>
          </a:p>
          <a:p>
            <a:pPr algn="just"/>
            <a:endParaRPr lang="ru-RU" sz="2000" i="1" u="sng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u="sng" dirty="0" smtClean="0">
                <a:solidFill>
                  <a:srgbClr val="002060"/>
                </a:solidFill>
              </a:rPr>
              <a:t>Задачи: </a:t>
            </a:r>
          </a:p>
          <a:p>
            <a:pPr marL="457200" indent="-457200" algn="just">
              <a:buAutoNum type="arabicParenR"/>
            </a:pPr>
            <a:r>
              <a:rPr lang="ru-RU" sz="2000" i="1" dirty="0" smtClean="0">
                <a:solidFill>
                  <a:srgbClr val="002060"/>
                </a:solidFill>
              </a:rPr>
              <a:t>Изучение источников по данной проблеме;</a:t>
            </a:r>
          </a:p>
          <a:p>
            <a:pPr marL="457200" indent="-457200" algn="just">
              <a:buAutoNum type="arabicParenR"/>
            </a:pPr>
            <a:r>
              <a:rPr lang="ru-RU" sz="2000" i="1" dirty="0" smtClean="0">
                <a:solidFill>
                  <a:srgbClr val="002060"/>
                </a:solidFill>
              </a:rPr>
              <a:t>Определение условий формирования гражданственности </a:t>
            </a:r>
          </a:p>
          <a:p>
            <a:pPr marL="457200" indent="-457200" algn="just"/>
            <a:r>
              <a:rPr lang="ru-RU" sz="2000" i="1" dirty="0">
                <a:solidFill>
                  <a:srgbClr val="002060"/>
                </a:solidFill>
              </a:rPr>
              <a:t>	</a:t>
            </a:r>
            <a:r>
              <a:rPr lang="ru-RU" sz="2000" i="1" dirty="0" smtClean="0">
                <a:solidFill>
                  <a:srgbClr val="002060"/>
                </a:solidFill>
              </a:rPr>
              <a:t>и патриотизма в урочной и внеурочной деятельности </a:t>
            </a:r>
          </a:p>
          <a:p>
            <a:pPr marL="457200" indent="-457200" algn="just"/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      через предмет НВП;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3)    Разработка программы, обеспечивающей формирование 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       гражданственности и патриотизма школьников </a:t>
            </a:r>
            <a:r>
              <a:rPr lang="ru-RU" sz="2000" i="1" dirty="0" err="1" smtClean="0">
                <a:solidFill>
                  <a:srgbClr val="002060"/>
                </a:solidFill>
              </a:rPr>
              <a:t>ч\з</a:t>
            </a:r>
            <a:r>
              <a:rPr lang="ru-RU" sz="2000" i="1" dirty="0" smtClean="0">
                <a:solidFill>
                  <a:srgbClr val="002060"/>
                </a:solidFill>
              </a:rPr>
              <a:t> урочную и 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       внеурочную деятельность;</a:t>
            </a:r>
          </a:p>
          <a:p>
            <a:pPr marL="457200" indent="-457200" algn="just">
              <a:buAutoNum type="arabicParenR" startAt="4"/>
            </a:pPr>
            <a:r>
              <a:rPr lang="ru-RU" sz="2000" i="1" dirty="0" smtClean="0">
                <a:solidFill>
                  <a:srgbClr val="002060"/>
                </a:solidFill>
              </a:rPr>
              <a:t>Диагностика уровня </a:t>
            </a:r>
            <a:r>
              <a:rPr lang="ru-RU" sz="2000" i="1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sz="2000" i="1" dirty="0" smtClean="0">
                <a:solidFill>
                  <a:srgbClr val="002060"/>
                </a:solidFill>
              </a:rPr>
              <a:t> гражданственности </a:t>
            </a:r>
          </a:p>
          <a:p>
            <a:pPr marL="457200" indent="-457200" algn="just"/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     и патриотизма;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5)   Внедрение разработанной программы;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6)   Диагностика результативности внедрения программы;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7)  Анализ выполненной работы.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8496944" cy="5509200"/>
          </a:xfrm>
          <a:prstGeom prst="rect">
            <a:avLst/>
          </a:prstGeom>
          <a:solidFill>
            <a:schemeClr val="accent5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</a:p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Условиями формирования гражданственности и патриотизма учащихся через предмет «Начальная военная подготовка» являются: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разработка Программы патриотического воспитания учащихся;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создание учебной материальной базы кабинета НВП;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придание достойного статуса предмету НВП;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родителями учащихся;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в патриотическом воспитании учащихся государственных и общественных организаций;</a:t>
            </a:r>
            <a:endParaRPr lang="ru-RU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04664"/>
            <a:ext cx="5904656" cy="461665"/>
          </a:xfrm>
          <a:prstGeom prst="rect">
            <a:avLst/>
          </a:prstGeom>
          <a:solidFill>
            <a:srgbClr val="CCFF33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Актуальность проблемы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8136904" cy="2585323"/>
          </a:xfrm>
          <a:prstGeom prst="rect">
            <a:avLst/>
          </a:prstGeom>
          <a:solidFill>
            <a:srgbClr val="92D05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indent="533400"/>
            <a:r>
              <a:rPr lang="ru-RU" i="1" dirty="0" smtClean="0"/>
              <a:t>Актуальность данной проблемы в том, что Президентом Республики Казахстан Нурсултаном </a:t>
            </a:r>
            <a:r>
              <a:rPr lang="ru-RU" i="1" dirty="0" err="1" smtClean="0"/>
              <a:t>Абишевичем</a:t>
            </a:r>
            <a:r>
              <a:rPr lang="ru-RU" i="1" dirty="0" smtClean="0"/>
              <a:t> Назарбаевым поставлена задача создания условий для развития гражданственности и патриотизма подрастающего поколения.</a:t>
            </a:r>
          </a:p>
          <a:p>
            <a:pPr indent="533400"/>
            <a:r>
              <a:rPr lang="ru-RU" i="1" dirty="0" smtClean="0"/>
              <a:t>Реализация данной Программы обеспечит вхождение подрастающего поколения в мировое образовательное пространство и позволит развить </a:t>
            </a:r>
            <a:r>
              <a:rPr lang="ru-RU" i="1" dirty="0" err="1" smtClean="0"/>
              <a:t>конкурентноспособную</a:t>
            </a:r>
            <a:r>
              <a:rPr lang="ru-RU" i="1" dirty="0" smtClean="0"/>
              <a:t> личность.</a:t>
            </a:r>
          </a:p>
          <a:p>
            <a:r>
              <a:rPr lang="ru-RU" dirty="0"/>
              <a:t>	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365104"/>
            <a:ext cx="2649508" cy="369332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ru-RU" dirty="0" smtClean="0"/>
              <a:t>Субъект исследования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4365104"/>
            <a:ext cx="2544351" cy="369332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Объект исследования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5229200"/>
            <a:ext cx="1772988" cy="400110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Учащиеся</a:t>
            </a:r>
            <a:endParaRPr lang="ru-RU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5157193"/>
            <a:ext cx="4924673" cy="1138773"/>
          </a:xfrm>
          <a:prstGeom prst="rect">
            <a:avLst/>
          </a:prstGeom>
          <a:solidFill>
            <a:srgbClr val="FFC000"/>
          </a:solidFill>
          <a:ln w="190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Процесс патриотического воспитания школьников 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 уроках НВП, во внеклассной и внешкольной деятельности.</a:t>
            </a:r>
          </a:p>
          <a:p>
            <a:endParaRPr lang="ru-RU" sz="2000" i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691680" y="4797152"/>
            <a:ext cx="0" cy="36004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868144" y="4797152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rgbClr val="FFFF0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</a:rPr>
              <a:t>Ожидаемые результаты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97151"/>
          </a:xfrm>
          <a:solidFill>
            <a:srgbClr val="00FFFF"/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800" i="1" dirty="0" smtClean="0"/>
              <a:t>Сформированность мировоззрения, гражданственности и патриотизма у учащихся, убежденности в необходимости защиты суверенитета РК, ответственного отношения к военной службе.</a:t>
            </a:r>
          </a:p>
          <a:p>
            <a:r>
              <a:rPr lang="ru-RU" sz="2800" i="1" dirty="0" smtClean="0"/>
              <a:t> Создание </a:t>
            </a:r>
            <a:r>
              <a:rPr lang="ru-RU" sz="2800" i="1" dirty="0" err="1" smtClean="0"/>
              <a:t>конкурентноспособной</a:t>
            </a:r>
            <a:r>
              <a:rPr lang="ru-RU" sz="2800" i="1" dirty="0" smtClean="0"/>
              <a:t> личности.</a:t>
            </a:r>
          </a:p>
          <a:p>
            <a:r>
              <a:rPr lang="ru-RU" sz="2800" i="1" dirty="0" smtClean="0"/>
              <a:t> Интегрирование в мировое образовательное пространство.</a:t>
            </a:r>
          </a:p>
          <a:p>
            <a:r>
              <a:rPr lang="ru-RU" sz="2800" i="1" dirty="0" smtClean="0"/>
              <a:t> </a:t>
            </a:r>
            <a:r>
              <a:rPr lang="ru-RU" sz="2800" i="1" dirty="0" err="1" smtClean="0"/>
              <a:t>Востребованность</a:t>
            </a:r>
            <a:r>
              <a:rPr lang="ru-RU" sz="2800" i="1" dirty="0" smtClean="0"/>
              <a:t> во всех сферах деятельности.</a:t>
            </a:r>
            <a:endParaRPr lang="ru-RU" sz="280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Современный урок и его основные компоненты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500726"/>
          </a:xfrm>
          <a:solidFill>
            <a:srgbClr val="CCFF33"/>
          </a:solidFill>
        </p:spPr>
        <p:txBody>
          <a:bodyPr/>
          <a:lstStyle/>
          <a:p>
            <a:r>
              <a:rPr lang="ru-RU" sz="1600" b="1" dirty="0"/>
              <a:t>Урок</a:t>
            </a:r>
            <a:r>
              <a:rPr lang="ru-RU" sz="1600" dirty="0"/>
              <a:t> — это форма организации обучения с группой учащихся одного возраста, постоянного состава, занятие по твердому расписанию и с единой для всех программой обучения</a:t>
            </a:r>
            <a:r>
              <a:rPr lang="ru-RU" sz="1600" dirty="0" smtClean="0"/>
              <a:t>.</a:t>
            </a:r>
          </a:p>
          <a:p>
            <a:r>
              <a:rPr lang="ru-RU" sz="1600" b="1" dirty="0"/>
              <a:t>ОСНОВНЫЕ КОМПОНЕНТЫ СОВРЕМЕННОГО УРОКА:</a:t>
            </a:r>
            <a:endParaRPr lang="ru-RU" sz="1600" dirty="0"/>
          </a:p>
          <a:p>
            <a:r>
              <a:rPr lang="ru-RU" sz="1600" b="1" dirty="0"/>
              <a:t>1.</a:t>
            </a:r>
            <a:r>
              <a:rPr lang="ru-RU" sz="1600" dirty="0"/>
              <a:t> Организационный – организация класса в течение всего урока, готовность учащихся к уроку, порядок и дисциплина.</a:t>
            </a:r>
          </a:p>
          <a:p>
            <a:r>
              <a:rPr lang="ru-RU" sz="1600" b="1" dirty="0"/>
              <a:t>2.</a:t>
            </a:r>
            <a:r>
              <a:rPr lang="ru-RU" sz="1600" dirty="0"/>
              <a:t> Целевой – постановка целей учения перед учащимися, как на весь урок, так и на отдельные его этапы.</a:t>
            </a:r>
          </a:p>
          <a:p>
            <a:r>
              <a:rPr lang="ru-RU" sz="1600" b="1" dirty="0"/>
              <a:t>3.</a:t>
            </a:r>
            <a:r>
              <a:rPr lang="ru-RU" sz="1600" dirty="0"/>
              <a:t> Мотивационный – определение значимости изучаемого материала как в данной теме, так и во всем курсе.</a:t>
            </a:r>
          </a:p>
          <a:p>
            <a:r>
              <a:rPr lang="ru-RU" sz="1600" b="1" dirty="0"/>
              <a:t>4.</a:t>
            </a:r>
            <a:r>
              <a:rPr lang="ru-RU" sz="1600" dirty="0"/>
              <a:t> Коммуникативный – уровень общения учителя с классом.</a:t>
            </a:r>
          </a:p>
          <a:p>
            <a:r>
              <a:rPr lang="ru-RU" sz="1600" b="1" dirty="0"/>
              <a:t>5.</a:t>
            </a:r>
            <a:r>
              <a:rPr lang="ru-RU" sz="1600" dirty="0"/>
              <a:t> Содержательный – подбор материала для изучения, закрепления, повторения, самостоятельной работы и т.п.</a:t>
            </a:r>
          </a:p>
          <a:p>
            <a:r>
              <a:rPr lang="ru-RU" sz="1600" b="1" dirty="0"/>
              <a:t>6.</a:t>
            </a:r>
            <a:r>
              <a:rPr lang="ru-RU" sz="1600" dirty="0"/>
              <a:t> Технологический – выбор форм, методов и приемов обучения, оптимальных для данного типа урока, для данной темы, для данного класса и т.п.</a:t>
            </a:r>
          </a:p>
          <a:p>
            <a:r>
              <a:rPr lang="ru-RU" sz="1600" b="1" dirty="0"/>
              <a:t>7.</a:t>
            </a:r>
            <a:r>
              <a:rPr lang="ru-RU" sz="1600" dirty="0"/>
              <a:t> Контрольно-оценочный – использование оценки деятельности ученика на уроке для стимулирования его активности и развития познавательного интереса.</a:t>
            </a:r>
          </a:p>
          <a:p>
            <a:r>
              <a:rPr lang="ru-RU" sz="1600" b="1" dirty="0"/>
              <a:t>8.</a:t>
            </a:r>
            <a:r>
              <a:rPr lang="ru-RU" sz="1600" dirty="0"/>
              <a:t>Аналитический – подведение итогов урока, анализ деятельности учащихся на уроке, анализ результатов собственной деятельности по организации урока.</a:t>
            </a:r>
            <a:r>
              <a:rPr lang="ru-RU" sz="1600" b="1" i="1" dirty="0"/>
              <a:t>   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20958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6248400" cy="819136"/>
          </a:xfrm>
          <a:solidFill>
            <a:srgbClr val="00B0F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dirty="0" smtClean="0"/>
              <a:t>Кабинет начальной военной подготовки</a:t>
            </a:r>
            <a:endParaRPr lang="ru-RU" b="1" dirty="0" smtClean="0"/>
          </a:p>
        </p:txBody>
      </p:sp>
      <p:pic>
        <p:nvPicPr>
          <p:cNvPr id="234502" name="Picture 6" descr="Символика ВСР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810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1581" dir="19578596" algn="ctr" rotWithShape="0">
              <a:srgbClr val="00FFCC">
                <a:alpha val="50000"/>
              </a:srgbClr>
            </a:outerShdw>
          </a:effectLst>
        </p:spPr>
      </p:pic>
      <p:pic>
        <p:nvPicPr>
          <p:cNvPr id="23450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</a:blip>
          <a:srcRect/>
          <a:stretch>
            <a:fillRect/>
          </a:stretch>
        </p:blipFill>
        <p:spPr bwMode="auto">
          <a:xfrm>
            <a:off x="381000" y="4572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rgbClr val="66FFCC">
                <a:alpha val="50000"/>
              </a:srgbClr>
            </a:outerShdw>
          </a:effectLst>
        </p:spPr>
      </p:pic>
      <p:pic>
        <p:nvPicPr>
          <p:cNvPr id="234504" name="Picture 8" descr="C:\Documents and Settings\школа\Рабочий стол\фото для конфер\IMG_02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428750"/>
            <a:ext cx="3359150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4505" name="Picture 9" descr="C:\Documents and Settings\школа\Рабочий стол\фото для конфер\IMG_02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071938"/>
            <a:ext cx="3359150" cy="251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4507" name="Picture 11" descr="C:\Documents and Settings\школа\Рабочий стол\фото для конфер\IMG_02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1428750"/>
            <a:ext cx="3359150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4508" name="Picture 12" descr="C:\Documents and Settings\школа\Рабочий стол\фото для конфер\IMG_029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4071938"/>
            <a:ext cx="3359150" cy="251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4506" name="Picture 10" descr="C:\Documents and Settings\школа\Рабочий стол\фото для конфер\IMG_02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3" y="1392995"/>
            <a:ext cx="6809991" cy="5107839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369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4"/>
          <p:cNvSpPr>
            <a:spLocks noGrp="1"/>
          </p:cNvSpPr>
          <p:nvPr>
            <p:ph type="title"/>
          </p:nvPr>
        </p:nvSpPr>
        <p:spPr bwMode="auto">
          <a:xfrm>
            <a:off x="1357290" y="0"/>
            <a:ext cx="6286544" cy="1000108"/>
          </a:xfrm>
          <a:solidFill>
            <a:srgbClr val="FFFF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/>
            </a:r>
            <a:br>
              <a:rPr lang="ru-RU" sz="26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наглядность</a:t>
            </a:r>
          </a:p>
        </p:txBody>
      </p:sp>
      <p:pic>
        <p:nvPicPr>
          <p:cNvPr id="7171" name="Picture 5" descr="D:\конспекты практика\символы РК и ВС уставы фото\CIMG0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35267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D:\конспекты практика\символы РК и ВС уставы фото\CIMG0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3000375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D:\конспекты практика\фото 24.10 суточный наряд\DCIM\100PHOTO\SAM_00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4005263"/>
            <a:ext cx="40640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D:\конспекты практика\Фото с урока строевая подготовка\IMG_03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4313"/>
            <a:ext cx="246380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0188"/>
            <a:ext cx="585787" cy="5794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66FFCC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76" name="Picture 11" descr="Символика ВСР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36525"/>
            <a:ext cx="647700" cy="620713"/>
          </a:xfrm>
          <a:prstGeom prst="rect">
            <a:avLst/>
          </a:prstGeom>
          <a:noFill/>
          <a:ln>
            <a:noFill/>
          </a:ln>
          <a:effectLst>
            <a:outerShdw dist="91581" dir="19578596" algn="ctr" rotWithShape="0">
              <a:srgbClr val="00FFCC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33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854</Words>
  <Application>Microsoft Office PowerPoint</Application>
  <PresentationFormat>Экран (4:3)</PresentationFormat>
  <Paragraphs>174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Ожидаемые результаты</vt:lpstr>
      <vt:lpstr>Современный урок и его основные компоненты</vt:lpstr>
      <vt:lpstr>Кабинет начальной военной подготовки</vt:lpstr>
      <vt:lpstr> наглядность</vt:lpstr>
      <vt:lpstr>Слайд 10</vt:lpstr>
      <vt:lpstr>Вооруженные силы на страже суверенитета РК </vt:lpstr>
      <vt:lpstr>УСТАВЫ ВС РК</vt:lpstr>
      <vt:lpstr>Медицинские знания и правила оказания первой медицинской помощи </vt:lpstr>
      <vt:lpstr>Групповая работа– это форма работы в команде, при которой ученики, объединенные в одну команду, совместно решают какой-либо вопрос  или выполняют задание.</vt:lpstr>
      <vt:lpstr>Слайд 15</vt:lpstr>
      <vt:lpstr>Интеллектуальная дуэль, составление вопросов, беседа, ролевая игра, светофор, видео фильм.</vt:lpstr>
      <vt:lpstr>Постер, ЗХУ, ИКТ, чтение с пометками таблица Венна</vt:lpstr>
      <vt:lpstr>Самооценивание, взаимооценивание, оценивание с комментарием</vt:lpstr>
      <vt:lpstr>Слайд 19</vt:lpstr>
      <vt:lpstr>Слайд 20</vt:lpstr>
      <vt:lpstr>Слайд 21</vt:lpstr>
      <vt:lpstr>Слайд 22</vt:lpstr>
      <vt:lpstr>УСЛОВИЯ ФОРМИРОВАНИЯ ГРАЖДАНСТВЕННОСТИ И ПАТРИОТИЗМА  ЧЕРЕЗ ВНЕУРОЧНУЮ ДЕЯТЕЛЬНОСТЬ УЧЕБНО- ПОЛЕВЫЕ СБОРЫ</vt:lpstr>
      <vt:lpstr>Командообразование- как технология воспитания гражданственности и патриотизма </vt:lpstr>
      <vt:lpstr>Слайд 25</vt:lpstr>
      <vt:lpstr>Слайд 26</vt:lpstr>
    </vt:vector>
  </TitlesOfParts>
  <Company>It's OK!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Switsh</dc:creator>
  <cp:lastModifiedBy>User</cp:lastModifiedBy>
  <cp:revision>359</cp:revision>
  <dcterms:created xsi:type="dcterms:W3CDTF">2004-03-31T18:10:59Z</dcterms:created>
  <dcterms:modified xsi:type="dcterms:W3CDTF">2017-11-25T11:16:33Z</dcterms:modified>
</cp:coreProperties>
</file>