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6" r:id="rId2"/>
    <p:sldId id="27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754"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0"/>
            <a:ext cx="9148763" cy="6851650"/>
            <a:chOff x="1" y="0"/>
            <a:chExt cx="5763" cy="4316"/>
          </a:xfrm>
        </p:grpSpPr>
        <p:sp>
          <p:nvSpPr>
            <p:cNvPr id="1945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1946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1946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grpSp>
          <p:nvGrpSpPr>
            <p:cNvPr id="19462" name="Group 6"/>
            <p:cNvGrpSpPr>
              <a:grpSpLocks/>
            </p:cNvGrpSpPr>
            <p:nvPr/>
          </p:nvGrpSpPr>
          <p:grpSpPr bwMode="auto">
            <a:xfrm>
              <a:off x="288" y="0"/>
              <a:ext cx="5098" cy="4316"/>
              <a:chOff x="288" y="0"/>
              <a:chExt cx="5098" cy="4316"/>
            </a:xfrm>
          </p:grpSpPr>
          <p:sp>
            <p:nvSpPr>
              <p:cNvPr id="1946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946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946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946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946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946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946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947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947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947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947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947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947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grpSp>
        <p:sp>
          <p:nvSpPr>
            <p:cNvPr id="1947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1947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1947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ru-RU"/>
            </a:p>
          </p:txBody>
        </p:sp>
        <p:sp>
          <p:nvSpPr>
            <p:cNvPr id="1947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ru-RU"/>
            </a:p>
          </p:txBody>
        </p:sp>
        <p:sp>
          <p:nvSpPr>
            <p:cNvPr id="1948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ru-RU"/>
            </a:p>
          </p:txBody>
        </p:sp>
        <p:sp>
          <p:nvSpPr>
            <p:cNvPr id="1948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ru-RU"/>
            </a:p>
          </p:txBody>
        </p:sp>
        <p:sp>
          <p:nvSpPr>
            <p:cNvPr id="1948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ru-RU"/>
            </a:p>
          </p:txBody>
        </p:sp>
        <p:sp>
          <p:nvSpPr>
            <p:cNvPr id="1948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ru-RU"/>
            </a:p>
          </p:txBody>
        </p:sp>
        <p:sp>
          <p:nvSpPr>
            <p:cNvPr id="1948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ru-RU"/>
            </a:p>
          </p:txBody>
        </p:sp>
        <p:sp>
          <p:nvSpPr>
            <p:cNvPr id="1948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ru-RU"/>
            </a:p>
          </p:txBody>
        </p:sp>
        <p:sp>
          <p:nvSpPr>
            <p:cNvPr id="1948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ru-RU"/>
            </a:p>
          </p:txBody>
        </p:sp>
        <p:grpSp>
          <p:nvGrpSpPr>
            <p:cNvPr id="19487" name="Group 31"/>
            <p:cNvGrpSpPr>
              <a:grpSpLocks/>
            </p:cNvGrpSpPr>
            <p:nvPr/>
          </p:nvGrpSpPr>
          <p:grpSpPr bwMode="auto">
            <a:xfrm>
              <a:off x="1" y="392"/>
              <a:ext cx="5758" cy="1571"/>
              <a:chOff x="1" y="392"/>
              <a:chExt cx="5758" cy="1571"/>
            </a:xfrm>
          </p:grpSpPr>
          <p:sp>
            <p:nvSpPr>
              <p:cNvPr id="194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ru-RU"/>
              </a:p>
            </p:txBody>
          </p:sp>
          <p:sp>
            <p:nvSpPr>
              <p:cNvPr id="194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ru-RU"/>
              </a:p>
            </p:txBody>
          </p:sp>
          <p:sp>
            <p:nvSpPr>
              <p:cNvPr id="194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ru-RU"/>
              </a:p>
            </p:txBody>
          </p:sp>
          <p:sp>
            <p:nvSpPr>
              <p:cNvPr id="194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ru-RU"/>
              </a:p>
            </p:txBody>
          </p:sp>
          <p:sp>
            <p:nvSpPr>
              <p:cNvPr id="194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ru-RU"/>
              </a:p>
            </p:txBody>
          </p:sp>
        </p:grpSp>
        <p:sp>
          <p:nvSpPr>
            <p:cNvPr id="1949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ru-RU"/>
            </a:p>
          </p:txBody>
        </p:sp>
        <p:sp>
          <p:nvSpPr>
            <p:cNvPr id="1949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ru-RU"/>
            </a:p>
          </p:txBody>
        </p:sp>
      </p:grpSp>
      <p:sp>
        <p:nvSpPr>
          <p:cNvPr id="1949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1949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9497" name="Rectangle 41"/>
          <p:cNvSpPr>
            <a:spLocks noGrp="1" noChangeArrowheads="1"/>
          </p:cNvSpPr>
          <p:nvPr>
            <p:ph type="dt" sz="quarter" idx="2"/>
          </p:nvPr>
        </p:nvSpPr>
        <p:spPr/>
        <p:txBody>
          <a:bodyPr/>
          <a:lstStyle>
            <a:lvl1pPr>
              <a:defRPr/>
            </a:lvl1pPr>
          </a:lstStyle>
          <a:p>
            <a:endParaRPr lang="ru-RU"/>
          </a:p>
        </p:txBody>
      </p:sp>
      <p:sp>
        <p:nvSpPr>
          <p:cNvPr id="19498" name="Rectangle 42"/>
          <p:cNvSpPr>
            <a:spLocks noGrp="1" noChangeArrowheads="1"/>
          </p:cNvSpPr>
          <p:nvPr>
            <p:ph type="ftr" sz="quarter" idx="3"/>
          </p:nvPr>
        </p:nvSpPr>
        <p:spPr/>
        <p:txBody>
          <a:bodyPr/>
          <a:lstStyle>
            <a:lvl1pPr>
              <a:defRPr/>
            </a:lvl1pPr>
          </a:lstStyle>
          <a:p>
            <a:endParaRPr lang="ru-RU"/>
          </a:p>
        </p:txBody>
      </p:sp>
      <p:sp>
        <p:nvSpPr>
          <p:cNvPr id="19499" name="Rectangle 43"/>
          <p:cNvSpPr>
            <a:spLocks noGrp="1" noChangeArrowheads="1"/>
          </p:cNvSpPr>
          <p:nvPr>
            <p:ph type="sldNum" sz="quarter" idx="4"/>
          </p:nvPr>
        </p:nvSpPr>
        <p:spPr/>
        <p:txBody>
          <a:bodyPr/>
          <a:lstStyle>
            <a:lvl1pPr>
              <a:defRPr/>
            </a:lvl1pPr>
          </a:lstStyle>
          <a:p>
            <a:fld id="{76A66AEA-EBC2-4D32-9F8D-DFB6414D92B4}" type="slidenum">
              <a:rPr lang="ru-RU"/>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AD504A28-ED0A-47CC-8321-F08B1CA9D9DA}"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7FF1B5F3-A71B-4575-82EB-74D2D73780B9}"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3" name="Date Placeholder 2"/>
          <p:cNvSpPr>
            <a:spLocks noGrp="1"/>
          </p:cNvSpPr>
          <p:nvPr>
            <p:ph type="dt" sz="half" idx="10"/>
          </p:nvPr>
        </p:nvSpPr>
        <p:spPr>
          <a:xfrm>
            <a:off x="457200" y="6243638"/>
            <a:ext cx="2133600" cy="457200"/>
          </a:xfrm>
        </p:spPr>
        <p:txBody>
          <a:bodyPr/>
          <a:lstStyle>
            <a:lvl1pPr>
              <a:defRPr/>
            </a:lvl1pPr>
          </a:lstStyle>
          <a:p>
            <a:endParaRPr lang="ru-RU"/>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ru-RU"/>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50E67F22-B181-49ED-BC76-111072B15736}"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4D1C2B86-F6AB-49BF-A217-4CBA49FA81F1}"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B5BF3D57-56AC-49FF-96CC-026BDE397080}"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1754883A-CEE3-4EAE-8FF6-90CF7D8630A1}"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B7936E64-1736-415A-AF03-0CA3A2BE4859}"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8BCF2207-4CF0-418D-A63C-28D3AE847080}"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FBE1D645-BE8B-4650-9147-8CA97D1A5145}"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9BF58EDA-3209-4C1E-8597-8FB84F8A5DA9}"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5949E0F7-8734-4781-8640-0BE7D29F9C42}"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1588" y="0"/>
            <a:ext cx="9148762" cy="6851650"/>
            <a:chOff x="1" y="0"/>
            <a:chExt cx="5763" cy="4316"/>
          </a:xfrm>
        </p:grpSpPr>
        <p:sp>
          <p:nvSpPr>
            <p:cNvPr id="1843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1843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1843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grpSp>
          <p:nvGrpSpPr>
            <p:cNvPr id="18438" name="Group 6"/>
            <p:cNvGrpSpPr>
              <a:grpSpLocks/>
            </p:cNvGrpSpPr>
            <p:nvPr/>
          </p:nvGrpSpPr>
          <p:grpSpPr bwMode="auto">
            <a:xfrm>
              <a:off x="288" y="0"/>
              <a:ext cx="5098" cy="4316"/>
              <a:chOff x="288" y="0"/>
              <a:chExt cx="5098" cy="4316"/>
            </a:xfrm>
          </p:grpSpPr>
          <p:sp>
            <p:nvSpPr>
              <p:cNvPr id="1843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844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844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844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844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844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844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844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844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844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844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845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845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grpSp>
        <p:sp>
          <p:nvSpPr>
            <p:cNvPr id="1845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1845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1845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ru-RU"/>
            </a:p>
          </p:txBody>
        </p:sp>
        <p:sp>
          <p:nvSpPr>
            <p:cNvPr id="18455"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ru-RU"/>
            </a:p>
          </p:txBody>
        </p:sp>
        <p:sp>
          <p:nvSpPr>
            <p:cNvPr id="18456"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ru-RU"/>
            </a:p>
          </p:txBody>
        </p:sp>
        <p:sp>
          <p:nvSpPr>
            <p:cNvPr id="1845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ru-RU"/>
            </a:p>
          </p:txBody>
        </p:sp>
        <p:sp>
          <p:nvSpPr>
            <p:cNvPr id="18458"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ru-RU"/>
            </a:p>
          </p:txBody>
        </p:sp>
        <p:sp>
          <p:nvSpPr>
            <p:cNvPr id="18459"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ru-RU"/>
            </a:p>
          </p:txBody>
        </p:sp>
        <p:sp>
          <p:nvSpPr>
            <p:cNvPr id="18460"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ru-RU"/>
            </a:p>
          </p:txBody>
        </p:sp>
        <p:sp>
          <p:nvSpPr>
            <p:cNvPr id="18461"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ru-RU"/>
            </a:p>
          </p:txBody>
        </p:sp>
        <p:sp>
          <p:nvSpPr>
            <p:cNvPr id="18462"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ru-RU"/>
            </a:p>
          </p:txBody>
        </p:sp>
        <p:grpSp>
          <p:nvGrpSpPr>
            <p:cNvPr id="18463" name="Group 31"/>
            <p:cNvGrpSpPr>
              <a:grpSpLocks/>
            </p:cNvGrpSpPr>
            <p:nvPr/>
          </p:nvGrpSpPr>
          <p:grpSpPr bwMode="auto">
            <a:xfrm>
              <a:off x="1" y="392"/>
              <a:ext cx="5758" cy="1571"/>
              <a:chOff x="1" y="392"/>
              <a:chExt cx="5758" cy="1571"/>
            </a:xfrm>
          </p:grpSpPr>
          <p:sp>
            <p:nvSpPr>
              <p:cNvPr id="1846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ru-RU"/>
              </a:p>
            </p:txBody>
          </p:sp>
          <p:sp>
            <p:nvSpPr>
              <p:cNvPr id="1846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ru-RU"/>
              </a:p>
            </p:txBody>
          </p:sp>
          <p:sp>
            <p:nvSpPr>
              <p:cNvPr id="1846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ru-RU"/>
              </a:p>
            </p:txBody>
          </p:sp>
          <p:sp>
            <p:nvSpPr>
              <p:cNvPr id="1846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ru-RU"/>
              </a:p>
            </p:txBody>
          </p:sp>
          <p:sp>
            <p:nvSpPr>
              <p:cNvPr id="1846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ru-RU"/>
              </a:p>
            </p:txBody>
          </p:sp>
        </p:grpSp>
        <p:sp>
          <p:nvSpPr>
            <p:cNvPr id="18469"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ru-RU"/>
            </a:p>
          </p:txBody>
        </p:sp>
        <p:sp>
          <p:nvSpPr>
            <p:cNvPr id="18470"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ru-RU"/>
            </a:p>
          </p:txBody>
        </p:sp>
      </p:grpSp>
      <p:sp>
        <p:nvSpPr>
          <p:cNvPr id="18471"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1847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ru-RU"/>
          </a:p>
        </p:txBody>
      </p:sp>
      <p:sp>
        <p:nvSpPr>
          <p:cNvPr id="18473"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ru-RU"/>
          </a:p>
        </p:txBody>
      </p:sp>
      <p:sp>
        <p:nvSpPr>
          <p:cNvPr id="1847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4133A626-3F94-4624-BD15-6CB0200C446C}" type="slidenum">
              <a:rPr lang="ru-RU"/>
              <a:pPr/>
              <a:t>‹#›</a:t>
            </a:fld>
            <a:endParaRPr lang="ru-RU"/>
          </a:p>
        </p:txBody>
      </p:sp>
      <p:sp>
        <p:nvSpPr>
          <p:cNvPr id="1847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e.wikipedia.org/wiki/Geod%C3%A4sie"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e.wikipedia.org/wiki/Max_Volmer" TargetMode="External"/><Relationship Id="rId2" Type="http://schemas.openxmlformats.org/officeDocument/2006/relationships/hyperlink" Target="https://de.wikipedia.org/wiki/Prorektor" TargetMode="External"/><Relationship Id="rId1" Type="http://schemas.openxmlformats.org/officeDocument/2006/relationships/slideLayout" Target="../slideLayouts/slideLayout2.xml"/><Relationship Id="rId4" Type="http://schemas.openxmlformats.org/officeDocument/2006/relationships/hyperlink" Target="https://de.wikipedia.org/wiki/Fakult%C3%A4t_(Hochschul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de.wikipedia.org/wiki/Westdeutsche_Studentenbewegung_der_1960er_Jahre" TargetMode="External"/><Relationship Id="rId13" Type="http://schemas.openxmlformats.org/officeDocument/2006/relationships/hyperlink" Target="https://de.wikipedia.org/wiki/Datei:FU_76-77_(2.7).jpg" TargetMode="External"/><Relationship Id="rId3" Type="http://schemas.openxmlformats.org/officeDocument/2006/relationships/hyperlink" Target="https://de.wikipedia.org/wiki/Lehrstuhl" TargetMode="External"/><Relationship Id="rId7" Type="http://schemas.openxmlformats.org/officeDocument/2006/relationships/hyperlink" Target="https://de.wikipedia.org/wiki/Freie_Universit%C3%A4t_Berlin" TargetMode="External"/><Relationship Id="rId12" Type="http://schemas.openxmlformats.org/officeDocument/2006/relationships/hyperlink" Target="https://de.wikipedia.org/wiki/Berufsverbotestreik" TargetMode="External"/><Relationship Id="rId2" Type="http://schemas.openxmlformats.org/officeDocument/2006/relationships/hyperlink" Target="https://de.wikipedia.org/w/index.php?title=Universit%C3%A4tsgesetz_(Berlin)&amp;action=edit&amp;redlink=1" TargetMode="External"/><Relationship Id="rId1" Type="http://schemas.openxmlformats.org/officeDocument/2006/relationships/slideLayout" Target="../slideLayouts/slideLayout2.xml"/><Relationship Id="rId6" Type="http://schemas.openxmlformats.org/officeDocument/2006/relationships/hyperlink" Target="https://de.wikipedia.org/wiki/Deutsche_Notstandsgesetze" TargetMode="External"/><Relationship Id="rId11" Type="http://schemas.openxmlformats.org/officeDocument/2006/relationships/hyperlink" Target="https://de.wikipedia.org/wiki/Benno_Ohnesorg" TargetMode="External"/><Relationship Id="rId5" Type="http://schemas.openxmlformats.org/officeDocument/2006/relationships/hyperlink" Target="https://de.wikipedia.org/wiki/Datei:TU_Berlin_1968a.jpg" TargetMode="External"/><Relationship Id="rId10" Type="http://schemas.openxmlformats.org/officeDocument/2006/relationships/hyperlink" Target="https://de.wikipedia.org/wiki/Deutsche_Oper_Berlin" TargetMode="External"/><Relationship Id="rId4" Type="http://schemas.openxmlformats.org/officeDocument/2006/relationships/hyperlink" Target="https://de.wikipedia.org/w/index.php?title=Gruppenuniversit%C3%A4t&amp;action=edit&amp;redlink=1" TargetMode="External"/><Relationship Id="rId9" Type="http://schemas.openxmlformats.org/officeDocument/2006/relationships/hyperlink" Target="https://de.wikipedia.org/wiki/Telefunken-Hochhau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e.wikipedia.org/wiki/P%C3%A4dagogische_Hochschule_Berlin" TargetMode="External"/><Relationship Id="rId2" Type="http://schemas.openxmlformats.org/officeDocument/2006/relationships/hyperlink" Target="https://de.wikipedia.org/wiki/Alexander_Wittkowsky" TargetMode="External"/><Relationship Id="rId1" Type="http://schemas.openxmlformats.org/officeDocument/2006/relationships/slideLayout" Target="../slideLayouts/slideLayout2.xml"/><Relationship Id="rId4" Type="http://schemas.openxmlformats.org/officeDocument/2006/relationships/hyperlink" Target="https://de.wikipedia.org/wiki/Drittmitte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de.wikipedia.org/wiki/Auditorium_maximum" TargetMode="External"/><Relationship Id="rId3" Type="http://schemas.openxmlformats.org/officeDocument/2006/relationships/hyperlink" Target="https://de.wikipedia.org/wiki/Friedrich_Hitzig" TargetMode="External"/><Relationship Id="rId7" Type="http://schemas.openxmlformats.org/officeDocument/2006/relationships/hyperlink" Target="https://de.wikipedia.org/w/index.php?title=Kurt_D%C3%BCbbers&amp;action=edit&amp;redlink=1" TargetMode="External"/><Relationship Id="rId12" Type="http://schemas.openxmlformats.org/officeDocument/2006/relationships/image" Target="../media/image11.png"/><Relationship Id="rId2" Type="http://schemas.openxmlformats.org/officeDocument/2006/relationships/hyperlink" Target="https://de.wikipedia.org/wiki/Richard_Lucae" TargetMode="External"/><Relationship Id="rId1" Type="http://schemas.openxmlformats.org/officeDocument/2006/relationships/slideLayout" Target="../slideLayouts/slideLayout2.xml"/><Relationship Id="rId6" Type="http://schemas.openxmlformats.org/officeDocument/2006/relationships/hyperlink" Target="https://de.wikipedia.org/wiki/Portikus" TargetMode="External"/><Relationship Id="rId11" Type="http://schemas.openxmlformats.org/officeDocument/2006/relationships/hyperlink" Target="https://de.wikipedia.org/wiki/Hans_Scharoun" TargetMode="External"/><Relationship Id="rId5" Type="http://schemas.openxmlformats.org/officeDocument/2006/relationships/hyperlink" Target="https://de.wikipedia.org/wiki/Hochrenaissance" TargetMode="External"/><Relationship Id="rId10" Type="http://schemas.openxmlformats.org/officeDocument/2006/relationships/hyperlink" Target="https://de.wikipedia.org/wiki/Bernhard_Hermkes" TargetMode="External"/><Relationship Id="rId4" Type="http://schemas.openxmlformats.org/officeDocument/2006/relationships/hyperlink" Target="https://de.wikipedia.org/wiki/Julius_Carl_Raschdorff" TargetMode="External"/><Relationship Id="rId9" Type="http://schemas.openxmlformats.org/officeDocument/2006/relationships/hyperlink" Target="https://de.wikipedia.org/wiki/Willy_Kreu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e.wikipedia.org/wiki/Technische_Universit%C3%A4t_Berli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e.wikipedia.org/wiki/Fasanenstra%C3%9Fe_(Berlin)" TargetMode="External"/><Relationship Id="rId2" Type="http://schemas.openxmlformats.org/officeDocument/2006/relationships/hyperlink" Target="https://de.wikipedia.org/wiki/Zentralbibliothek_der_TU_und_UdK_Berli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video" Target="file:///C:\Users\User\Downloads\Going%20to%20Technische%20Universit&#228;t%20Berlin.mp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wikipedia.org/wiki/Stra%C3%9Fe_des_17._Juni" TargetMode="External"/><Relationship Id="rId2" Type="http://schemas.openxmlformats.org/officeDocument/2006/relationships/hyperlink" Target="https://de.wikipedia.org/wiki/Richard_Luca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620713"/>
            <a:ext cx="7772400" cy="1736725"/>
          </a:xfrm>
        </p:spPr>
        <p:txBody>
          <a:bodyPr/>
          <a:lstStyle/>
          <a:p>
            <a:r>
              <a:rPr lang="de-DE" sz="2800" b="1" i="1">
                <a:solidFill>
                  <a:schemeClr val="hlink"/>
                </a:solidFill>
              </a:rPr>
              <a:t>Technische Universität Berlin</a:t>
            </a:r>
            <a:r>
              <a:rPr lang="de-DE" sz="2800" b="1" i="1">
                <a:solidFill>
                  <a:srgbClr val="CC0000"/>
                </a:solidFill>
              </a:rPr>
              <a:t/>
            </a:r>
            <a:br>
              <a:rPr lang="de-DE" sz="2800" b="1" i="1">
                <a:solidFill>
                  <a:srgbClr val="CC0000"/>
                </a:solidFill>
              </a:rPr>
            </a:br>
            <a:endParaRPr lang="ru-RU" sz="2800" b="1" i="1">
              <a:solidFill>
                <a:srgbClr val="CC0000"/>
              </a:solidFill>
            </a:endParaRPr>
          </a:p>
        </p:txBody>
      </p:sp>
      <p:pic>
        <p:nvPicPr>
          <p:cNvPr id="2052" name="Picture 4" descr="25"/>
          <p:cNvPicPr>
            <a:picLocks noChangeAspect="1" noChangeArrowheads="1"/>
          </p:cNvPicPr>
          <p:nvPr/>
        </p:nvPicPr>
        <p:blipFill>
          <a:blip r:embed="rId2"/>
          <a:srcRect/>
          <a:stretch>
            <a:fillRect/>
          </a:stretch>
        </p:blipFill>
        <p:spPr bwMode="auto">
          <a:xfrm>
            <a:off x="1187450" y="2420938"/>
            <a:ext cx="2886075" cy="1327150"/>
          </a:xfrm>
          <a:prstGeom prst="rect">
            <a:avLst/>
          </a:prstGeom>
          <a:noFill/>
        </p:spPr>
      </p:pic>
      <p:pic>
        <p:nvPicPr>
          <p:cNvPr id="2053" name="Picture 5" descr="25"/>
          <p:cNvPicPr>
            <a:picLocks noChangeAspect="1" noChangeArrowheads="1"/>
          </p:cNvPicPr>
          <p:nvPr/>
        </p:nvPicPr>
        <p:blipFill>
          <a:blip r:embed="rId3"/>
          <a:srcRect/>
          <a:stretch>
            <a:fillRect/>
          </a:stretch>
        </p:blipFill>
        <p:spPr bwMode="auto">
          <a:xfrm>
            <a:off x="4211638" y="3141663"/>
            <a:ext cx="3822700" cy="25622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ru-RU"/>
          </a:p>
        </p:txBody>
      </p:sp>
      <p:sp>
        <p:nvSpPr>
          <p:cNvPr id="35843" name="Rectangle 3"/>
          <p:cNvSpPr>
            <a:spLocks noGrp="1" noChangeArrowheads="1"/>
          </p:cNvSpPr>
          <p:nvPr>
            <p:ph type="body" idx="1"/>
          </p:nvPr>
        </p:nvSpPr>
        <p:spPr/>
        <p:txBody>
          <a:bodyPr/>
          <a:lstStyle/>
          <a:p>
            <a:r>
              <a:rPr lang="ru-RU" sz="2400" b="1" i="1"/>
              <a:t>Neben dem zeitgleich eingeführten Diplomgrad für Ingenieure an den Technischen Hochschulen Preußens durfte sie damit als erste Technische Hochschule Deutschlands den Grad eines Doktors der Ingenieurwissenschaften (Dr.-Ing.) verleihen.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067175" y="1600200"/>
            <a:ext cx="4619625" cy="4530725"/>
          </a:xfrm>
        </p:spPr>
        <p:txBody>
          <a:bodyPr/>
          <a:lstStyle/>
          <a:p>
            <a:pPr>
              <a:lnSpc>
                <a:spcPct val="90000"/>
              </a:lnSpc>
            </a:pPr>
            <a:r>
              <a:rPr lang="ru-RU" sz="1800" b="1" i="1"/>
              <a:t>Die Bergakademie Berlin wurde am 1. Oktober 1916 als „Abteilung für Bergbau“ der TH angegliedert. Nach der Eingemeindung der Stadt Charlottenburgs durch das „Gesetz über die Bildung einer neuen Stadtgemeinde Berlin“ (Groß-Berlin-Gesetz) erhielt die Hochschule 1920 den Namen Technische Hochschule zu Berlin. Im Herbst 1927 wurde die </a:t>
            </a:r>
            <a:r>
              <a:rPr lang="ru-RU" sz="1800" b="1" i="1">
                <a:hlinkClick r:id="rId2" tooltip="Geodäsie"/>
              </a:rPr>
              <a:t>Geodätische</a:t>
            </a:r>
            <a:r>
              <a:rPr lang="ru-RU" sz="1800" b="1" i="1"/>
              <a:t> Abteilung der Landwirtschaftlichen Hochschule</a:t>
            </a:r>
            <a:r>
              <a:rPr lang="en-US" sz="1800" b="1" i="1"/>
              <a:t> </a:t>
            </a:r>
            <a:r>
              <a:rPr lang="ru-RU" sz="1800" b="1" i="1"/>
              <a:t>Berlin an die TH verlegt. </a:t>
            </a:r>
          </a:p>
        </p:txBody>
      </p:sp>
      <p:pic>
        <p:nvPicPr>
          <p:cNvPr id="36868" name="Picture 4" descr="25"/>
          <p:cNvPicPr>
            <a:picLocks noChangeAspect="1" noChangeArrowheads="1"/>
          </p:cNvPicPr>
          <p:nvPr/>
        </p:nvPicPr>
        <p:blipFill>
          <a:blip r:embed="rId3"/>
          <a:srcRect/>
          <a:stretch>
            <a:fillRect/>
          </a:stretch>
        </p:blipFill>
        <p:spPr bwMode="auto">
          <a:xfrm>
            <a:off x="1331913" y="4437063"/>
            <a:ext cx="2168525" cy="1276350"/>
          </a:xfrm>
          <a:prstGeom prst="rect">
            <a:avLst/>
          </a:prstGeom>
          <a:noFill/>
        </p:spPr>
      </p:pic>
      <p:pic>
        <p:nvPicPr>
          <p:cNvPr id="36869" name="Picture 5" descr="25"/>
          <p:cNvPicPr>
            <a:picLocks noChangeAspect="1" noChangeArrowheads="1"/>
          </p:cNvPicPr>
          <p:nvPr/>
        </p:nvPicPr>
        <p:blipFill>
          <a:blip r:embed="rId4"/>
          <a:srcRect/>
          <a:stretch>
            <a:fillRect/>
          </a:stretch>
        </p:blipFill>
        <p:spPr bwMode="auto">
          <a:xfrm>
            <a:off x="1476375" y="1989138"/>
            <a:ext cx="1898650" cy="19716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ru-RU" sz="4000" b="1"/>
              <a:t>Nationalsozialismus</a:t>
            </a:r>
            <a:br>
              <a:rPr lang="ru-RU" sz="4000" b="1"/>
            </a:br>
            <a:endParaRPr lang="ru-RU" sz="4000" b="1"/>
          </a:p>
        </p:txBody>
      </p:sp>
      <p:sp>
        <p:nvSpPr>
          <p:cNvPr id="37891" name="Rectangle 3"/>
          <p:cNvSpPr>
            <a:spLocks noGrp="1" noChangeArrowheads="1"/>
          </p:cNvSpPr>
          <p:nvPr>
            <p:ph type="body" idx="1"/>
          </p:nvPr>
        </p:nvSpPr>
        <p:spPr>
          <a:xfrm>
            <a:off x="3132138" y="1600200"/>
            <a:ext cx="5554662" cy="4530725"/>
          </a:xfrm>
        </p:spPr>
        <p:txBody>
          <a:bodyPr/>
          <a:lstStyle/>
          <a:p>
            <a:pPr>
              <a:lnSpc>
                <a:spcPct val="80000"/>
              </a:lnSpc>
            </a:pPr>
            <a:r>
              <a:rPr lang="ru-RU" sz="2000" b="1" i="1"/>
              <a:t>Im Rahmen der Planungen zur „Reichshauptstadt Germania“ war während der NS-Zeit in der TH Berlin der Ausbau einer neuen sogenannten Wehrtechnischen Fakultät V zu einer der größten im Deutschen Reich geplant. Dieser kam aber nach dem Suizid des designierten Leiters Becker nur ansatzweise zustande, obwohl die Grundstücke hinter dem heutigen Telefunken-Hochhaus an der Bismarckstraße und unter dem heutigen Teufelsberg</a:t>
            </a:r>
            <a:r>
              <a:rPr lang="en-US" sz="2000" b="1" i="1"/>
              <a:t>,</a:t>
            </a:r>
            <a:r>
              <a:rPr lang="ru-RU" sz="2000" b="1" i="1"/>
              <a:t> einer Ruinenaufschüttung, bereits beschafft worden waren. </a:t>
            </a:r>
          </a:p>
        </p:txBody>
      </p:sp>
      <p:pic>
        <p:nvPicPr>
          <p:cNvPr id="37892" name="Picture 4" descr="25"/>
          <p:cNvPicPr>
            <a:picLocks noChangeAspect="1" noChangeArrowheads="1"/>
          </p:cNvPicPr>
          <p:nvPr/>
        </p:nvPicPr>
        <p:blipFill>
          <a:blip r:embed="rId2"/>
          <a:srcRect/>
          <a:stretch>
            <a:fillRect/>
          </a:stretch>
        </p:blipFill>
        <p:spPr bwMode="auto">
          <a:xfrm>
            <a:off x="971550" y="2060575"/>
            <a:ext cx="1870075" cy="3302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ru-RU" sz="4000" b="1"/>
              <a:t>Neugründung</a:t>
            </a:r>
            <a:br>
              <a:rPr lang="ru-RU" sz="4000" b="1"/>
            </a:br>
            <a:endParaRPr lang="ru-RU" sz="4000" b="1"/>
          </a:p>
        </p:txBody>
      </p:sp>
      <p:sp>
        <p:nvSpPr>
          <p:cNvPr id="38915" name="Rectangle 3"/>
          <p:cNvSpPr>
            <a:spLocks noGrp="1" noChangeArrowheads="1"/>
          </p:cNvSpPr>
          <p:nvPr>
            <p:ph type="body" idx="1"/>
          </p:nvPr>
        </p:nvSpPr>
        <p:spPr/>
        <p:txBody>
          <a:bodyPr/>
          <a:lstStyle/>
          <a:p>
            <a:pPr>
              <a:lnSpc>
                <a:spcPct val="80000"/>
              </a:lnSpc>
            </a:pPr>
            <a:r>
              <a:rPr lang="ru-RU" sz="1800" b="1" i="1"/>
              <a:t>Während der Schlacht um Berlin wurde die Technische Hochschule am 20. April 1945 geschlossen. In einem provisorischen, 15-köpfigen Arbeitsausschuss, der sich schon im Mai 1945 mit Gustav Hertz, Max Volmer, Werner Hahmann, Walter Kucharski und anderen gebildet hatte, wurde am 2. Juni zuerst Gustav Hertz und Max Volmer zum Rektor bzw. </a:t>
            </a:r>
            <a:r>
              <a:rPr lang="ru-RU" sz="1800" b="1" i="1">
                <a:hlinkClick r:id="rId2" tooltip="Prorektor"/>
              </a:rPr>
              <a:t>Prorektor</a:t>
            </a:r>
            <a:r>
              <a:rPr lang="ru-RU" sz="1800" b="1" i="1"/>
              <a:t> gewählt. Beide verfügten über Kontakte zur sowjetischen Besatzungsmacht. Nachdem beide Wissenschaftler eine Woche später aber </a:t>
            </a:r>
            <a:r>
              <a:rPr lang="ru-RU" sz="1800" b="1" i="1">
                <a:hlinkClick r:id="rId3" tooltip="Max Volmer"/>
              </a:rPr>
              <a:t>nicht erschienen</a:t>
            </a:r>
            <a:r>
              <a:rPr lang="ru-RU" sz="1800" b="1" i="1"/>
              <a:t>, wurden Georg Schnadel zum kommissarischen Rektor und Walter Kucharski zum kommissarischen Prorektor gewählt. Am 9. April 1946 wurde die zerstörte, nun im </a:t>
            </a:r>
            <a:r>
              <a:rPr lang="ru-RU" sz="1800" b="1" i="1" u="sng"/>
              <a:t>englischen Sektor des geteilte</a:t>
            </a:r>
            <a:r>
              <a:rPr lang="en-US" sz="1800" b="1" i="1" u="sng"/>
              <a:t>n</a:t>
            </a:r>
            <a:r>
              <a:rPr lang="ru-RU" sz="1800" b="1" i="1" u="sng"/>
              <a:t> Berlin</a:t>
            </a:r>
            <a:r>
              <a:rPr lang="en-US" sz="1800" b="1" i="1" u="sng"/>
              <a:t>s</a:t>
            </a:r>
            <a:r>
              <a:rPr lang="ru-RU" sz="1800" b="1" i="1"/>
              <a:t> liegende Bildungseinrichtung als Technische Universität Berlin mit humanistischer Neuausrichtung (vorgeschriebener humanistischer Studienanteil, Studium generale) neu gegründet. Die Humanistische </a:t>
            </a:r>
            <a:r>
              <a:rPr lang="ru-RU" sz="1800" b="1" i="1">
                <a:hlinkClick r:id="rId4" tooltip="Fakultät (Hochschule)"/>
              </a:rPr>
              <a:t>Fakultät</a:t>
            </a:r>
            <a:r>
              <a:rPr lang="ru-RU" sz="1800" b="1" i="1"/>
              <a:t> wurde am 7. März 1950 gegründet.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ru-RU" sz="4000" b="1"/>
              <a:t>Neuausrichtung</a:t>
            </a:r>
            <a:br>
              <a:rPr lang="ru-RU" sz="4000" b="1"/>
            </a:br>
            <a:endParaRPr lang="ru-RU" sz="4000" b="1"/>
          </a:p>
        </p:txBody>
      </p:sp>
      <p:sp>
        <p:nvSpPr>
          <p:cNvPr id="39939" name="Rectangle 3"/>
          <p:cNvSpPr>
            <a:spLocks noGrp="1" noChangeArrowheads="1"/>
          </p:cNvSpPr>
          <p:nvPr>
            <p:ph type="body" idx="1"/>
          </p:nvPr>
        </p:nvSpPr>
        <p:spPr>
          <a:xfrm>
            <a:off x="468313" y="1268413"/>
            <a:ext cx="8229600" cy="4530725"/>
          </a:xfrm>
        </p:spPr>
        <p:txBody>
          <a:bodyPr/>
          <a:lstStyle/>
          <a:p>
            <a:pPr>
              <a:lnSpc>
                <a:spcPct val="80000"/>
              </a:lnSpc>
            </a:pPr>
            <a:r>
              <a:rPr lang="ru-RU" sz="1600" b="1" i="1"/>
              <a:t>1969 führte das </a:t>
            </a:r>
            <a:r>
              <a:rPr lang="ru-RU" sz="1600" b="1" i="1">
                <a:hlinkClick r:id="rId2" tooltip="Universitätsgesetz (Berlin) (Seite nicht vorhanden)"/>
              </a:rPr>
              <a:t>Berliner Universitätsgesetz</a:t>
            </a:r>
            <a:r>
              <a:rPr lang="ru-RU" sz="1600" b="1" i="1"/>
              <a:t> zur Ablösung der </a:t>
            </a:r>
            <a:r>
              <a:rPr lang="ru-RU" sz="1600" b="1" i="1">
                <a:hlinkClick r:id="rId3" tooltip="Lehrstuhl"/>
              </a:rPr>
              <a:t>Ordinarien</a:t>
            </a:r>
            <a:r>
              <a:rPr lang="ru-RU" sz="1600" b="1" i="1"/>
              <a:t>- durch die </a:t>
            </a:r>
            <a:r>
              <a:rPr lang="ru-RU" sz="1600" b="1" i="1">
                <a:hlinkClick r:id="rId4" tooltip="Gruppenuniversität (Seite nicht vorhanden)"/>
              </a:rPr>
              <a:t>Gruppenuniversität</a:t>
            </a:r>
            <a:r>
              <a:rPr lang="ru-RU" sz="1600" b="1" i="1"/>
              <a:t>. Im Zuge dessen wurden 1970 die bisherigen neun Fakultäten durch 21 Fachbereiche ersetzt, die – mit Ausnahme des Fachbereichs Mathematik – in Institute gegliedert waren. Der Fachbereich Mathematik organisierte sich in Arbeitsgruppen selbst. Am 1. April 2001 wurden die Fachbereiche wieder zugunsten von Fakultäten abgeschafft, die seitdem teilweise ihr Budget selbst verwalten. Begründet wurde dies mit der Absicht, die TU schlanker und effizienter zu organisieren.</a:t>
            </a:r>
            <a:endParaRPr lang="ru-RU" sz="1600" b="1" i="1">
              <a:hlinkClick r:id="rId5"/>
            </a:endParaRPr>
          </a:p>
          <a:p>
            <a:pPr>
              <a:lnSpc>
                <a:spcPct val="80000"/>
              </a:lnSpc>
            </a:pPr>
            <a:r>
              <a:rPr lang="ru-RU" sz="1600" b="1" i="1">
                <a:hlinkClick r:id="rId5"/>
              </a:rPr>
              <a:t> </a:t>
            </a:r>
            <a:endParaRPr lang="ru-RU" sz="1600" b="1" i="1"/>
          </a:p>
          <a:p>
            <a:pPr>
              <a:lnSpc>
                <a:spcPct val="80000"/>
              </a:lnSpc>
            </a:pPr>
            <a:r>
              <a:rPr lang="ru-RU" sz="1600" b="1" i="1"/>
              <a:t>Proteste an der TU Berlin gegen die</a:t>
            </a:r>
            <a:r>
              <a:rPr lang="ru-RU" sz="1600" b="1" i="1">
                <a:hlinkClick r:id="rId6" tooltip="Deutsche Notstandsgesetze"/>
              </a:rPr>
              <a:t>Notstandsgesetze</a:t>
            </a:r>
            <a:r>
              <a:rPr lang="ru-RU" sz="1600" b="1" i="1"/>
              <a:t>, Mai 1968</a:t>
            </a:r>
          </a:p>
          <a:p>
            <a:pPr>
              <a:lnSpc>
                <a:spcPct val="80000"/>
              </a:lnSpc>
            </a:pPr>
            <a:r>
              <a:rPr lang="ru-RU" sz="1600" b="1" i="1"/>
              <a:t>Neben Veranstaltungsorten an der </a:t>
            </a:r>
            <a:r>
              <a:rPr lang="ru-RU" sz="1600" b="1" i="1">
                <a:hlinkClick r:id="rId7" tooltip="Freie Universität Berlin"/>
              </a:rPr>
              <a:t>Freien Universität Berlin</a:t>
            </a:r>
            <a:r>
              <a:rPr lang="ru-RU" sz="1600" b="1" i="1"/>
              <a:t> war das Auditorium maximum (Audimax, im oberen Foto links von Kastanienbäumen eingerahmt) der TU ein Hauptveranstaltungsort während der Auseinandersetzungen der </a:t>
            </a:r>
            <a:r>
              <a:rPr lang="ru-RU" sz="1600" b="1" i="1">
                <a:hlinkClick r:id="rId8" tooltip="Westdeutsche Studentenbewegung der 1960er Jahre"/>
              </a:rPr>
              <a:t>Studentenbewegung</a:t>
            </a:r>
            <a:r>
              <a:rPr lang="ru-RU" sz="1600" b="1" i="1"/>
              <a:t>: nur wenige hundert Meter vom ehemaligen </a:t>
            </a:r>
            <a:r>
              <a:rPr lang="ru-RU" sz="1600" b="1" i="1">
                <a:hlinkClick r:id="rId9" tooltip="Telefunken-Hochhaus"/>
              </a:rPr>
              <a:t>Telefunken-Hochhaus</a:t>
            </a:r>
            <a:r>
              <a:rPr lang="ru-RU" sz="1600" b="1" i="1"/>
              <a:t> entfernt liegt die </a:t>
            </a:r>
            <a:r>
              <a:rPr lang="ru-RU" sz="1600" b="1" i="1">
                <a:hlinkClick r:id="rId10" tooltip="Deutsche Oper Berlin"/>
              </a:rPr>
              <a:t>Deutsche Oper</a:t>
            </a:r>
            <a:r>
              <a:rPr lang="ru-RU" sz="1600" b="1" i="1"/>
              <a:t>, der Ort, an dem am 2. Juni 1967 der Student </a:t>
            </a:r>
            <a:r>
              <a:rPr lang="ru-RU" sz="1600" b="1" i="1">
                <a:hlinkClick r:id="rId11" tooltip="Benno Ohnesorg"/>
              </a:rPr>
              <a:t>Benno Ohnesorg</a:t>
            </a:r>
            <a:r>
              <a:rPr lang="ru-RU" sz="1600" b="1" i="1"/>
              <a:t> erschossen wurde.</a:t>
            </a:r>
          </a:p>
          <a:p>
            <a:pPr>
              <a:lnSpc>
                <a:spcPct val="80000"/>
              </a:lnSpc>
            </a:pPr>
            <a:r>
              <a:rPr lang="ru-RU" sz="1600" b="1" i="1"/>
              <a:t>Im </a:t>
            </a:r>
            <a:r>
              <a:rPr lang="ru-RU" sz="1600" b="1" i="1">
                <a:hlinkClick r:id="rId12" tooltip="Berufsverbotestreik"/>
              </a:rPr>
              <a:t>Berufsverbotestreik</a:t>
            </a:r>
            <a:r>
              <a:rPr lang="ru-RU" sz="1600" b="1" i="1"/>
              <a:t> der Studenten der Berliner Universitäten, Hoch- und Fachhochschulen 1976/77 spielten die Studenten der TU eine entscheidende Rolle, als sie sich in unerwartet großer Zahl dem von der FU ausgehenden Ausstand anschlossen.</a:t>
            </a:r>
          </a:p>
          <a:p>
            <a:pPr>
              <a:lnSpc>
                <a:spcPct val="80000"/>
              </a:lnSpc>
            </a:pPr>
            <a:r>
              <a:rPr lang="ru-RU" sz="1600" b="1" i="1">
                <a:hlinkClick r:id="rId13"/>
              </a:rPr>
              <a:t> </a:t>
            </a:r>
            <a:endParaRPr lang="ru-RU" sz="1600" b="1" i="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ru-RU"/>
          </a:p>
        </p:txBody>
      </p:sp>
      <p:sp>
        <p:nvSpPr>
          <p:cNvPr id="40963" name="Rectangle 3"/>
          <p:cNvSpPr>
            <a:spLocks noGrp="1" noChangeArrowheads="1"/>
          </p:cNvSpPr>
          <p:nvPr>
            <p:ph type="body" idx="1"/>
          </p:nvPr>
        </p:nvSpPr>
        <p:spPr/>
        <p:txBody>
          <a:bodyPr/>
          <a:lstStyle/>
          <a:p>
            <a:pPr>
              <a:lnSpc>
                <a:spcPct val="80000"/>
              </a:lnSpc>
            </a:pPr>
            <a:r>
              <a:rPr lang="ru-RU" sz="1400" b="1" i="1"/>
              <a:t>Veranstaltung zu den Streikzielen am 10. Januar 1977 mit 3.500 Teilnehmern im Audimax der TU, Podium.</a:t>
            </a:r>
          </a:p>
          <a:p>
            <a:pPr>
              <a:lnSpc>
                <a:spcPct val="80000"/>
              </a:lnSpc>
            </a:pPr>
            <a:r>
              <a:rPr lang="ru-RU" sz="1400" b="1" i="1"/>
              <a:t>Am 16. Dezember 1976 meldete der Der Tagesspiegel:</a:t>
            </a:r>
            <a:br>
              <a:rPr lang="ru-RU" sz="1400" b="1" i="1"/>
            </a:br>
            <a:r>
              <a:rPr lang="ru-RU" sz="1400" b="1" i="1"/>
              <a:t>„TU-Präsident </a:t>
            </a:r>
            <a:r>
              <a:rPr lang="ru-RU" sz="1400" b="1" i="1">
                <a:hlinkClick r:id="rId2" tooltip="Alexander Wittkowsky"/>
              </a:rPr>
              <a:t>Wittkowsky</a:t>
            </a:r>
            <a:r>
              <a:rPr lang="ru-RU" sz="1400" b="1" i="1"/>
              <a:t> hat zu dem Boykott der Lehrveranstaltungen aus Protest gegen Berufsverbote und verschlechterte Studienbedingungen, der jetzt auf 15 Fachbereiche [von 21] der TU übergegriffen hat, erklärt, er unterstütze die wesentlichen Forderungen der Studenten und halte die studentischen Protestmaßnahmen für zulässig.“</a:t>
            </a:r>
          </a:p>
          <a:p>
            <a:pPr>
              <a:lnSpc>
                <a:spcPct val="80000"/>
              </a:lnSpc>
            </a:pPr>
            <a:r>
              <a:rPr lang="ru-RU" sz="1400" b="1" i="1"/>
              <a:t>1980 wurden Teile der </a:t>
            </a:r>
            <a:r>
              <a:rPr lang="ru-RU" sz="1400" b="1" i="1">
                <a:hlinkClick r:id="rId3" tooltip="Pädagogische Hochschule Berlin"/>
              </a:rPr>
              <a:t>Pädagogischen Hochschule Berlin</a:t>
            </a:r>
            <a:r>
              <a:rPr lang="ru-RU" sz="1400" b="1" i="1"/>
              <a:t> in die TU integriert.</a:t>
            </a:r>
          </a:p>
          <a:p>
            <a:pPr>
              <a:lnSpc>
                <a:spcPct val="80000"/>
              </a:lnSpc>
            </a:pPr>
            <a:r>
              <a:rPr lang="ru-RU" sz="1400" b="1" i="1"/>
              <a:t>Die Gegenwart der TU ist von massiven staatlichen Mittelkürzungen und Stellenreduzierung gekennzeichnet. Zugleich ist die TU Berlin die zweitgrößte technische Universität Deutschlands. Durch regelmäßig hohe Einwerbung von </a:t>
            </a:r>
            <a:r>
              <a:rPr lang="ru-RU" sz="1400" b="1" i="1">
                <a:hlinkClick r:id="rId4" tooltip="Drittmittel"/>
              </a:rPr>
              <a:t>Drittmitteln</a:t>
            </a:r>
            <a:r>
              <a:rPr lang="ru-RU" sz="1400" b="1" i="1"/>
              <a:t> versucht die TU extreme Auswirkungen der Mittelkürzungen abzumildern.</a:t>
            </a:r>
          </a:p>
          <a:p>
            <a:pPr>
              <a:lnSpc>
                <a:spcPct val="80000"/>
              </a:lnSpc>
            </a:pPr>
            <a:r>
              <a:rPr lang="ru-RU" sz="1400" b="1" i="1"/>
              <a:t>Mit dem Erwerb des Telefunken-Hochhauses 1975 und den Neubauten des Mathematikgebäudes 1983 (Straße des 17. Juni 136), des neuen Instituts der Physik 1984 (Hardenbergstr. 36) und des Produktionstechnischen Zentrums 1986 (Pascalstr. 8–9) wurde die TUB zur größten Technischen Universität der damaligen Bundesrepublik.</a:t>
            </a:r>
          </a:p>
          <a:p>
            <a:pPr>
              <a:lnSpc>
                <a:spcPct val="80000"/>
              </a:lnSpc>
            </a:pPr>
            <a:endParaRPr lang="ru-RU" sz="1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ru-RU" sz="4000" b="1"/>
              <a:t>Internationalisierung</a:t>
            </a:r>
            <a:br>
              <a:rPr lang="ru-RU" sz="4000" b="1"/>
            </a:br>
            <a:endParaRPr lang="ru-RU" sz="4000" b="1"/>
          </a:p>
        </p:txBody>
      </p:sp>
      <p:sp>
        <p:nvSpPr>
          <p:cNvPr id="41987" name="Rectangle 3"/>
          <p:cNvSpPr>
            <a:spLocks noGrp="1" noChangeArrowheads="1"/>
          </p:cNvSpPr>
          <p:nvPr>
            <p:ph type="body" idx="1"/>
          </p:nvPr>
        </p:nvSpPr>
        <p:spPr/>
        <p:txBody>
          <a:bodyPr/>
          <a:lstStyle/>
          <a:p>
            <a:pPr>
              <a:lnSpc>
                <a:spcPct val="80000"/>
              </a:lnSpc>
            </a:pPr>
            <a:r>
              <a:rPr lang="ru-RU" sz="1800" b="1" i="1"/>
              <a:t>Im Rahmen der Exzellenzinitiative des Bundes und der Länder zur Förderung von Wissenschaft und Forschung an deutschen Hochschulen wurden der Technischen Universität im Jahr 2006 eine Graduiertenschule (Berlin Mathematical School) sowie 2007 ein Exzellenzcluster (Unifying Concepts in Catalysis) bewilligt. Die TU Berlin ist mit ca. 6000 ausländischen Studierenden international aufgestellt; die meisten Studenten kommen aus China, der Türkei, Russland, Vietnam und Kamerun. Das Europäische Institut für Innovation und Technologie wählte zwei Wissens- und Innovationsgemeinschaften mit Beteiligung der TU Berlin aus, die über eine Zeitraum von fünf Jahren jeweils 100 Millionen Euro Fördergelder erhalten. Als Ausgleich für schwindende öffentliche Mittel forcierte die Universität in jüngster Vergangenheit ihre Zusammenarbeit mit Unternehmen wie der Deutschen Telekom AG, den Telekom Innovation Laboratories oder der Siemens AG.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8313" y="260350"/>
            <a:ext cx="8229600" cy="1139825"/>
          </a:xfrm>
        </p:spPr>
        <p:txBody>
          <a:bodyPr/>
          <a:lstStyle/>
          <a:p>
            <a:r>
              <a:rPr lang="ru-RU" sz="4000" b="1" i="1"/>
              <a:t>Architektur</a:t>
            </a:r>
            <a:r>
              <a:rPr lang="ru-RU" sz="4000"/>
              <a:t/>
            </a:r>
            <a:br>
              <a:rPr lang="ru-RU" sz="4000"/>
            </a:br>
            <a:endParaRPr lang="ru-RU" sz="4000"/>
          </a:p>
        </p:txBody>
      </p:sp>
      <p:sp>
        <p:nvSpPr>
          <p:cNvPr id="43011" name="Rectangle 3"/>
          <p:cNvSpPr>
            <a:spLocks noGrp="1" noChangeArrowheads="1"/>
          </p:cNvSpPr>
          <p:nvPr>
            <p:ph type="body" idx="1"/>
          </p:nvPr>
        </p:nvSpPr>
        <p:spPr>
          <a:xfrm>
            <a:off x="468313" y="3573463"/>
            <a:ext cx="8229600" cy="3024187"/>
          </a:xfrm>
        </p:spPr>
        <p:txBody>
          <a:bodyPr/>
          <a:lstStyle/>
          <a:p>
            <a:pPr>
              <a:lnSpc>
                <a:spcPct val="80000"/>
              </a:lnSpc>
            </a:pPr>
            <a:r>
              <a:rPr lang="ru-RU" sz="900" b="1" i="1"/>
              <a:t>Das neue Gebäude der Technischen Hochschule in Berlin“, kolorierter Stich von G. Theuerkauf, um 1880 </a:t>
            </a:r>
            <a:endParaRPr lang="en-US" sz="900" b="1" i="1"/>
          </a:p>
          <a:p>
            <a:pPr>
              <a:lnSpc>
                <a:spcPct val="80000"/>
              </a:lnSpc>
            </a:pPr>
            <a:endParaRPr lang="en-US" sz="900" b="1" i="1"/>
          </a:p>
          <a:p>
            <a:pPr>
              <a:lnSpc>
                <a:spcPct val="80000"/>
              </a:lnSpc>
            </a:pPr>
            <a:r>
              <a:rPr lang="en-US" sz="1200" b="1" i="1"/>
              <a:t>D</a:t>
            </a:r>
            <a:r>
              <a:rPr lang="ru-RU" sz="1200" b="1" i="1"/>
              <a:t>as Hauptgebäude nach dem Entwurf von </a:t>
            </a:r>
            <a:r>
              <a:rPr lang="ru-RU" sz="1200" b="1" i="1">
                <a:hlinkClick r:id="rId2" tooltip="Richard Lucae"/>
              </a:rPr>
              <a:t>Richard Lucae</a:t>
            </a:r>
            <a:r>
              <a:rPr lang="ru-RU" sz="1200" b="1" i="1"/>
              <a:t> – nach dessen Tod 1877 fertiggeplant von </a:t>
            </a:r>
            <a:r>
              <a:rPr lang="ru-RU" sz="1200" b="1" i="1">
                <a:hlinkClick r:id="rId3" tooltip="Friedrich Hitzig"/>
              </a:rPr>
              <a:t>Friedrich Hitzig</a:t>
            </a:r>
            <a:r>
              <a:rPr lang="ru-RU" sz="1200" b="1" i="1"/>
              <a:t> und </a:t>
            </a:r>
            <a:r>
              <a:rPr lang="ru-RU" sz="1200" b="1" i="1">
                <a:hlinkClick r:id="rId4" tooltip="Julius Carl Raschdorff"/>
              </a:rPr>
              <a:t>Julius Carl Raschdorff</a:t>
            </a:r>
            <a:r>
              <a:rPr lang="ru-RU" sz="1200" b="1" i="1"/>
              <a:t> – entstand von 1878 bis 1884 als Monumentalbau im Stil der italienischen</a:t>
            </a:r>
            <a:r>
              <a:rPr lang="ru-RU" sz="1200" b="1" i="1">
                <a:hlinkClick r:id="rId5" tooltip="Hochrenaissance"/>
              </a:rPr>
              <a:t>Hochrenaissance</a:t>
            </a:r>
            <a:r>
              <a:rPr lang="ru-RU" sz="1200" b="1" i="1"/>
              <a:t>. Nach schweren Kriegsschäden wurden drei der ursprünglich fünf Innenhöfe, die Seitenflügel und der rückwärtige Teil wiederaufgebaut, die Front mit dem </a:t>
            </a:r>
            <a:r>
              <a:rPr lang="ru-RU" sz="1200" b="1" i="1">
                <a:hlinkClick r:id="rId6" tooltip="Portikus"/>
              </a:rPr>
              <a:t>Portikus</a:t>
            </a:r>
            <a:r>
              <a:rPr lang="ru-RU" sz="1200" b="1" i="1"/>
              <a:t> dagegen Anfang der 1950er Jahre abgerissen. 1965 wurde das heute von der Straße des 17. Juni aus sichtbare Hauptgebäude nach Entwürfen von </a:t>
            </a:r>
            <a:r>
              <a:rPr lang="ru-RU" sz="1200" b="1" i="1">
                <a:hlinkClick r:id="rId7" tooltip="Kurt Dübbers (Seite nicht vorhanden)"/>
              </a:rPr>
              <a:t>Kurt Dübbers</a:t>
            </a:r>
            <a:r>
              <a:rPr lang="ru-RU" sz="1200" b="1" i="1"/>
              <a:t> vor den Altbau gesetzt. Dem zehngeschossigen aluminiumverkleideten Bau ist das </a:t>
            </a:r>
            <a:r>
              <a:rPr lang="ru-RU" sz="1200" b="1" i="1">
                <a:hlinkClick r:id="rId8" tooltip="Auditorium maximum"/>
              </a:rPr>
              <a:t>Auditorium maximum</a:t>
            </a:r>
            <a:r>
              <a:rPr lang="ru-RU" sz="1200" b="1" i="1"/>
              <a:t> vorgelagert.</a:t>
            </a:r>
          </a:p>
          <a:p>
            <a:pPr>
              <a:lnSpc>
                <a:spcPct val="80000"/>
              </a:lnSpc>
            </a:pPr>
            <a:r>
              <a:rPr lang="ru-RU" sz="1200" b="1" i="1"/>
              <a:t>Am Ernst-Reuter-Platz entstanden das Institut für Bergbau und Hüttenwesen (1955–59 von </a:t>
            </a:r>
            <a:r>
              <a:rPr lang="ru-RU" sz="1200" b="1" i="1">
                <a:hlinkClick r:id="rId9" tooltip="Willy Kreuer"/>
              </a:rPr>
              <a:t>Willy Kreuer</a:t>
            </a:r>
            <a:r>
              <a:rPr lang="ru-RU" sz="1200" b="1" i="1"/>
              <a:t>) und die Gebäude der Architekturfakultät (</a:t>
            </a:r>
            <a:r>
              <a:rPr lang="ru-RU" sz="1200" b="1" i="1">
                <a:hlinkClick r:id="rId10" tooltip="Bernhard Hermkes"/>
              </a:rPr>
              <a:t>Bernhard Hermkes</a:t>
            </a:r>
            <a:r>
              <a:rPr lang="ru-RU" sz="1200" b="1" i="1"/>
              <a:t>, </a:t>
            </a:r>
            <a:r>
              <a:rPr lang="ru-RU" sz="1200" b="1" i="1">
                <a:hlinkClick r:id="rId11" tooltip="Hans Scharoun"/>
              </a:rPr>
              <a:t>Hans Scharoun</a:t>
            </a:r>
            <a:r>
              <a:rPr lang="ru-RU" sz="1200" b="1" i="1"/>
              <a:t>).</a:t>
            </a:r>
          </a:p>
          <a:p>
            <a:pPr>
              <a:lnSpc>
                <a:spcPct val="80000"/>
              </a:lnSpc>
            </a:pPr>
            <a:r>
              <a:rPr lang="ru-RU" sz="1200" b="1" i="1"/>
              <a:t>Nach 1960 dehnte sich der Campus mit zahlreichen weiteren Institutsgebäuden nördlich der Straße des 17. Juni bis über die Spree aus (Beispiel: Institutsgebäude für Werkstoffwissenschaften).</a:t>
            </a:r>
          </a:p>
        </p:txBody>
      </p:sp>
      <p:pic>
        <p:nvPicPr>
          <p:cNvPr id="43012" name="Picture 4" descr="25"/>
          <p:cNvPicPr>
            <a:picLocks noChangeAspect="1" noChangeArrowheads="1"/>
          </p:cNvPicPr>
          <p:nvPr/>
        </p:nvPicPr>
        <p:blipFill>
          <a:blip r:embed="rId12"/>
          <a:srcRect/>
          <a:stretch>
            <a:fillRect/>
          </a:stretch>
        </p:blipFill>
        <p:spPr bwMode="auto">
          <a:xfrm>
            <a:off x="900113" y="1052513"/>
            <a:ext cx="7196137" cy="239553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ru-RU" sz="4000" b="1" i="1"/>
              <a:t>Universitätsbibliothek</a:t>
            </a:r>
            <a:br>
              <a:rPr lang="ru-RU" sz="4000" b="1" i="1"/>
            </a:br>
            <a:endParaRPr lang="ru-RU" sz="4000" b="1" i="1"/>
          </a:p>
        </p:txBody>
      </p:sp>
      <p:sp>
        <p:nvSpPr>
          <p:cNvPr id="44035" name="Rectangle 3"/>
          <p:cNvSpPr>
            <a:spLocks noGrp="1" noChangeArrowheads="1"/>
          </p:cNvSpPr>
          <p:nvPr>
            <p:ph type="body" idx="1"/>
          </p:nvPr>
        </p:nvSpPr>
        <p:spPr>
          <a:xfrm>
            <a:off x="755650" y="1628775"/>
            <a:ext cx="4475163" cy="4530725"/>
          </a:xfrm>
        </p:spPr>
        <p:txBody>
          <a:bodyPr/>
          <a:lstStyle/>
          <a:p>
            <a:pPr>
              <a:lnSpc>
                <a:spcPct val="80000"/>
              </a:lnSpc>
            </a:pPr>
            <a:r>
              <a:rPr lang="ru-RU" sz="2800" b="1" i="1"/>
              <a:t>Die Universitätsbibliothek der TU gliedert sich</a:t>
            </a:r>
            <a:r>
              <a:rPr lang="ru-RU" sz="2800" b="1" i="1">
                <a:hlinkClick r:id="rId2"/>
              </a:rPr>
              <a:t>[15]</a:t>
            </a:r>
            <a:r>
              <a:rPr lang="ru-RU" sz="2800" b="1" i="1"/>
              <a:t> in die Zentralbibliothek und die beiden Bereichsbibliotheken Bereichsbibliothek Architektur und Kunstwissenschaft und Bereichsbibliothek Physik. </a:t>
            </a:r>
          </a:p>
        </p:txBody>
      </p:sp>
      <p:pic>
        <p:nvPicPr>
          <p:cNvPr id="44036" name="Picture 4" descr="25"/>
          <p:cNvPicPr>
            <a:picLocks noChangeAspect="1" noChangeArrowheads="1"/>
          </p:cNvPicPr>
          <p:nvPr/>
        </p:nvPicPr>
        <p:blipFill>
          <a:blip r:embed="rId3"/>
          <a:srcRect/>
          <a:stretch>
            <a:fillRect/>
          </a:stretch>
        </p:blipFill>
        <p:spPr bwMode="auto">
          <a:xfrm>
            <a:off x="5508625" y="2349500"/>
            <a:ext cx="2808288" cy="2590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ru-RU"/>
          </a:p>
        </p:txBody>
      </p:sp>
      <p:sp>
        <p:nvSpPr>
          <p:cNvPr id="45059" name="Rectangle 3"/>
          <p:cNvSpPr>
            <a:spLocks noGrp="1" noChangeArrowheads="1"/>
          </p:cNvSpPr>
          <p:nvPr>
            <p:ph type="body" idx="1"/>
          </p:nvPr>
        </p:nvSpPr>
        <p:spPr/>
        <p:txBody>
          <a:bodyPr/>
          <a:lstStyle/>
          <a:p>
            <a:pPr>
              <a:lnSpc>
                <a:spcPct val="80000"/>
              </a:lnSpc>
            </a:pPr>
            <a:r>
              <a:rPr lang="ru-RU" sz="2000" b="1" i="1"/>
              <a:t>Als zentrale Universitätsbibliothek dient die gemeinsame </a:t>
            </a:r>
            <a:r>
              <a:rPr lang="ru-RU" sz="2000" b="1" i="1">
                <a:hlinkClick r:id="rId2" tooltip="Zentralbibliothek der TU und UdK Berlin"/>
              </a:rPr>
              <a:t>Zentralbibliothek der TU und UdK Berlin</a:t>
            </a:r>
            <a:r>
              <a:rPr lang="ru-RU" sz="2000" b="1" i="1"/>
              <a:t> im Gebäude VOLKSWAGEN-Haus in der </a:t>
            </a:r>
            <a:r>
              <a:rPr lang="ru-RU" sz="2000" b="1" i="1">
                <a:hlinkClick r:id="rId3" tooltip="Fasanenstraße (Berlin)"/>
              </a:rPr>
              <a:t>Fasanenstraße</a:t>
            </a:r>
            <a:r>
              <a:rPr lang="ru-RU" sz="2000" b="1" i="1"/>
              <a:t> am westlichen Tiergartenrand als östlichste Begrenzung des Campus Charlottenburg</a:t>
            </a:r>
            <a:r>
              <a:rPr lang="en-US" sz="2000" b="1" i="1"/>
              <a:t>.</a:t>
            </a:r>
            <a:r>
              <a:rPr lang="ru-RU" sz="2000" b="1" i="1"/>
              <a:t> Ein kleiner Teil des 2004 eröffneten Gebäudes wurde von der </a:t>
            </a:r>
            <a:r>
              <a:rPr lang="ru-RU" sz="2000" b="1" i="1" u="sng"/>
              <a:t>Volkswage</a:t>
            </a:r>
            <a:r>
              <a:rPr lang="en-US" sz="2000" b="1" i="1" u="sng"/>
              <a:t>n</a:t>
            </a:r>
            <a:r>
              <a:rPr lang="ru-RU" sz="2000" b="1" i="1" u="sng"/>
              <a:t> A</a:t>
            </a:r>
            <a:r>
              <a:rPr lang="en-US" sz="2000" b="1" i="1" u="sng"/>
              <a:t>G</a:t>
            </a:r>
            <a:r>
              <a:rPr lang="ru-RU" sz="2000" b="1" i="1"/>
              <a:t> gesponsert (5 Mio. €), die auch Namensgeber des Gebäudes wurde. Neben der Universitätsbibliothek existieren an verschiedenen Fakultäten eigene Bibliotheken: Die beiden größten eigenständigen Bibliotheken sind hierbei Die Bibliothek Wirtschaft &amp; Management der Fakultät Wirtschaft und Management im Hauptgebäude und dieMathematische Fachbibliothek des Instituts für Mathematik im Mathematikgebäude.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3850" y="1844675"/>
            <a:ext cx="8229600" cy="3816350"/>
          </a:xfrm>
        </p:spPr>
        <p:txBody>
          <a:bodyPr/>
          <a:lstStyle/>
          <a:p>
            <a:r>
              <a:rPr lang="ru-RU" sz="1800" b="1" i="1"/>
              <a:t>Выполнил: студент группы КТМ 151 Репин И.С.</a:t>
            </a:r>
            <a:br>
              <a:rPr lang="ru-RU" sz="1800" b="1" i="1"/>
            </a:br>
            <a:r>
              <a:rPr lang="ru-RU" sz="1800" b="1" i="1"/>
              <a:t/>
            </a:r>
            <a:br>
              <a:rPr lang="ru-RU" sz="1800" b="1" i="1"/>
            </a:br>
            <a:r>
              <a:rPr lang="ru-RU" sz="1800" b="1" i="1"/>
              <a:t/>
            </a:r>
            <a:br>
              <a:rPr lang="ru-RU" sz="1800" b="1" i="1"/>
            </a:br>
            <a:r>
              <a:rPr lang="ru-RU" sz="1800" b="1" i="1"/>
              <a:t/>
            </a:r>
            <a:br>
              <a:rPr lang="ru-RU" sz="1800" b="1" i="1"/>
            </a:br>
            <a:r>
              <a:rPr lang="ru-RU" sz="1800" b="1" i="1"/>
              <a:t/>
            </a:r>
            <a:br>
              <a:rPr lang="ru-RU" sz="1800" b="1" i="1"/>
            </a:br>
            <a:r>
              <a:rPr lang="ru-RU" sz="1800" b="1" i="1"/>
              <a:t>2015г., Камышин.</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ru-RU" sz="2400" b="1" i="1"/>
              <a:t>Absolventen und Lehrkräfte der Bildungseinrichtung, die später Bekanntheit erlangten</a:t>
            </a:r>
            <a:r>
              <a:rPr lang="ru-RU" sz="4000"/>
              <a:t/>
            </a:r>
            <a:br>
              <a:rPr lang="ru-RU" sz="4000"/>
            </a:br>
            <a:endParaRPr lang="ru-RU" sz="4000"/>
          </a:p>
        </p:txBody>
      </p:sp>
      <p:sp>
        <p:nvSpPr>
          <p:cNvPr id="46083" name="Rectangle 3"/>
          <p:cNvSpPr>
            <a:spLocks noGrp="1" noChangeArrowheads="1"/>
          </p:cNvSpPr>
          <p:nvPr>
            <p:ph type="body" idx="1"/>
          </p:nvPr>
        </p:nvSpPr>
        <p:spPr>
          <a:xfrm>
            <a:off x="4211638" y="1600200"/>
            <a:ext cx="4475162" cy="4530725"/>
          </a:xfrm>
        </p:spPr>
        <p:txBody>
          <a:bodyPr/>
          <a:lstStyle/>
          <a:p>
            <a:pPr>
              <a:lnSpc>
                <a:spcPct val="90000"/>
              </a:lnSpc>
              <a:buFont typeface="Wingdings" pitchFamily="2" charset="2"/>
              <a:buNone/>
            </a:pPr>
            <a:r>
              <a:rPr lang="en-US" sz="2800" b="1" i="1"/>
              <a:t>   </a:t>
            </a:r>
            <a:r>
              <a:rPr lang="ru-RU" sz="2800" b="1" i="1"/>
              <a:t>Hans Geiger (1882–1945), Physiker, Entwickler des Geigerzählers; leistete für Lise Meitner Vorarbeiten für die Apparaturen zur Entdeckung der Kernspaltung</a:t>
            </a:r>
          </a:p>
          <a:p>
            <a:pPr>
              <a:lnSpc>
                <a:spcPct val="90000"/>
              </a:lnSpc>
            </a:pPr>
            <a:endParaRPr lang="ru-RU" sz="2800"/>
          </a:p>
        </p:txBody>
      </p:sp>
      <p:pic>
        <p:nvPicPr>
          <p:cNvPr id="46084" name="Picture 4" descr="25"/>
          <p:cNvPicPr>
            <a:picLocks noChangeAspect="1" noChangeArrowheads="1"/>
          </p:cNvPicPr>
          <p:nvPr/>
        </p:nvPicPr>
        <p:blipFill>
          <a:blip r:embed="rId2"/>
          <a:srcRect/>
          <a:stretch>
            <a:fillRect/>
          </a:stretch>
        </p:blipFill>
        <p:spPr bwMode="auto">
          <a:xfrm>
            <a:off x="1258888" y="2133600"/>
            <a:ext cx="2362200" cy="29146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ru-RU"/>
          </a:p>
        </p:txBody>
      </p:sp>
      <p:sp>
        <p:nvSpPr>
          <p:cNvPr id="47107" name="Rectangle 3"/>
          <p:cNvSpPr>
            <a:spLocks noGrp="1" noChangeArrowheads="1"/>
          </p:cNvSpPr>
          <p:nvPr>
            <p:ph type="body" idx="1"/>
          </p:nvPr>
        </p:nvSpPr>
        <p:spPr>
          <a:xfrm>
            <a:off x="900113" y="1557338"/>
            <a:ext cx="4546600" cy="4530725"/>
          </a:xfrm>
        </p:spPr>
        <p:txBody>
          <a:bodyPr/>
          <a:lstStyle/>
          <a:p>
            <a:pPr>
              <a:lnSpc>
                <a:spcPct val="80000"/>
              </a:lnSpc>
              <a:buFont typeface="Wingdings" pitchFamily="2" charset="2"/>
              <a:buNone/>
            </a:pPr>
            <a:r>
              <a:rPr lang="en-US" sz="2800"/>
              <a:t>   </a:t>
            </a:r>
            <a:r>
              <a:rPr lang="ru-RU" sz="2800" b="1" i="1"/>
              <a:t>Fritz Haber (1868–1934), Chemiker, Nobelpreis 1918 für die Ammoniaksynthese nach dem Haber-Bosch-Verfahren, seine Versuche mit Phosgen und Chlorgas machten ihn zum „Vater des Gaskriegs“</a:t>
            </a:r>
          </a:p>
          <a:p>
            <a:pPr>
              <a:lnSpc>
                <a:spcPct val="80000"/>
              </a:lnSpc>
            </a:pPr>
            <a:endParaRPr lang="ru-RU" sz="2800" b="1" i="1"/>
          </a:p>
        </p:txBody>
      </p:sp>
      <p:pic>
        <p:nvPicPr>
          <p:cNvPr id="47108" name="Picture 4" descr="25"/>
          <p:cNvPicPr>
            <a:picLocks noChangeAspect="1" noChangeArrowheads="1"/>
          </p:cNvPicPr>
          <p:nvPr/>
        </p:nvPicPr>
        <p:blipFill>
          <a:blip r:embed="rId2"/>
          <a:srcRect/>
          <a:stretch>
            <a:fillRect/>
          </a:stretch>
        </p:blipFill>
        <p:spPr bwMode="auto">
          <a:xfrm>
            <a:off x="5724525" y="2133600"/>
            <a:ext cx="2074863" cy="29638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Going to Technische Universität Berlin.mp4">
            <a:hlinkClick r:id="" action="ppaction://media"/>
          </p:cNvPr>
          <p:cNvPicPr>
            <a:picLocks noRot="1" noChangeAspect="1" noChangeArrowheads="1"/>
          </p:cNvPicPr>
          <p:nvPr>
            <p:ph/>
            <a:videoFile r:link="rId1"/>
          </p:nvPr>
        </p:nvPicPr>
        <p:blipFill>
          <a:blip r:embed="rId3"/>
          <a:srcRect/>
          <a:stretch>
            <a:fillRect/>
          </a:stretch>
        </p:blipFill>
        <p:spPr>
          <a:xfrm>
            <a:off x="684213" y="404813"/>
            <a:ext cx="7921625" cy="5942012"/>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712" fill="hold"/>
                                        <p:tgtEl>
                                          <p:spTgt spid="4813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8132"/>
                </p:tgtEl>
              </p:cMediaNode>
            </p:video>
            <p:seq concurrent="1" nextAc="seek">
              <p:cTn id="8" restart="whenNotActive" fill="hold" evtFilter="cancelBubble" nodeType="interactiveSeq">
                <p:stCondLst>
                  <p:cond evt="onClick" delay="0">
                    <p:tgtEl>
                      <p:spTgt spid="4813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8132"/>
                                        </p:tgtEl>
                                      </p:cBhvr>
                                    </p:cmd>
                                  </p:childTnLst>
                                </p:cTn>
                              </p:par>
                            </p:childTnLst>
                          </p:cTn>
                        </p:par>
                      </p:childTnLst>
                    </p:cTn>
                  </p:par>
                </p:childTnLst>
              </p:cTn>
              <p:nextCondLst>
                <p:cond evt="onClick" delay="0">
                  <p:tgtEl>
                    <p:spTgt spid="4813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539750" y="1341438"/>
            <a:ext cx="8229600" cy="4530725"/>
          </a:xfrm>
        </p:spPr>
        <p:txBody>
          <a:bodyPr/>
          <a:lstStyle/>
          <a:p>
            <a:pPr>
              <a:lnSpc>
                <a:spcPct val="90000"/>
              </a:lnSpc>
            </a:pPr>
            <a:r>
              <a:rPr lang="ru-RU" sz="2400" b="1" i="1"/>
              <a:t>Die Technische Universität Berlin (kurz: TU Berlin; vor 1946: Technische Hochschule Berlin) in Berlin-Charlottenburg ist mit über 32.000 Studierenden in 90 Studiengängen die drittgrößte der vier Berliner Universitäten und gehört zu den 20 größten Hochschulen in Deutschland. Sie steht in der Tradition der 1879 gegründeten Königlich Technischen Hochschule Charlottenburg und ist damit eine der ältesten Technischen Hochschulen in Deutschland.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859338" y="1052513"/>
            <a:ext cx="3754437" cy="4530725"/>
          </a:xfrm>
        </p:spPr>
        <p:txBody>
          <a:bodyPr/>
          <a:lstStyle/>
          <a:p>
            <a:pPr>
              <a:buFont typeface="Wingdings" pitchFamily="2" charset="2"/>
              <a:buNone/>
            </a:pPr>
            <a:r>
              <a:rPr lang="ru-RU" sz="2800" b="1" i="1"/>
              <a:t>   Das 1876/1877 von </a:t>
            </a:r>
            <a:r>
              <a:rPr lang="ru-RU" sz="2800" b="1" i="1">
                <a:hlinkClick r:id="rId2" tooltip="Richard Lucae"/>
              </a:rPr>
              <a:t>Richard Lucae</a:t>
            </a:r>
            <a:r>
              <a:rPr lang="ru-RU" sz="2800" b="1" i="1"/>
              <a:t> entworfene Hauptgebäude an der heutigen </a:t>
            </a:r>
            <a:r>
              <a:rPr lang="ru-RU" sz="2800" b="1" i="1">
                <a:hlinkClick r:id="rId3" tooltip="Straße des 17. Juni"/>
              </a:rPr>
              <a:t>Straße des 17. Juni</a:t>
            </a:r>
            <a:r>
              <a:rPr lang="ru-RU" sz="2800" b="1" i="1"/>
              <a:t> wurde 1884 eröffnet.</a:t>
            </a:r>
            <a:r>
              <a:rPr lang="ru-RU"/>
              <a:t> </a:t>
            </a:r>
          </a:p>
        </p:txBody>
      </p:sp>
      <p:pic>
        <p:nvPicPr>
          <p:cNvPr id="29700" name="Picture 4" descr="25"/>
          <p:cNvPicPr>
            <a:picLocks noChangeAspect="1" noChangeArrowheads="1"/>
          </p:cNvPicPr>
          <p:nvPr/>
        </p:nvPicPr>
        <p:blipFill>
          <a:blip r:embed="rId4"/>
          <a:srcRect/>
          <a:stretch>
            <a:fillRect/>
          </a:stretch>
        </p:blipFill>
        <p:spPr bwMode="auto">
          <a:xfrm>
            <a:off x="1116013" y="1196975"/>
            <a:ext cx="3121025" cy="42814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250825" y="5157788"/>
            <a:ext cx="8496300" cy="1512887"/>
          </a:xfrm>
        </p:spPr>
        <p:txBody>
          <a:bodyPr/>
          <a:lstStyle/>
          <a:p>
            <a:pPr>
              <a:lnSpc>
                <a:spcPct val="90000"/>
              </a:lnSpc>
              <a:buFont typeface="Wingdings" pitchFamily="2" charset="2"/>
              <a:buNone/>
            </a:pPr>
            <a:r>
              <a:rPr lang="ru-RU" sz="1800"/>
              <a:t>    </a:t>
            </a:r>
            <a:r>
              <a:rPr lang="ru-RU" sz="1800" b="1" i="1"/>
              <a:t>Die in Nähe des Großen Tiergartens gelegene TU Berlin gehört zum Zusammenschluss von neun führenden deutschen Technischen Hochschulen (TU 9) und ist Gründungspartner des Europäischen Instituts für Innovation und Technologie. </a:t>
            </a:r>
          </a:p>
        </p:txBody>
      </p:sp>
      <p:pic>
        <p:nvPicPr>
          <p:cNvPr id="30724" name="Picture 4" descr="25"/>
          <p:cNvPicPr>
            <a:picLocks noChangeAspect="1" noChangeArrowheads="1"/>
          </p:cNvPicPr>
          <p:nvPr/>
        </p:nvPicPr>
        <p:blipFill>
          <a:blip r:embed="rId2"/>
          <a:srcRect/>
          <a:stretch>
            <a:fillRect/>
          </a:stretch>
        </p:blipFill>
        <p:spPr bwMode="auto">
          <a:xfrm>
            <a:off x="1476375" y="333375"/>
            <a:ext cx="6156325" cy="45402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5076825" y="1628775"/>
            <a:ext cx="3621088" cy="4530725"/>
          </a:xfrm>
        </p:spPr>
        <p:txBody>
          <a:bodyPr/>
          <a:lstStyle/>
          <a:p>
            <a:pPr>
              <a:buFont typeface="Wingdings" pitchFamily="2" charset="2"/>
              <a:buNone/>
            </a:pPr>
            <a:r>
              <a:rPr lang="ru-RU"/>
              <a:t>  </a:t>
            </a:r>
            <a:r>
              <a:rPr lang="ru-RU" b="1" i="1"/>
              <a:t>Amtierender Präsident ist seit 1. April 2014 der Physiker </a:t>
            </a:r>
            <a:r>
              <a:rPr lang="ru-RU" b="1" i="1" u="sng"/>
              <a:t>Christian Thomse</a:t>
            </a:r>
            <a:r>
              <a:rPr lang="en-US" b="1" i="1" u="sng"/>
              <a:t>n</a:t>
            </a:r>
            <a:r>
              <a:rPr lang="ru-RU" b="1" i="1"/>
              <a:t>. </a:t>
            </a:r>
          </a:p>
        </p:txBody>
      </p:sp>
      <p:pic>
        <p:nvPicPr>
          <p:cNvPr id="31748" name="Picture 4" descr="25"/>
          <p:cNvPicPr>
            <a:picLocks noChangeAspect="1" noChangeArrowheads="1"/>
          </p:cNvPicPr>
          <p:nvPr/>
        </p:nvPicPr>
        <p:blipFill>
          <a:blip r:embed="rId2"/>
          <a:srcRect/>
          <a:stretch>
            <a:fillRect/>
          </a:stretch>
        </p:blipFill>
        <p:spPr bwMode="auto">
          <a:xfrm>
            <a:off x="1403350" y="1412875"/>
            <a:ext cx="2979738" cy="33909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ru-RU" sz="4000" b="1" i="1"/>
              <a:t>Geschichte</a:t>
            </a:r>
            <a:r>
              <a:rPr lang="ru-RU" sz="4000"/>
              <a:t/>
            </a:r>
            <a:br>
              <a:rPr lang="ru-RU" sz="4000"/>
            </a:br>
            <a:endParaRPr lang="ru-RU" sz="4000"/>
          </a:p>
        </p:txBody>
      </p:sp>
      <p:sp>
        <p:nvSpPr>
          <p:cNvPr id="32771" name="Rectangle 3"/>
          <p:cNvSpPr>
            <a:spLocks noGrp="1" noChangeArrowheads="1"/>
          </p:cNvSpPr>
          <p:nvPr>
            <p:ph type="body" idx="1"/>
          </p:nvPr>
        </p:nvSpPr>
        <p:spPr/>
        <p:txBody>
          <a:bodyPr/>
          <a:lstStyle/>
          <a:p>
            <a:pPr>
              <a:lnSpc>
                <a:spcPct val="90000"/>
              </a:lnSpc>
            </a:pPr>
            <a:r>
              <a:rPr lang="ru-RU" sz="2400" b="1"/>
              <a:t>Anfänge bis 1933</a:t>
            </a:r>
          </a:p>
          <a:p>
            <a:pPr>
              <a:lnSpc>
                <a:spcPct val="90000"/>
              </a:lnSpc>
            </a:pPr>
            <a:r>
              <a:rPr lang="ru-RU" sz="2400" b="1" i="1"/>
              <a:t>In der damals noch selbständigen Stadt Charlottenburg entstand am 1. April 1879 durch die Zusammenlegung der Berliner Bauakademie und der Königliche Gewerbeakademie die Königlich Technische Hochschule Charlottenburg. Zum 2. November 1884 wurden die an der damaligen Berline</a:t>
            </a:r>
            <a:r>
              <a:rPr lang="en-US" sz="2400" b="1" i="1"/>
              <a:t>r</a:t>
            </a:r>
            <a:r>
              <a:rPr lang="ru-RU" sz="2400" b="1" i="1"/>
              <a:t> Straße (heute Straße des 17. Juni) von Charlottenburg errichteten Neubauten der Hochschule feierlich eingeweiht.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25"/>
          <p:cNvPicPr>
            <a:picLocks noChangeAspect="1" noChangeArrowheads="1"/>
          </p:cNvPicPr>
          <p:nvPr/>
        </p:nvPicPr>
        <p:blipFill>
          <a:blip r:embed="rId2"/>
          <a:srcRect/>
          <a:stretch>
            <a:fillRect/>
          </a:stretch>
        </p:blipFill>
        <p:spPr bwMode="auto">
          <a:xfrm>
            <a:off x="2987675" y="1844675"/>
            <a:ext cx="3529013" cy="28892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3995738" y="1557338"/>
            <a:ext cx="4619625" cy="4530725"/>
          </a:xfrm>
        </p:spPr>
        <p:txBody>
          <a:bodyPr/>
          <a:lstStyle/>
          <a:p>
            <a:pPr>
              <a:lnSpc>
                <a:spcPct val="80000"/>
              </a:lnSpc>
            </a:pPr>
            <a:r>
              <a:rPr lang="ru-RU" sz="2400" b="1" i="1"/>
              <a:t>Auf Betreiben von Adolf Slaby erhielt die TH Charlottenburg anlässlich der Hundertjahrfeier der Berliner Bauakademie am 19. Oktober 1899 mit „Allerhöchstem Erlaß“ (Kabinettsorder) von Wilhelm II., des Königs von Preußen, das Promotionsrecht zugesprochen.  </a:t>
            </a:r>
          </a:p>
        </p:txBody>
      </p:sp>
      <p:pic>
        <p:nvPicPr>
          <p:cNvPr id="34820" name="Picture 4" descr="25"/>
          <p:cNvPicPr>
            <a:picLocks noChangeAspect="1" noChangeArrowheads="1"/>
          </p:cNvPicPr>
          <p:nvPr/>
        </p:nvPicPr>
        <p:blipFill>
          <a:blip r:embed="rId2"/>
          <a:srcRect/>
          <a:stretch>
            <a:fillRect/>
          </a:stretch>
        </p:blipFill>
        <p:spPr bwMode="auto">
          <a:xfrm>
            <a:off x="1258888" y="1628775"/>
            <a:ext cx="2246312" cy="377031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Globe</Template>
  <TotalTime>216</TotalTime>
  <Words>151</Words>
  <Application>Microsoft Office PowerPoint</Application>
  <PresentationFormat>On-screen Show (4:3)</PresentationFormat>
  <Paragraphs>42</Paragraphs>
  <Slides>22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Times New Roman</vt:lpstr>
      <vt:lpstr>Verdana</vt:lpstr>
      <vt:lpstr>Wingdings</vt:lpstr>
      <vt:lpstr>Глобус</vt:lpstr>
      <vt:lpstr>Technische Universität Berlin </vt:lpstr>
      <vt:lpstr>Выполнил: студент группы КТМ 151 Репин И.С.     2015г., Камышин.</vt:lpstr>
      <vt:lpstr>Slide 3</vt:lpstr>
      <vt:lpstr>Slide 4</vt:lpstr>
      <vt:lpstr>Slide 5</vt:lpstr>
      <vt:lpstr>Slide 6</vt:lpstr>
      <vt:lpstr>Geschichte </vt:lpstr>
      <vt:lpstr>Slide 8</vt:lpstr>
      <vt:lpstr>Slide 9</vt:lpstr>
      <vt:lpstr>Slide 10</vt:lpstr>
      <vt:lpstr>Slide 11</vt:lpstr>
      <vt:lpstr>Nationalsozialismus </vt:lpstr>
      <vt:lpstr>Neugründung </vt:lpstr>
      <vt:lpstr>Neuausrichtung </vt:lpstr>
      <vt:lpstr>Slide 15</vt:lpstr>
      <vt:lpstr>Internationalisierung </vt:lpstr>
      <vt:lpstr>Architektur </vt:lpstr>
      <vt:lpstr>Universitätsbibliothek </vt:lpstr>
      <vt:lpstr>Slide 19</vt:lpstr>
      <vt:lpstr>Absolventen und Lehrkräfte der Bildungseinrichtung, die später Bekanntheit erlangten </vt:lpstr>
      <vt:lpstr>Slide 21</vt:lpstr>
      <vt:lpstr>Slide 22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Technische Universität Berlin </dc:title>
  <dc:creator>User</dc:creator>
  <cp:lastModifiedBy>Windows User</cp:lastModifiedBy>
  <cp:revision>4</cp:revision>
  <dcterms:created xsi:type="dcterms:W3CDTF">2015-11-16T14:31:43Z</dcterms:created>
  <dcterms:modified xsi:type="dcterms:W3CDTF">2016-09-23T12:23:52Z</dcterms:modified>
</cp:coreProperties>
</file>