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handoutMasterIdLst>
    <p:handoutMasterId r:id="rId21"/>
  </p:handoutMasterIdLst>
  <p:sldIdLst>
    <p:sldId id="256" r:id="rId2"/>
    <p:sldId id="258" r:id="rId3"/>
    <p:sldId id="260" r:id="rId4"/>
    <p:sldId id="262" r:id="rId5"/>
    <p:sldId id="263" r:id="rId6"/>
    <p:sldId id="265" r:id="rId7"/>
    <p:sldId id="266" r:id="rId8"/>
    <p:sldId id="268" r:id="rId9"/>
    <p:sldId id="269" r:id="rId10"/>
    <p:sldId id="267" r:id="rId11"/>
    <p:sldId id="270" r:id="rId12"/>
    <p:sldId id="271" r:id="rId13"/>
    <p:sldId id="272" r:id="rId14"/>
    <p:sldId id="273" r:id="rId15"/>
    <p:sldId id="275" r:id="rId16"/>
    <p:sldId id="276" r:id="rId17"/>
    <p:sldId id="274" r:id="rId18"/>
    <p:sldId id="278" r:id="rId19"/>
    <p:sldId id="27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0000"/>
    <a:srgbClr val="000000"/>
    <a:srgbClr val="1709D3"/>
    <a:srgbClr val="FB493B"/>
    <a:srgbClr val="DE230A"/>
    <a:srgbClr val="BB0D5C"/>
    <a:srgbClr val="1AD315"/>
    <a:srgbClr val="008E47"/>
    <a:srgbClr val="51361B"/>
    <a:srgbClr val="B21C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924" autoAdjust="0"/>
    <p:restoredTop sz="90929"/>
  </p:normalViewPr>
  <p:slideViewPr>
    <p:cSldViewPr>
      <p:cViewPr>
        <p:scale>
          <a:sx n="75" d="100"/>
          <a:sy n="75" d="100"/>
        </p:scale>
        <p:origin x="-324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5" d="100"/>
        <a:sy n="3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92F20A-5802-48DC-B3CA-5B0BFDAC4CF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1026"/>
          <p:cNvGrpSpPr>
            <a:grpSpLocks/>
          </p:cNvGrpSpPr>
          <p:nvPr/>
        </p:nvGrpSpPr>
        <p:grpSpPr bwMode="auto">
          <a:xfrm>
            <a:off x="0" y="107950"/>
            <a:ext cx="9101138" cy="6750050"/>
            <a:chOff x="0" y="68"/>
            <a:chExt cx="5733" cy="4252"/>
          </a:xfrm>
        </p:grpSpPr>
        <p:grpSp>
          <p:nvGrpSpPr>
            <p:cNvPr id="46083" name="Group 1027"/>
            <p:cNvGrpSpPr>
              <a:grpSpLocks/>
            </p:cNvGrpSpPr>
            <p:nvPr/>
          </p:nvGrpSpPr>
          <p:grpSpPr bwMode="auto">
            <a:xfrm>
              <a:off x="0" y="68"/>
              <a:ext cx="5733" cy="4088"/>
              <a:chOff x="0" y="68"/>
              <a:chExt cx="5733" cy="4088"/>
            </a:xfrm>
          </p:grpSpPr>
          <p:grpSp>
            <p:nvGrpSpPr>
              <p:cNvPr id="46084" name="Group 1028"/>
              <p:cNvGrpSpPr>
                <a:grpSpLocks/>
              </p:cNvGrpSpPr>
              <p:nvPr userDrawn="1"/>
            </p:nvGrpSpPr>
            <p:grpSpPr bwMode="auto">
              <a:xfrm>
                <a:off x="0" y="144"/>
                <a:ext cx="5730" cy="4012"/>
                <a:chOff x="0" y="144"/>
                <a:chExt cx="5730" cy="4012"/>
              </a:xfrm>
            </p:grpSpPr>
            <p:sp>
              <p:nvSpPr>
                <p:cNvPr id="46085" name="Line 1029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5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086" name="Line 1030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896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087" name="Line 1031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41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088" name="Line 1032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91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089" name="Line 1033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43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090" name="Line 1034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939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091" name="Line 1035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460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092" name="Line 1036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61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46093" name="Group 1037"/>
                <p:cNvGrpSpPr>
                  <a:grpSpLocks/>
                </p:cNvGrpSpPr>
                <p:nvPr userDrawn="1"/>
              </p:nvGrpSpPr>
              <p:grpSpPr bwMode="auto">
                <a:xfrm>
                  <a:off x="483" y="144"/>
                  <a:ext cx="975" cy="4012"/>
                  <a:chOff x="483" y="144"/>
                  <a:chExt cx="975" cy="4012"/>
                </a:xfrm>
              </p:grpSpPr>
              <p:grpSp>
                <p:nvGrpSpPr>
                  <p:cNvPr id="46094" name="Group 1038"/>
                  <p:cNvGrpSpPr>
                    <a:grpSpLocks/>
                  </p:cNvGrpSpPr>
                  <p:nvPr userDrawn="1"/>
                </p:nvGrpSpPr>
                <p:grpSpPr bwMode="auto">
                  <a:xfrm>
                    <a:off x="483" y="144"/>
                    <a:ext cx="975" cy="947"/>
                    <a:chOff x="483" y="144"/>
                    <a:chExt cx="975" cy="947"/>
                  </a:xfrm>
                </p:grpSpPr>
                <p:sp>
                  <p:nvSpPr>
                    <p:cNvPr id="46095" name="Line 103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096" name="Line 104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097" name="Line 104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098" name="Line 104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099" name="Line 104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00" name="Line 104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01" name="Line 104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02" name="Line 104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6103" name="Group 1047"/>
                  <p:cNvGrpSpPr>
                    <a:grpSpLocks/>
                  </p:cNvGrpSpPr>
                  <p:nvPr/>
                </p:nvGrpSpPr>
                <p:grpSpPr bwMode="auto">
                  <a:xfrm>
                    <a:off x="483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46104" name="Line 104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05" name="Line 104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06" name="Line 105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07" name="Line 105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08" name="Line 105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09" name="Line 105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10" name="Line 105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11" name="Line 105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6112" name="Group 1056"/>
                  <p:cNvGrpSpPr>
                    <a:grpSpLocks/>
                  </p:cNvGrpSpPr>
                  <p:nvPr/>
                </p:nvGrpSpPr>
                <p:grpSpPr bwMode="auto">
                  <a:xfrm>
                    <a:off x="483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46113" name="Line 105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14" name="Line 105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15" name="Line 105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16" name="Line 106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17" name="Line 106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18" name="Line 106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19" name="Line 106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20" name="Line 106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6121" name="Group 1065"/>
                  <p:cNvGrpSpPr>
                    <a:grpSpLocks/>
                  </p:cNvGrpSpPr>
                  <p:nvPr/>
                </p:nvGrpSpPr>
                <p:grpSpPr bwMode="auto">
                  <a:xfrm>
                    <a:off x="483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46122" name="Line 106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23" name="Line 106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24" name="Line 106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25" name="Line 106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26" name="Line 107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27" name="Line 107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28" name="Line 107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29" name="Line 107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6130" name="Group 1074"/>
                <p:cNvGrpSpPr>
                  <a:grpSpLocks/>
                </p:cNvGrpSpPr>
                <p:nvPr userDrawn="1"/>
              </p:nvGrpSpPr>
              <p:grpSpPr bwMode="auto">
                <a:xfrm>
                  <a:off x="1551" y="144"/>
                  <a:ext cx="975" cy="4012"/>
                  <a:chOff x="1551" y="144"/>
                  <a:chExt cx="975" cy="4012"/>
                </a:xfrm>
              </p:grpSpPr>
              <p:grpSp>
                <p:nvGrpSpPr>
                  <p:cNvPr id="46131" name="Group 1075"/>
                  <p:cNvGrpSpPr>
                    <a:grpSpLocks/>
                  </p:cNvGrpSpPr>
                  <p:nvPr userDrawn="1"/>
                </p:nvGrpSpPr>
                <p:grpSpPr bwMode="auto">
                  <a:xfrm>
                    <a:off x="1551" y="144"/>
                    <a:ext cx="975" cy="947"/>
                    <a:chOff x="1551" y="144"/>
                    <a:chExt cx="975" cy="947"/>
                  </a:xfrm>
                </p:grpSpPr>
                <p:sp>
                  <p:nvSpPr>
                    <p:cNvPr id="46132" name="Line 107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33" name="Line 107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34" name="Line 107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35" name="Line 107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36" name="Line 108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37" name="Line 108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38" name="Line 108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39" name="Line 108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6140" name="Group 1084"/>
                  <p:cNvGrpSpPr>
                    <a:grpSpLocks/>
                  </p:cNvGrpSpPr>
                  <p:nvPr/>
                </p:nvGrpSpPr>
                <p:grpSpPr bwMode="auto">
                  <a:xfrm>
                    <a:off x="1551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46141" name="Line 108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42" name="Line 108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43" name="Line 108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44" name="Line 108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45" name="Line 108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46" name="Line 109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47" name="Line 109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48" name="Line 109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6149" name="Group 1093"/>
                  <p:cNvGrpSpPr>
                    <a:grpSpLocks/>
                  </p:cNvGrpSpPr>
                  <p:nvPr/>
                </p:nvGrpSpPr>
                <p:grpSpPr bwMode="auto">
                  <a:xfrm>
                    <a:off x="1551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46150" name="Line 109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51" name="Line 109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52" name="Line 109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53" name="Line 109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54" name="Line 109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55" name="Line 109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56" name="Line 110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57" name="Line 110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6158" name="Group 1102"/>
                  <p:cNvGrpSpPr>
                    <a:grpSpLocks/>
                  </p:cNvGrpSpPr>
                  <p:nvPr/>
                </p:nvGrpSpPr>
                <p:grpSpPr bwMode="auto">
                  <a:xfrm>
                    <a:off x="1551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46159" name="Line 110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60" name="Line 110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61" name="Line 110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62" name="Line 110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63" name="Line 110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64" name="Line 110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65" name="Line 110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66" name="Line 111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6167" name="Group 1111"/>
                <p:cNvGrpSpPr>
                  <a:grpSpLocks/>
                </p:cNvGrpSpPr>
                <p:nvPr userDrawn="1"/>
              </p:nvGrpSpPr>
              <p:grpSpPr bwMode="auto">
                <a:xfrm>
                  <a:off x="2619" y="144"/>
                  <a:ext cx="975" cy="4012"/>
                  <a:chOff x="2619" y="144"/>
                  <a:chExt cx="975" cy="4012"/>
                </a:xfrm>
              </p:grpSpPr>
              <p:grpSp>
                <p:nvGrpSpPr>
                  <p:cNvPr id="46168" name="Group 1112"/>
                  <p:cNvGrpSpPr>
                    <a:grpSpLocks/>
                  </p:cNvGrpSpPr>
                  <p:nvPr userDrawn="1"/>
                </p:nvGrpSpPr>
                <p:grpSpPr bwMode="auto">
                  <a:xfrm>
                    <a:off x="2619" y="144"/>
                    <a:ext cx="975" cy="947"/>
                    <a:chOff x="2619" y="144"/>
                    <a:chExt cx="975" cy="947"/>
                  </a:xfrm>
                </p:grpSpPr>
                <p:sp>
                  <p:nvSpPr>
                    <p:cNvPr id="46169" name="Line 111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70" name="Line 111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71" name="Line 111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72" name="Line 111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73" name="Line 111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74" name="Line 111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75" name="Line 111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76" name="Line 112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6177" name="Group 1121"/>
                  <p:cNvGrpSpPr>
                    <a:grpSpLocks/>
                  </p:cNvGrpSpPr>
                  <p:nvPr/>
                </p:nvGrpSpPr>
                <p:grpSpPr bwMode="auto">
                  <a:xfrm>
                    <a:off x="2619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46178" name="Line 112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79" name="Line 112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80" name="Line 112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81" name="Line 112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82" name="Line 112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83" name="Line 112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84" name="Line 112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85" name="Line 112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6186" name="Group 1130"/>
                  <p:cNvGrpSpPr>
                    <a:grpSpLocks/>
                  </p:cNvGrpSpPr>
                  <p:nvPr/>
                </p:nvGrpSpPr>
                <p:grpSpPr bwMode="auto">
                  <a:xfrm>
                    <a:off x="2619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46187" name="Line 113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88" name="Line 113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89" name="Line 113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90" name="Line 113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91" name="Line 113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92" name="Line 113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93" name="Line 113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94" name="Line 113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6195" name="Group 1139"/>
                  <p:cNvGrpSpPr>
                    <a:grpSpLocks/>
                  </p:cNvGrpSpPr>
                  <p:nvPr/>
                </p:nvGrpSpPr>
                <p:grpSpPr bwMode="auto">
                  <a:xfrm>
                    <a:off x="2619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46196" name="Line 114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97" name="Line 114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98" name="Line 114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99" name="Line 114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00" name="Line 114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01" name="Line 114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02" name="Line 114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03" name="Line 114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6204" name="Group 1148"/>
                <p:cNvGrpSpPr>
                  <a:grpSpLocks/>
                </p:cNvGrpSpPr>
                <p:nvPr userDrawn="1"/>
              </p:nvGrpSpPr>
              <p:grpSpPr bwMode="auto">
                <a:xfrm>
                  <a:off x="3687" y="144"/>
                  <a:ext cx="975" cy="4012"/>
                  <a:chOff x="3687" y="144"/>
                  <a:chExt cx="975" cy="4012"/>
                </a:xfrm>
              </p:grpSpPr>
              <p:grpSp>
                <p:nvGrpSpPr>
                  <p:cNvPr id="46205" name="Group 1149"/>
                  <p:cNvGrpSpPr>
                    <a:grpSpLocks/>
                  </p:cNvGrpSpPr>
                  <p:nvPr userDrawn="1"/>
                </p:nvGrpSpPr>
                <p:grpSpPr bwMode="auto">
                  <a:xfrm>
                    <a:off x="3687" y="144"/>
                    <a:ext cx="975" cy="947"/>
                    <a:chOff x="3687" y="144"/>
                    <a:chExt cx="975" cy="947"/>
                  </a:xfrm>
                </p:grpSpPr>
                <p:sp>
                  <p:nvSpPr>
                    <p:cNvPr id="46206" name="Line 115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07" name="Line 115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08" name="Line 115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09" name="Line 115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10" name="Line 115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11" name="Line 115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12" name="Line 115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13" name="Line 115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6214" name="Group 1158"/>
                  <p:cNvGrpSpPr>
                    <a:grpSpLocks/>
                  </p:cNvGrpSpPr>
                  <p:nvPr/>
                </p:nvGrpSpPr>
                <p:grpSpPr bwMode="auto">
                  <a:xfrm>
                    <a:off x="3687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46215" name="Line 115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16" name="Line 116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17" name="Line 116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18" name="Line 116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19" name="Line 116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20" name="Line 116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21" name="Line 116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22" name="Line 116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6223" name="Group 1167"/>
                  <p:cNvGrpSpPr>
                    <a:grpSpLocks/>
                  </p:cNvGrpSpPr>
                  <p:nvPr/>
                </p:nvGrpSpPr>
                <p:grpSpPr bwMode="auto">
                  <a:xfrm>
                    <a:off x="3687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46224" name="Line 116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25" name="Line 116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26" name="Line 117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27" name="Line 117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28" name="Line 117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29" name="Line 117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30" name="Line 117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31" name="Line 117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6232" name="Group 1176"/>
                  <p:cNvGrpSpPr>
                    <a:grpSpLocks/>
                  </p:cNvGrpSpPr>
                  <p:nvPr/>
                </p:nvGrpSpPr>
                <p:grpSpPr bwMode="auto">
                  <a:xfrm>
                    <a:off x="3687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46233" name="Line 117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34" name="Line 117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35" name="Line 117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36" name="Line 118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37" name="Line 118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38" name="Line 118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39" name="Line 118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40" name="Line 118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6241" name="Group 1185"/>
                <p:cNvGrpSpPr>
                  <a:grpSpLocks/>
                </p:cNvGrpSpPr>
                <p:nvPr userDrawn="1"/>
              </p:nvGrpSpPr>
              <p:grpSpPr bwMode="auto">
                <a:xfrm>
                  <a:off x="4755" y="144"/>
                  <a:ext cx="975" cy="4012"/>
                  <a:chOff x="4755" y="144"/>
                  <a:chExt cx="975" cy="4012"/>
                </a:xfrm>
              </p:grpSpPr>
              <p:grpSp>
                <p:nvGrpSpPr>
                  <p:cNvPr id="46242" name="Group 1186"/>
                  <p:cNvGrpSpPr>
                    <a:grpSpLocks/>
                  </p:cNvGrpSpPr>
                  <p:nvPr userDrawn="1"/>
                </p:nvGrpSpPr>
                <p:grpSpPr bwMode="auto">
                  <a:xfrm>
                    <a:off x="4755" y="144"/>
                    <a:ext cx="975" cy="947"/>
                    <a:chOff x="4755" y="144"/>
                    <a:chExt cx="975" cy="947"/>
                  </a:xfrm>
                </p:grpSpPr>
                <p:sp>
                  <p:nvSpPr>
                    <p:cNvPr id="46243" name="Line 118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44" name="Line 118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45" name="Line 118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46" name="Line 119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47" name="Line 119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48" name="Line 119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49" name="Line 119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50" name="Line 119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6251" name="Group 1195"/>
                  <p:cNvGrpSpPr>
                    <a:grpSpLocks/>
                  </p:cNvGrpSpPr>
                  <p:nvPr/>
                </p:nvGrpSpPr>
                <p:grpSpPr bwMode="auto">
                  <a:xfrm>
                    <a:off x="4755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46252" name="Line 119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53" name="Line 119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54" name="Line 119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55" name="Line 119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56" name="Line 120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57" name="Line 120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58" name="Line 120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59" name="Line 120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6260" name="Group 1204"/>
                  <p:cNvGrpSpPr>
                    <a:grpSpLocks/>
                  </p:cNvGrpSpPr>
                  <p:nvPr/>
                </p:nvGrpSpPr>
                <p:grpSpPr bwMode="auto">
                  <a:xfrm>
                    <a:off x="4755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46261" name="Line 120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62" name="Line 120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63" name="Line 120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64" name="Line 120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65" name="Line 120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66" name="Line 121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67" name="Line 121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68" name="Line 121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6269" name="Group 1213"/>
                  <p:cNvGrpSpPr>
                    <a:grpSpLocks/>
                  </p:cNvGrpSpPr>
                  <p:nvPr/>
                </p:nvGrpSpPr>
                <p:grpSpPr bwMode="auto">
                  <a:xfrm>
                    <a:off x="4755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46270" name="Line 121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71" name="Line 121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72" name="Line 121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73" name="Line 121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74" name="Line 121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75" name="Line 121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76" name="Line 122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77" name="Line 122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46278" name="Group 1222"/>
              <p:cNvGrpSpPr>
                <a:grpSpLocks/>
              </p:cNvGrpSpPr>
              <p:nvPr userDrawn="1"/>
            </p:nvGrpSpPr>
            <p:grpSpPr bwMode="auto">
              <a:xfrm>
                <a:off x="3" y="68"/>
                <a:ext cx="5730" cy="0"/>
                <a:chOff x="3" y="68"/>
                <a:chExt cx="5730" cy="0"/>
              </a:xfrm>
            </p:grpSpPr>
            <p:sp>
              <p:nvSpPr>
                <p:cNvPr id="46279" name="Line 1223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98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280" name="Line 1224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737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281" name="Line 1225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266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282" name="Line 1226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805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283" name="Line 1227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2334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284" name="Line 1228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2873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285" name="Line 1229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3402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286" name="Line 1230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3941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287" name="Line 1231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4470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288" name="Line 1232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5009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289" name="Line 1233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5538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46290" name="Group 1234"/>
            <p:cNvGrpSpPr>
              <a:grpSpLocks/>
            </p:cNvGrpSpPr>
            <p:nvPr/>
          </p:nvGrpSpPr>
          <p:grpSpPr bwMode="auto">
            <a:xfrm>
              <a:off x="336" y="1200"/>
              <a:ext cx="5088" cy="1056"/>
              <a:chOff x="336" y="1200"/>
              <a:chExt cx="5088" cy="1056"/>
            </a:xfrm>
          </p:grpSpPr>
          <p:sp>
            <p:nvSpPr>
              <p:cNvPr id="46291" name="Rectangle 1235"/>
              <p:cNvSpPr>
                <a:spLocks noChangeArrowheads="1"/>
              </p:cNvSpPr>
              <p:nvPr userDrawn="1"/>
            </p:nvSpPr>
            <p:spPr bwMode="auto">
              <a:xfrm>
                <a:off x="2880" y="1200"/>
                <a:ext cx="2544" cy="528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6292" name="Rectangle 1236"/>
              <p:cNvSpPr>
                <a:spLocks noChangeArrowheads="1"/>
              </p:cNvSpPr>
              <p:nvPr userDrawn="1"/>
            </p:nvSpPr>
            <p:spPr bwMode="auto">
              <a:xfrm>
                <a:off x="2880" y="1728"/>
                <a:ext cx="2544" cy="52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6293" name="Rectangle 1237"/>
              <p:cNvSpPr>
                <a:spLocks noChangeArrowheads="1"/>
              </p:cNvSpPr>
              <p:nvPr userDrawn="1"/>
            </p:nvSpPr>
            <p:spPr bwMode="auto">
              <a:xfrm>
                <a:off x="336" y="1728"/>
                <a:ext cx="2544" cy="52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6294" name="Rectangle 1238"/>
              <p:cNvSpPr>
                <a:spLocks noChangeArrowheads="1"/>
              </p:cNvSpPr>
              <p:nvPr userDrawn="1"/>
            </p:nvSpPr>
            <p:spPr bwMode="auto">
              <a:xfrm>
                <a:off x="336" y="1200"/>
                <a:ext cx="254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6295" name="Rectangle 1239"/>
              <p:cNvSpPr>
                <a:spLocks noChangeArrowheads="1"/>
              </p:cNvSpPr>
              <p:nvPr userDrawn="1"/>
            </p:nvSpPr>
            <p:spPr bwMode="white">
              <a:xfrm>
                <a:off x="432" y="1296"/>
                <a:ext cx="4896" cy="86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6296" name="Group 1240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46297" name="Group 1241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46298" name="Rectangle 124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299" name="Rectangle 124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6300" name="Group 1244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46301" name="Rectangle 124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302" name="Rectangle 1246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6303" name="Group 1247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46304" name="Rectangle 1248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305" name="Rectangle 1249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6306" name="Group 1250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46307" name="Rectangle 125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308" name="Rectangle 125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6309" name="Group 1253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46310" name="Rectangle 125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311" name="Rectangle 125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6312" name="Group 1256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46313" name="Rectangle 125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314" name="Rectangle 125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6315" name="Group 1259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46316" name="Rectangle 126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317" name="Rectangle 126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6318" name="Group 1262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46319" name="Rectangle 1263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320" name="Rectangle 1264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46321" name="Rectangle 1265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6322" name="Rectangle 126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323" name="Rectangle 1267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6324" name="Rectangle 126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6325" name="Rectangle 126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F687BE4-5C31-434A-92D6-387800DC041B}" type="slidenum">
              <a:rPr lang="ru-RU"/>
              <a:pPr/>
              <a:t>‹#›</a:t>
            </a:fld>
            <a:endParaRPr lang="ru-RU"/>
          </a:p>
        </p:txBody>
      </p:sp>
      <p:pic>
        <p:nvPicPr>
          <p:cNvPr id="46326" name="Picture 1270" descr="C:\WINNT\Profiles\rebeccal\Desktop\posbul1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6113" y="3403600"/>
            <a:ext cx="246062" cy="246063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A74AE-E31B-48F1-85DD-CBCBADA048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C1588-1FA2-42E6-8E4B-CEF1790304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DEB0D-8182-4C97-8EE6-FD5559B8D9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59631-5165-4D56-82C4-DDA635FBED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59444-0C4B-4777-95D0-8B0B964A1B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95056-D450-4DDE-93CB-FDDE14E470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2E87D-755A-41E0-A654-775C10AEE2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8340B-1BC6-41E0-9689-AAEAFD05B3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30E03-B302-4253-BEB0-67AE7A02E3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1FD9B-C98D-4B75-BC3E-F1FDF526A9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215900" y="76200"/>
            <a:ext cx="8686800" cy="6781800"/>
            <a:chOff x="136" y="48"/>
            <a:chExt cx="5472" cy="4272"/>
          </a:xfrm>
        </p:grpSpPr>
        <p:grpSp>
          <p:nvGrpSpPr>
            <p:cNvPr id="45059" name="Group 3"/>
            <p:cNvGrpSpPr>
              <a:grpSpLocks/>
            </p:cNvGrpSpPr>
            <p:nvPr userDrawn="1"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45060" name="Group 4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45061" name="Rectangle 5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062" name="Rectangle 6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063" name="Rectangle 7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064" name="Rectangle 8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065" name="Rectangle 9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5066" name="Group 10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45067" name="Rectangle 11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068" name="Rectangle 12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069" name="Rectangle 13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070" name="Rectangle 14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071" name="Rectangle 15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5072" name="Group 16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45073" name="Rectangle 17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074" name="Rectangle 18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075" name="Rectangle 19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076" name="Rectangle 20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077" name="Rectangle 21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5078" name="Group 22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45079" name="Rectangle 23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080" name="Rectangle 24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081" name="Rectangle 25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082" name="Rectangle 26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083" name="Rectangle 27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5084" name="Group 28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45085" name="Rectangle 29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086" name="Rectangle 30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087" name="Rectangle 31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088" name="Rectangle 32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089" name="Rectangle 33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45090" name="Group 34"/>
            <p:cNvGrpSpPr>
              <a:grpSpLocks/>
            </p:cNvGrpSpPr>
            <p:nvPr userDrawn="1"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45091" name="Group 35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45092" name="Rectangle 3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093" name="Rectangle 3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5094" name="Group 38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45095" name="Rectangle 3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096" name="Rectangle 4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5097" name="Group 41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45098" name="Rectangle 4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099" name="Rectangle 4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5100" name="Group 44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45101" name="Rectangle 4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102" name="Rectangle 46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5103" name="Group 47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45104" name="Rectangle 48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105" name="Rectangle 49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5106" name="Group 50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45107" name="Rectangle 5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108" name="Rectangle 5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5109" name="Group 53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45110" name="Rectangle 5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111" name="Rectangle 5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5112" name="Group 56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45113" name="Rectangle 5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114" name="Rectangle 5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45115" name="Rectangle 5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5116" name="Rectangle 6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5117" name="Rectangle 6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endParaRPr lang="ru-RU"/>
          </a:p>
        </p:txBody>
      </p:sp>
      <p:sp>
        <p:nvSpPr>
          <p:cNvPr id="45118" name="Rectangle 6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endParaRPr lang="ru-RU"/>
          </a:p>
        </p:txBody>
      </p:sp>
      <p:sp>
        <p:nvSpPr>
          <p:cNvPr id="45119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fld id="{BB2C7282-4926-40B1-8D90-F8335B6F792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spd="slow" advClick="0"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0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2362200"/>
          </a:xfrm>
        </p:spPr>
        <p:txBody>
          <a:bodyPr/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ПЕРЕВОДЫ ЧИСЕЛ в СИСТЕМАХ </a:t>
            </a:r>
            <a:r>
              <a:rPr lang="ru-RU" sz="36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/>
            </a:r>
            <a:br>
              <a:rPr lang="ru-RU" sz="36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</a:br>
            <a:r>
              <a:rPr lang="ru-RU" sz="36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СЧИСЛЕНИЯ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447800" y="3962400"/>
            <a:ext cx="6400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Автор:  </a:t>
            </a:r>
            <a:r>
              <a:rPr lang="ru-RU" b="1" i="1" dirty="0" err="1" smtClean="0">
                <a:solidFill>
                  <a:schemeClr val="bg1">
                    <a:lumMod val="10000"/>
                  </a:schemeClr>
                </a:solidFill>
              </a:rPr>
              <a:t>Пенегина</a:t>
            </a:r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</a:rPr>
              <a:t> Светлана Борисовна</a:t>
            </a:r>
          </a:p>
          <a:p>
            <a:pPr algn="ctr">
              <a:spcBef>
                <a:spcPct val="50000"/>
              </a:spcBef>
            </a:pP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</a:rPr>
              <a:t>учитель 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информатики 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</a:rPr>
              <a:t>МАОУ СОШ №11</a:t>
            </a:r>
          </a:p>
          <a:p>
            <a:pPr algn="ctr">
              <a:spcBef>
                <a:spcPct val="50000"/>
              </a:spcBef>
            </a:pP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</a:rPr>
              <a:t>Г.Березники Пермского края</a:t>
            </a:r>
            <a:endParaRPr lang="ru-RU" sz="2000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214282" y="1198891"/>
            <a:ext cx="8786874" cy="1015663"/>
          </a:xfrm>
          <a:prstGeom prst="rect">
            <a:avLst/>
          </a:prstGeom>
          <a:noFill/>
          <a:ln w="9525">
            <a:solidFill>
              <a:srgbClr val="DE230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000000"/>
                </a:solidFill>
              </a:rPr>
              <a:t>Для перевода числа из любой системы счисления в 10-ую СС необходимо разложить число по разрядам (представить число в развернутой форме) и выполнить вычисления.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title"/>
          </p:nvPr>
        </p:nvSpPr>
        <p:spPr>
          <a:xfrm>
            <a:off x="71438" y="533400"/>
            <a:ext cx="9001156" cy="533400"/>
          </a:xfrm>
          <a:gradFill rotWithShape="0">
            <a:gsLst>
              <a:gs pos="0">
                <a:srgbClr val="B1B1FF"/>
              </a:gs>
              <a:gs pos="100000">
                <a:srgbClr val="FFB9FF"/>
              </a:gs>
            </a:gsLst>
            <a:path path="rect">
              <a:fillToRect r="100000" b="100000"/>
            </a:path>
          </a:gradFill>
        </p:spPr>
        <p:txBody>
          <a:bodyPr/>
          <a:lstStyle/>
          <a:p>
            <a:r>
              <a:rPr lang="ru-RU" sz="2800" b="1" i="1" dirty="0">
                <a:latin typeface="Times New Roman" charset="0"/>
              </a:rPr>
              <a:t>Перевод чисел из любой системы счисления в 10-ую СС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0" y="2643182"/>
            <a:ext cx="9144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dirty="0">
                <a:solidFill>
                  <a:srgbClr val="393A69"/>
                </a:solidFill>
              </a:rPr>
              <a:t>Выполним перевод чисел в 10-ую СС</a:t>
            </a:r>
            <a:r>
              <a:rPr lang="ru-RU" sz="2000" b="1" i="1" dirty="0"/>
              <a:t>:</a:t>
            </a:r>
          </a:p>
          <a:p>
            <a:pPr>
              <a:spcBef>
                <a:spcPct val="50000"/>
              </a:spcBef>
            </a:pPr>
            <a:r>
              <a:rPr lang="ru-RU" sz="2000" dirty="0"/>
              <a:t>1101011,101</a:t>
            </a:r>
            <a:r>
              <a:rPr lang="ru-RU" sz="2000" baseline="-25000" dirty="0"/>
              <a:t>2</a:t>
            </a:r>
            <a:r>
              <a:rPr lang="ru-RU" sz="2000" dirty="0"/>
              <a:t> = 1*2</a:t>
            </a:r>
            <a:r>
              <a:rPr lang="ru-RU" sz="2000" baseline="30000" dirty="0"/>
              <a:t>6</a:t>
            </a:r>
            <a:r>
              <a:rPr lang="ru-RU" sz="2000" dirty="0"/>
              <a:t> + 1*2</a:t>
            </a:r>
            <a:r>
              <a:rPr lang="ru-RU" sz="2000" baseline="30000" dirty="0"/>
              <a:t>5</a:t>
            </a:r>
            <a:r>
              <a:rPr lang="ru-RU" sz="2000" dirty="0"/>
              <a:t> + 0*2</a:t>
            </a:r>
            <a:r>
              <a:rPr lang="ru-RU" sz="2000" baseline="30000" dirty="0"/>
              <a:t>4</a:t>
            </a:r>
            <a:r>
              <a:rPr lang="ru-RU" sz="2000" dirty="0"/>
              <a:t> + 1*2</a:t>
            </a:r>
            <a:r>
              <a:rPr lang="ru-RU" sz="2000" baseline="30000" dirty="0"/>
              <a:t>3</a:t>
            </a:r>
            <a:r>
              <a:rPr lang="ru-RU" sz="2000" dirty="0"/>
              <a:t> + 0*2</a:t>
            </a:r>
            <a:r>
              <a:rPr lang="ru-RU" sz="2000" baseline="30000" dirty="0"/>
              <a:t>2</a:t>
            </a:r>
            <a:r>
              <a:rPr lang="ru-RU" sz="2000" dirty="0"/>
              <a:t> + 1*2</a:t>
            </a:r>
            <a:r>
              <a:rPr lang="ru-RU" sz="2000" baseline="30000" dirty="0"/>
              <a:t>1</a:t>
            </a:r>
            <a:r>
              <a:rPr lang="ru-RU" sz="2000" dirty="0"/>
              <a:t> + 1*2</a:t>
            </a:r>
            <a:r>
              <a:rPr lang="ru-RU" sz="2000" baseline="30000" dirty="0"/>
              <a:t>0</a:t>
            </a:r>
            <a:r>
              <a:rPr lang="ru-RU" sz="2000" dirty="0"/>
              <a:t> + 1*2</a:t>
            </a:r>
            <a:r>
              <a:rPr lang="ru-RU" sz="2000" baseline="30000" dirty="0"/>
              <a:t>-1</a:t>
            </a:r>
            <a:r>
              <a:rPr lang="ru-RU" sz="2000" dirty="0"/>
              <a:t> + 0*2</a:t>
            </a:r>
            <a:r>
              <a:rPr lang="ru-RU" sz="2000" baseline="30000" dirty="0"/>
              <a:t>-2</a:t>
            </a:r>
            <a:r>
              <a:rPr lang="ru-RU" sz="2000" dirty="0"/>
              <a:t> + 1*2</a:t>
            </a:r>
            <a:r>
              <a:rPr lang="ru-RU" sz="2000" baseline="30000" dirty="0"/>
              <a:t>-3</a:t>
            </a:r>
            <a:r>
              <a:rPr lang="ru-RU" sz="2000" dirty="0"/>
              <a:t> </a:t>
            </a:r>
            <a:r>
              <a:rPr lang="ru-RU" sz="2000" dirty="0" smtClean="0"/>
              <a:t> </a:t>
            </a:r>
            <a:endParaRPr lang="ru-RU" sz="2000" dirty="0"/>
          </a:p>
          <a:p>
            <a:pPr>
              <a:spcBef>
                <a:spcPct val="50000"/>
              </a:spcBef>
            </a:pPr>
            <a:r>
              <a:rPr lang="ru-RU" sz="2000" dirty="0"/>
              <a:t>                                                             </a:t>
            </a:r>
            <a:r>
              <a:rPr lang="ru-RU" sz="2000" dirty="0" smtClean="0"/>
              <a:t> </a:t>
            </a:r>
            <a:r>
              <a:rPr lang="ru-RU" sz="2000" dirty="0"/>
              <a:t>= 64 + 32 + 8 + 2 + 1 + 1/ 2  + 1/8 = 107,325</a:t>
            </a:r>
            <a:r>
              <a:rPr lang="ru-RU" sz="2000" baseline="-25000" dirty="0"/>
              <a:t>10</a:t>
            </a:r>
            <a:endParaRPr lang="ru-RU" sz="2000" dirty="0"/>
          </a:p>
          <a:p>
            <a:pPr>
              <a:spcBef>
                <a:spcPct val="50000"/>
              </a:spcBef>
            </a:pPr>
            <a:endParaRPr lang="ru-RU" sz="1000" dirty="0">
              <a:solidFill>
                <a:srgbClr val="4815D7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1507,34</a:t>
            </a:r>
            <a:r>
              <a:rPr lang="ru-RU" sz="2000" baseline="-25000" dirty="0">
                <a:solidFill>
                  <a:schemeClr val="accent5">
                    <a:lumMod val="25000"/>
                  </a:schemeClr>
                </a:solidFill>
              </a:rPr>
              <a:t>8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 = 1*8</a:t>
            </a:r>
            <a:r>
              <a:rPr lang="ru-RU" sz="2000" baseline="30000" dirty="0">
                <a:solidFill>
                  <a:schemeClr val="accent5">
                    <a:lumMod val="25000"/>
                  </a:schemeClr>
                </a:solidFill>
              </a:rPr>
              <a:t>3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 + 5*8</a:t>
            </a:r>
            <a:r>
              <a:rPr lang="ru-RU" sz="2000" baseline="30000" dirty="0">
                <a:solidFill>
                  <a:schemeClr val="accent5">
                    <a:lumMod val="25000"/>
                  </a:schemeClr>
                </a:solidFill>
              </a:rPr>
              <a:t>2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 + 0*8</a:t>
            </a:r>
            <a:r>
              <a:rPr lang="ru-RU" sz="2000" baseline="30000" dirty="0">
                <a:solidFill>
                  <a:schemeClr val="accent5">
                    <a:lumMod val="25000"/>
                  </a:schemeClr>
                </a:solidFill>
              </a:rPr>
              <a:t>1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 + 7*8</a:t>
            </a:r>
            <a:r>
              <a:rPr lang="ru-RU" sz="2000" baseline="30000" dirty="0">
                <a:solidFill>
                  <a:schemeClr val="accent5">
                    <a:lumMod val="25000"/>
                  </a:schemeClr>
                </a:solidFill>
              </a:rPr>
              <a:t>0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 + 3*8</a:t>
            </a:r>
            <a:r>
              <a:rPr lang="ru-RU" sz="2000" baseline="30000" dirty="0">
                <a:solidFill>
                  <a:schemeClr val="accent5">
                    <a:lumMod val="25000"/>
                  </a:schemeClr>
                </a:solidFill>
              </a:rPr>
              <a:t>-1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 + 4*8</a:t>
            </a:r>
            <a:r>
              <a:rPr lang="ru-RU" sz="2000" baseline="30000" dirty="0">
                <a:solidFill>
                  <a:schemeClr val="accent5">
                    <a:lumMod val="25000"/>
                  </a:schemeClr>
                </a:solidFill>
              </a:rPr>
              <a:t>-2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 = 512 + 320 + 7 + 3/8 + 4/64 = </a:t>
            </a:r>
          </a:p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                                                                                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=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839 + 0,375 + 0,063 = 839,438</a:t>
            </a:r>
            <a:r>
              <a:rPr lang="ru-RU" sz="2000" baseline="-25000" dirty="0">
                <a:solidFill>
                  <a:schemeClr val="accent5">
                    <a:lumMod val="25000"/>
                  </a:schemeClr>
                </a:solidFill>
              </a:rPr>
              <a:t>10</a:t>
            </a:r>
            <a:endParaRPr lang="ru-RU" sz="2000" dirty="0">
              <a:solidFill>
                <a:schemeClr val="accent5">
                  <a:lumMod val="25000"/>
                </a:schemeClr>
              </a:solidFill>
            </a:endParaRPr>
          </a:p>
          <a:p>
            <a:pPr>
              <a:spcBef>
                <a:spcPct val="50000"/>
              </a:spcBef>
            </a:pPr>
            <a:endParaRPr lang="ru-RU" sz="10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2С6,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F8</a:t>
            </a:r>
            <a:r>
              <a:rPr lang="en-US" sz="2000" baseline="-25000" dirty="0">
                <a:solidFill>
                  <a:schemeClr val="bg1">
                    <a:lumMod val="10000"/>
                  </a:schemeClr>
                </a:solidFill>
              </a:rPr>
              <a:t>16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=2*16</a:t>
            </a:r>
            <a:r>
              <a:rPr lang="en-US" sz="2000" baseline="30000" dirty="0">
                <a:solidFill>
                  <a:schemeClr val="bg1">
                    <a:lumMod val="10000"/>
                  </a:schemeClr>
                </a:solidFill>
              </a:rPr>
              <a:t>2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 + C*16</a:t>
            </a:r>
            <a:r>
              <a:rPr lang="en-US" sz="2000" baseline="30000" dirty="0">
                <a:solidFill>
                  <a:schemeClr val="bg1">
                    <a:lumMod val="10000"/>
                  </a:schemeClr>
                </a:solidFill>
              </a:rPr>
              <a:t>1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 + 6*16</a:t>
            </a:r>
            <a:r>
              <a:rPr lang="en-US" sz="2000" baseline="30000" dirty="0">
                <a:solidFill>
                  <a:schemeClr val="bg1">
                    <a:lumMod val="10000"/>
                  </a:schemeClr>
                </a:solidFill>
              </a:rPr>
              <a:t>0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 + F*16</a:t>
            </a:r>
            <a:r>
              <a:rPr lang="ru-RU" sz="2000" baseline="30000" dirty="0">
                <a:solidFill>
                  <a:schemeClr val="bg1">
                    <a:lumMod val="10000"/>
                  </a:schemeClr>
                </a:solidFill>
              </a:rPr>
              <a:t>-1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 + 8*16</a:t>
            </a:r>
            <a:r>
              <a:rPr lang="en-US" sz="2000" baseline="30000" dirty="0">
                <a:solidFill>
                  <a:schemeClr val="bg1">
                    <a:lumMod val="10000"/>
                  </a:schemeClr>
                </a:solidFill>
              </a:rPr>
              <a:t>-2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= 2*16</a:t>
            </a:r>
            <a:r>
              <a:rPr lang="en-US" sz="2000" baseline="30000" dirty="0">
                <a:solidFill>
                  <a:schemeClr val="bg1">
                    <a:lumMod val="10000"/>
                  </a:schemeClr>
                </a:solidFill>
              </a:rPr>
              <a:t>2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 + 12*16</a:t>
            </a:r>
            <a:r>
              <a:rPr lang="en-US" sz="2000" baseline="30000" dirty="0">
                <a:solidFill>
                  <a:schemeClr val="bg1">
                    <a:lumMod val="10000"/>
                  </a:schemeClr>
                </a:solidFill>
              </a:rPr>
              <a:t>1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 + 6*16</a:t>
            </a:r>
            <a:r>
              <a:rPr lang="en-US" sz="2000" baseline="30000" dirty="0">
                <a:solidFill>
                  <a:schemeClr val="bg1">
                    <a:lumMod val="10000"/>
                  </a:schemeClr>
                </a:solidFill>
              </a:rPr>
              <a:t>0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 + </a:t>
            </a:r>
            <a:endParaRPr lang="ru-RU" sz="2000" dirty="0" smtClean="0">
              <a:solidFill>
                <a:schemeClr val="bg1">
                  <a:lumMod val="10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</a:rPr>
              <a:t>               +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  <a:t>15*16</a:t>
            </a:r>
            <a:r>
              <a:rPr lang="ru-RU" sz="2000" baseline="30000" dirty="0">
                <a:solidFill>
                  <a:schemeClr val="bg1">
                    <a:lumMod val="10000"/>
                  </a:schemeClr>
                </a:solidFill>
              </a:rPr>
              <a:t>-1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 + 8*16</a:t>
            </a:r>
            <a:r>
              <a:rPr lang="en-US" sz="2000" baseline="30000" dirty="0">
                <a:solidFill>
                  <a:schemeClr val="bg1">
                    <a:lumMod val="10000"/>
                  </a:schemeClr>
                </a:solidFill>
              </a:rPr>
              <a:t>-2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  <a:t>= 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512 + 192 + 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6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 + 15/16 + 8/256 = 71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0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 + 0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,938 + 0,031 = </a:t>
            </a:r>
            <a:endParaRPr lang="ru-RU" sz="2000" dirty="0" smtClean="0">
              <a:solidFill>
                <a:schemeClr val="bg1">
                  <a:lumMod val="10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</a:rPr>
              <a:t>                                                                                                                       =710,969</a:t>
            </a:r>
            <a:r>
              <a:rPr lang="ru-RU" sz="2000" baseline="-25000" dirty="0" smtClean="0">
                <a:solidFill>
                  <a:schemeClr val="bg1">
                    <a:lumMod val="10000"/>
                  </a:schemeClr>
                </a:solidFill>
              </a:rPr>
              <a:t>10</a:t>
            </a:r>
            <a:endParaRPr lang="ru-RU" sz="2000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0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0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04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04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04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04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nimBg="1" autoUpdateAnimBg="0"/>
      <p:bldP spid="60421" grpId="0" animBg="1" autoUpdateAnimBg="0"/>
      <p:bldP spid="60422" grpId="0" uiExpand="1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214282" y="533400"/>
            <a:ext cx="8643998" cy="1508105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rgbClr val="D5D5FF"/>
              </a:gs>
              <a:gs pos="100000">
                <a:schemeClr val="hlink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u="sng" dirty="0">
                <a:solidFill>
                  <a:srgbClr val="DE230A"/>
                </a:solidFill>
              </a:rPr>
              <a:t>Практическое задание</a:t>
            </a:r>
            <a:r>
              <a:rPr lang="ru-RU" sz="3200" b="1" dirty="0">
                <a:solidFill>
                  <a:srgbClr val="762E67"/>
                </a:solidFill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762E67"/>
                </a:solidFill>
              </a:rPr>
              <a:t>Перевести  в 10-ую СС числа</a:t>
            </a:r>
            <a:r>
              <a:rPr lang="ru-RU" b="1" dirty="0" smtClean="0">
                <a:solidFill>
                  <a:srgbClr val="762E67"/>
                </a:solidFill>
              </a:rPr>
              <a:t>:  100111,011</a:t>
            </a:r>
            <a:r>
              <a:rPr lang="ru-RU" b="1" baseline="-25000" dirty="0" smtClean="0">
                <a:solidFill>
                  <a:srgbClr val="762E67"/>
                </a:solidFill>
              </a:rPr>
              <a:t>2</a:t>
            </a:r>
            <a:r>
              <a:rPr lang="ru-RU" b="1" dirty="0">
                <a:solidFill>
                  <a:srgbClr val="762E67"/>
                </a:solidFill>
              </a:rPr>
              <a:t>;   634,26</a:t>
            </a:r>
            <a:r>
              <a:rPr lang="ru-RU" b="1" baseline="-25000" dirty="0">
                <a:solidFill>
                  <a:srgbClr val="762E67"/>
                </a:solidFill>
              </a:rPr>
              <a:t>8</a:t>
            </a:r>
            <a:r>
              <a:rPr lang="ru-RU" b="1" dirty="0">
                <a:solidFill>
                  <a:srgbClr val="762E67"/>
                </a:solidFill>
              </a:rPr>
              <a:t>;     41</a:t>
            </a:r>
            <a:r>
              <a:rPr lang="en-US" b="1" dirty="0">
                <a:solidFill>
                  <a:srgbClr val="762E67"/>
                </a:solidFill>
              </a:rPr>
              <a:t>D</a:t>
            </a:r>
            <a:r>
              <a:rPr lang="ru-RU" b="1" dirty="0">
                <a:solidFill>
                  <a:srgbClr val="762E67"/>
                </a:solidFill>
              </a:rPr>
              <a:t>,8А</a:t>
            </a:r>
            <a:r>
              <a:rPr lang="ru-RU" b="1" baseline="-25000" dirty="0">
                <a:solidFill>
                  <a:srgbClr val="762E67"/>
                </a:solidFill>
              </a:rPr>
              <a:t>16</a:t>
            </a:r>
            <a:r>
              <a:rPr lang="ru-RU" b="1" dirty="0">
                <a:solidFill>
                  <a:srgbClr val="762E67"/>
                </a:solidFill>
              </a:rPr>
              <a:t>.</a:t>
            </a:r>
            <a:endParaRPr lang="ru-RU" b="1" baseline="-25000" dirty="0">
              <a:solidFill>
                <a:srgbClr val="762E67"/>
              </a:solidFill>
            </a:endParaRP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285720" y="2362200"/>
            <a:ext cx="857256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100111,011</a:t>
            </a:r>
            <a:r>
              <a:rPr lang="ru-RU" sz="2000" baseline="-25000" dirty="0"/>
              <a:t>2</a:t>
            </a:r>
            <a:r>
              <a:rPr lang="ru-RU" sz="2000" dirty="0"/>
              <a:t> = 1*2</a:t>
            </a:r>
            <a:r>
              <a:rPr lang="ru-RU" sz="2000" baseline="30000" dirty="0"/>
              <a:t>5</a:t>
            </a:r>
            <a:r>
              <a:rPr lang="ru-RU" sz="2000" dirty="0"/>
              <a:t> + 0*2</a:t>
            </a:r>
            <a:r>
              <a:rPr lang="ru-RU" sz="2000" baseline="30000" dirty="0"/>
              <a:t>4</a:t>
            </a:r>
            <a:r>
              <a:rPr lang="ru-RU" sz="2000" dirty="0"/>
              <a:t> + 0*2</a:t>
            </a:r>
            <a:r>
              <a:rPr lang="ru-RU" sz="2000" baseline="30000" dirty="0"/>
              <a:t>3</a:t>
            </a:r>
            <a:r>
              <a:rPr lang="ru-RU" sz="2000" dirty="0"/>
              <a:t> + 1*2</a:t>
            </a:r>
            <a:r>
              <a:rPr lang="ru-RU" sz="2000" baseline="30000" dirty="0"/>
              <a:t>2</a:t>
            </a:r>
            <a:r>
              <a:rPr lang="ru-RU" sz="2000" dirty="0"/>
              <a:t> + 1*2</a:t>
            </a:r>
            <a:r>
              <a:rPr lang="ru-RU" sz="2000" baseline="30000" dirty="0"/>
              <a:t>1</a:t>
            </a:r>
            <a:r>
              <a:rPr lang="ru-RU" sz="2000" dirty="0"/>
              <a:t> + 1*2</a:t>
            </a:r>
            <a:r>
              <a:rPr lang="ru-RU" sz="2000" baseline="30000" dirty="0"/>
              <a:t>0</a:t>
            </a:r>
            <a:r>
              <a:rPr lang="ru-RU" sz="2000" dirty="0"/>
              <a:t> + 0*2</a:t>
            </a:r>
            <a:r>
              <a:rPr lang="ru-RU" sz="2000" baseline="30000" dirty="0"/>
              <a:t>-1</a:t>
            </a:r>
            <a:r>
              <a:rPr lang="ru-RU" sz="2000" dirty="0"/>
              <a:t> + 1*2</a:t>
            </a:r>
            <a:r>
              <a:rPr lang="ru-RU" sz="2000" baseline="30000" dirty="0"/>
              <a:t>-2</a:t>
            </a:r>
            <a:r>
              <a:rPr lang="ru-RU" sz="2000" dirty="0"/>
              <a:t> + 1*2</a:t>
            </a:r>
            <a:r>
              <a:rPr lang="ru-RU" sz="2000" baseline="30000" dirty="0"/>
              <a:t>-3</a:t>
            </a:r>
            <a:r>
              <a:rPr lang="ru-RU" sz="2000" dirty="0"/>
              <a:t> = </a:t>
            </a:r>
          </a:p>
          <a:p>
            <a:pPr>
              <a:spcBef>
                <a:spcPct val="50000"/>
              </a:spcBef>
            </a:pPr>
            <a:r>
              <a:rPr lang="ru-RU" sz="2000" dirty="0"/>
              <a:t>                                        </a:t>
            </a:r>
            <a:r>
              <a:rPr lang="ru-RU" sz="2000" dirty="0" smtClean="0"/>
              <a:t>                      </a:t>
            </a:r>
            <a:r>
              <a:rPr lang="ru-RU" sz="2000" dirty="0"/>
              <a:t>= 32 + 4 + 2 + 1 + 1/ 4  + 1/8 = 39,375</a:t>
            </a:r>
            <a:r>
              <a:rPr lang="ru-RU" sz="2000" baseline="-25000" dirty="0"/>
              <a:t>10</a:t>
            </a:r>
            <a:endParaRPr lang="ru-RU" sz="2000" dirty="0"/>
          </a:p>
          <a:p>
            <a:pPr>
              <a:spcBef>
                <a:spcPct val="50000"/>
              </a:spcBef>
            </a:pPr>
            <a:endParaRPr lang="ru-RU" sz="2000" dirty="0">
              <a:solidFill>
                <a:srgbClr val="4815D7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000" dirty="0">
                <a:solidFill>
                  <a:srgbClr val="4815D7"/>
                </a:solidFill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634,26</a:t>
            </a:r>
            <a:r>
              <a:rPr lang="ru-RU" sz="2000" baseline="-25000" dirty="0">
                <a:solidFill>
                  <a:schemeClr val="accent5">
                    <a:lumMod val="25000"/>
                  </a:schemeClr>
                </a:solidFill>
              </a:rPr>
              <a:t>8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 = 6*8</a:t>
            </a:r>
            <a:r>
              <a:rPr lang="ru-RU" sz="2000" baseline="30000" dirty="0">
                <a:solidFill>
                  <a:schemeClr val="accent5">
                    <a:lumMod val="25000"/>
                  </a:schemeClr>
                </a:solidFill>
              </a:rPr>
              <a:t>2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 + 3*8</a:t>
            </a:r>
            <a:r>
              <a:rPr lang="ru-RU" sz="2000" baseline="30000" dirty="0">
                <a:solidFill>
                  <a:schemeClr val="accent5">
                    <a:lumMod val="25000"/>
                  </a:schemeClr>
                </a:solidFill>
              </a:rPr>
              <a:t>1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 + 4*8</a:t>
            </a:r>
            <a:r>
              <a:rPr lang="ru-RU" sz="2000" baseline="30000" dirty="0">
                <a:solidFill>
                  <a:schemeClr val="accent5">
                    <a:lumMod val="25000"/>
                  </a:schemeClr>
                </a:solidFill>
              </a:rPr>
              <a:t>0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 + 2*8</a:t>
            </a:r>
            <a:r>
              <a:rPr lang="ru-RU" sz="2000" baseline="30000" dirty="0">
                <a:solidFill>
                  <a:schemeClr val="accent5">
                    <a:lumMod val="25000"/>
                  </a:schemeClr>
                </a:solidFill>
              </a:rPr>
              <a:t>-1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 + 6*8</a:t>
            </a:r>
            <a:r>
              <a:rPr lang="ru-RU" sz="2000" baseline="30000" dirty="0">
                <a:solidFill>
                  <a:schemeClr val="accent5">
                    <a:lumMod val="25000"/>
                  </a:schemeClr>
                </a:solidFill>
              </a:rPr>
              <a:t>-2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 = 384 + 24 + 4 + 2/8 + 6/64 = </a:t>
            </a:r>
          </a:p>
          <a:p>
            <a:pPr>
              <a:spcBef>
                <a:spcPct val="50000"/>
              </a:spcBef>
            </a:pP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                                                              =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412 + 0,25 + 0,094 = 412,344</a:t>
            </a:r>
            <a:r>
              <a:rPr lang="ru-RU" sz="2000" baseline="-25000" dirty="0">
                <a:solidFill>
                  <a:schemeClr val="accent5">
                    <a:lumMod val="25000"/>
                  </a:schemeClr>
                </a:solidFill>
              </a:rPr>
              <a:t>10</a:t>
            </a:r>
            <a:endParaRPr lang="ru-RU" sz="2000" dirty="0">
              <a:solidFill>
                <a:schemeClr val="accent5">
                  <a:lumMod val="25000"/>
                </a:schemeClr>
              </a:solidFill>
            </a:endParaRPr>
          </a:p>
          <a:p>
            <a:pPr>
              <a:spcBef>
                <a:spcPct val="50000"/>
              </a:spcBef>
            </a:pPr>
            <a:endParaRPr lang="ru-RU" sz="20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41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D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,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8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А</a:t>
            </a:r>
            <a:r>
              <a:rPr lang="en-US" sz="2000" baseline="-25000" dirty="0">
                <a:solidFill>
                  <a:schemeClr val="bg1">
                    <a:lumMod val="10000"/>
                  </a:schemeClr>
                </a:solidFill>
              </a:rPr>
              <a:t>16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=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4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*16</a:t>
            </a:r>
            <a:r>
              <a:rPr lang="en-US" sz="2000" baseline="30000" dirty="0">
                <a:solidFill>
                  <a:schemeClr val="bg1">
                    <a:lumMod val="10000"/>
                  </a:schemeClr>
                </a:solidFill>
              </a:rPr>
              <a:t>2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 + 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1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*16</a:t>
            </a:r>
            <a:r>
              <a:rPr lang="en-US" sz="2000" baseline="30000" dirty="0">
                <a:solidFill>
                  <a:schemeClr val="bg1">
                    <a:lumMod val="10000"/>
                  </a:schemeClr>
                </a:solidFill>
              </a:rPr>
              <a:t>1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 + D*16</a:t>
            </a:r>
            <a:r>
              <a:rPr lang="en-US" sz="2000" baseline="30000" dirty="0">
                <a:solidFill>
                  <a:schemeClr val="bg1">
                    <a:lumMod val="10000"/>
                  </a:schemeClr>
                </a:solidFill>
              </a:rPr>
              <a:t>0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 + 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8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*16</a:t>
            </a:r>
            <a:r>
              <a:rPr lang="ru-RU" sz="2000" baseline="30000" dirty="0">
                <a:solidFill>
                  <a:schemeClr val="bg1">
                    <a:lumMod val="10000"/>
                  </a:schemeClr>
                </a:solidFill>
              </a:rPr>
              <a:t>-1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+ 8*16</a:t>
            </a:r>
            <a:r>
              <a:rPr lang="en-US" sz="2000" baseline="30000" dirty="0">
                <a:solidFill>
                  <a:schemeClr val="bg1">
                    <a:lumMod val="10000"/>
                  </a:schemeClr>
                </a:solidFill>
              </a:rPr>
              <a:t>-2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= 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4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*16</a:t>
            </a:r>
            <a:r>
              <a:rPr lang="en-US" sz="2000" baseline="30000" dirty="0">
                <a:solidFill>
                  <a:schemeClr val="bg1">
                    <a:lumMod val="10000"/>
                  </a:schemeClr>
                </a:solidFill>
              </a:rPr>
              <a:t>2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 +1*16</a:t>
            </a:r>
            <a:r>
              <a:rPr lang="en-US" sz="2000" baseline="30000" dirty="0">
                <a:solidFill>
                  <a:schemeClr val="bg1">
                    <a:lumMod val="10000"/>
                  </a:schemeClr>
                </a:solidFill>
              </a:rPr>
              <a:t>1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+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13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*16</a:t>
            </a:r>
            <a:r>
              <a:rPr lang="en-US" sz="2000" baseline="30000" dirty="0">
                <a:solidFill>
                  <a:schemeClr val="bg1">
                    <a:lumMod val="10000"/>
                  </a:schemeClr>
                </a:solidFill>
              </a:rPr>
              <a:t>0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 + </a:t>
            </a:r>
            <a:endParaRPr lang="ru-RU" sz="2000" dirty="0" smtClean="0">
              <a:solidFill>
                <a:schemeClr val="bg1">
                  <a:lumMod val="10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</a:rPr>
              <a:t>              +8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*16</a:t>
            </a:r>
            <a:r>
              <a:rPr lang="ru-RU" sz="2000" baseline="30000" dirty="0">
                <a:solidFill>
                  <a:schemeClr val="bg1">
                    <a:lumMod val="10000"/>
                  </a:schemeClr>
                </a:solidFill>
              </a:rPr>
              <a:t>-1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+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10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*16</a:t>
            </a:r>
            <a:r>
              <a:rPr lang="en-US" sz="2000" baseline="30000" dirty="0">
                <a:solidFill>
                  <a:schemeClr val="bg1">
                    <a:lumMod val="10000"/>
                  </a:schemeClr>
                </a:solidFill>
              </a:rPr>
              <a:t>-2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  <a:t>= 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1024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 + 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16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 + 1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3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 + 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8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/16 + 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10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/256 = </a:t>
            </a:r>
            <a:endParaRPr lang="ru-RU" sz="2000" dirty="0" smtClean="0">
              <a:solidFill>
                <a:schemeClr val="bg1">
                  <a:lumMod val="10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</a:rPr>
              <a:t>               =1053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+ 0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,5 + 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</a:rPr>
              <a:t>0,039 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= 1053,539</a:t>
            </a:r>
            <a:r>
              <a:rPr lang="ru-RU" sz="2000" baseline="-25000" dirty="0">
                <a:solidFill>
                  <a:schemeClr val="bg1">
                    <a:lumMod val="10000"/>
                  </a:schemeClr>
                </a:solidFill>
              </a:rPr>
              <a:t>10</a:t>
            </a:r>
            <a:endParaRPr lang="ru-RU" sz="2000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349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3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build="p" animBg="1" autoUpdateAnimBg="0" advAuto="0"/>
      <p:bldP spid="63491" grpId="0" uiExpand="1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457200"/>
            <a:ext cx="8643998" cy="609600"/>
          </a:xfrm>
          <a:gradFill rotWithShape="0">
            <a:gsLst>
              <a:gs pos="0">
                <a:srgbClr val="D2C8DA"/>
              </a:gs>
              <a:gs pos="50000">
                <a:schemeClr val="accent1"/>
              </a:gs>
              <a:gs pos="100000">
                <a:srgbClr val="D2C8DA"/>
              </a:gs>
            </a:gsLst>
            <a:lin ang="18900000" scaled="1"/>
          </a:gradFill>
        </p:spPr>
        <p:txBody>
          <a:bodyPr/>
          <a:lstStyle/>
          <a:p>
            <a:r>
              <a:rPr lang="ru-RU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Перевод чисел </a:t>
            </a:r>
            <a:r>
              <a:rPr lang="ru-RU" sz="2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из </a:t>
            </a:r>
            <a:r>
              <a:rPr lang="ru-RU" sz="2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2-ой СС в 8-ую СС и обратно</a:t>
            </a:r>
            <a:endParaRPr lang="ru-RU" sz="28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graphicFrame>
        <p:nvGraphicFramePr>
          <p:cNvPr id="64559" name="Group 47"/>
          <p:cNvGraphicFramePr>
            <a:graphicFrameLocks noGrp="1"/>
          </p:cNvGraphicFramePr>
          <p:nvPr/>
        </p:nvGraphicFramePr>
        <p:xfrm>
          <a:off x="7072330" y="3148988"/>
          <a:ext cx="1676400" cy="356616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2-ая СС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8-ая 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8629680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600000"/>
                </a:solidFill>
              </a:rPr>
              <a:t> </a:t>
            </a:r>
            <a:r>
              <a:rPr lang="ru-RU" b="1" u="sng" dirty="0">
                <a:solidFill>
                  <a:srgbClr val="600000"/>
                </a:solidFill>
              </a:rPr>
              <a:t>Перевод из 2-ой СС в 8-ую СС:</a:t>
            </a:r>
            <a:endParaRPr lang="ru-RU" sz="1800" b="1" u="sng" dirty="0">
              <a:solidFill>
                <a:srgbClr val="600000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Исходное число разбиваем на триады (группы из 3 цифр) влево и вправо от запятой. Если последняя триада неполная, то дополняем ее нулем справа. Каждую триаду заменяем соответствующей </a:t>
            </a:r>
            <a:r>
              <a:rPr lang="ru-RU" sz="2000" dirty="0" err="1">
                <a:solidFill>
                  <a:schemeClr val="bg1">
                    <a:lumMod val="10000"/>
                  </a:schemeClr>
                </a:solidFill>
              </a:rPr>
              <a:t>восьмиричной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</a:rPr>
              <a:t>цифрой</a:t>
            </a:r>
            <a:endParaRPr lang="ru-RU" sz="2000" dirty="0">
              <a:solidFill>
                <a:schemeClr val="bg1">
                  <a:lumMod val="10000"/>
                </a:schemeClr>
              </a:solidFill>
            </a:endParaRPr>
          </a:p>
        </p:txBody>
      </p:sp>
      <p:grpSp>
        <p:nvGrpSpPr>
          <p:cNvPr id="64570" name="Group 58"/>
          <p:cNvGrpSpPr>
            <a:grpSpLocks/>
          </p:cNvGrpSpPr>
          <p:nvPr/>
        </p:nvGrpSpPr>
        <p:grpSpPr bwMode="auto">
          <a:xfrm>
            <a:off x="2590800" y="3400428"/>
            <a:ext cx="1979613" cy="385762"/>
            <a:chOff x="1584" y="1533"/>
            <a:chExt cx="1247" cy="243"/>
          </a:xfrm>
        </p:grpSpPr>
        <p:sp>
          <p:nvSpPr>
            <p:cNvPr id="64560" name="AutoShape 48"/>
            <p:cNvSpPr>
              <a:spLocks noChangeArrowheads="1"/>
            </p:cNvSpPr>
            <p:nvPr/>
          </p:nvSpPr>
          <p:spPr bwMode="auto">
            <a:xfrm rot="-10718597">
              <a:off x="1584" y="1533"/>
              <a:ext cx="239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4561" name="AutoShape 49"/>
            <p:cNvSpPr>
              <a:spLocks noChangeArrowheads="1"/>
            </p:cNvSpPr>
            <p:nvPr/>
          </p:nvSpPr>
          <p:spPr bwMode="auto">
            <a:xfrm rot="-10718597">
              <a:off x="2064" y="1536"/>
              <a:ext cx="239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4562" name="AutoShape 50"/>
            <p:cNvSpPr>
              <a:spLocks noChangeArrowheads="1"/>
            </p:cNvSpPr>
            <p:nvPr/>
          </p:nvSpPr>
          <p:spPr bwMode="auto">
            <a:xfrm rot="-10718597">
              <a:off x="2352" y="1536"/>
              <a:ext cx="239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4563" name="AutoShape 51"/>
            <p:cNvSpPr>
              <a:spLocks noChangeArrowheads="1"/>
            </p:cNvSpPr>
            <p:nvPr/>
          </p:nvSpPr>
          <p:spPr bwMode="auto">
            <a:xfrm rot="-10718597">
              <a:off x="2592" y="1536"/>
              <a:ext cx="239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4564" name="AutoShape 52"/>
            <p:cNvSpPr>
              <a:spLocks noChangeArrowheads="1"/>
            </p:cNvSpPr>
            <p:nvPr/>
          </p:nvSpPr>
          <p:spPr bwMode="auto">
            <a:xfrm rot="-10718597">
              <a:off x="1824" y="1536"/>
              <a:ext cx="239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4565" name="Line 53"/>
            <p:cNvSpPr>
              <a:spLocks noChangeShapeType="1"/>
            </p:cNvSpPr>
            <p:nvPr/>
          </p:nvSpPr>
          <p:spPr bwMode="auto">
            <a:xfrm flipH="1">
              <a:off x="1728" y="1776"/>
              <a:ext cx="528" cy="0"/>
            </a:xfrm>
            <a:prstGeom prst="line">
              <a:avLst/>
            </a:prstGeom>
            <a:noFill/>
            <a:ln w="12700">
              <a:solidFill>
                <a:srgbClr val="BB0D5C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4566" name="Line 54"/>
            <p:cNvSpPr>
              <a:spLocks noChangeShapeType="1"/>
            </p:cNvSpPr>
            <p:nvPr/>
          </p:nvSpPr>
          <p:spPr bwMode="auto">
            <a:xfrm>
              <a:off x="2352" y="1776"/>
              <a:ext cx="432" cy="0"/>
            </a:xfrm>
            <a:prstGeom prst="line">
              <a:avLst/>
            </a:prstGeom>
            <a:noFill/>
            <a:ln w="12700">
              <a:solidFill>
                <a:srgbClr val="BB0D5C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64571" name="Rectangle 59"/>
          <p:cNvSpPr>
            <a:spLocks noChangeArrowheads="1"/>
          </p:cNvSpPr>
          <p:nvPr/>
        </p:nvSpPr>
        <p:spPr bwMode="auto">
          <a:xfrm>
            <a:off x="228600" y="1524000"/>
            <a:ext cx="8558242" cy="1476372"/>
          </a:xfrm>
          <a:prstGeom prst="rect">
            <a:avLst/>
          </a:prstGeom>
          <a:noFill/>
          <a:ln w="9525">
            <a:solidFill>
              <a:srgbClr val="DE230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800"/>
          </a:p>
        </p:txBody>
      </p:sp>
      <p:sp>
        <p:nvSpPr>
          <p:cNvPr id="64568" name="Text Box 56"/>
          <p:cNvSpPr txBox="1">
            <a:spLocks noChangeArrowheads="1"/>
          </p:cNvSpPr>
          <p:nvPr/>
        </p:nvSpPr>
        <p:spPr bwMode="auto">
          <a:xfrm>
            <a:off x="142844" y="3929066"/>
            <a:ext cx="67056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u="sng" dirty="0">
                <a:solidFill>
                  <a:srgbClr val="600000"/>
                </a:solidFill>
              </a:rPr>
              <a:t>Перевод из 8-ой СС в 2-ую СС:</a:t>
            </a:r>
          </a:p>
          <a:p>
            <a:pPr>
              <a:spcBef>
                <a:spcPct val="50000"/>
              </a:spcBef>
            </a:pP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</a:rPr>
              <a:t>Каждую 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цифру исходного числа заменяем соответствующей двоичной триадой.</a:t>
            </a:r>
          </a:p>
        </p:txBody>
      </p:sp>
      <p:sp>
        <p:nvSpPr>
          <p:cNvPr id="64573" name="Rectangle 61"/>
          <p:cNvSpPr>
            <a:spLocks noChangeArrowheads="1"/>
          </p:cNvSpPr>
          <p:nvPr/>
        </p:nvSpPr>
        <p:spPr bwMode="auto">
          <a:xfrm>
            <a:off x="214282" y="4429132"/>
            <a:ext cx="6705600" cy="785818"/>
          </a:xfrm>
          <a:prstGeom prst="rect">
            <a:avLst/>
          </a:prstGeom>
          <a:noFill/>
          <a:ln w="9525">
            <a:solidFill>
              <a:srgbClr val="DE230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79" name="Text Box 67"/>
          <p:cNvSpPr txBox="1">
            <a:spLocks noChangeArrowheads="1"/>
          </p:cNvSpPr>
          <p:nvPr/>
        </p:nvSpPr>
        <p:spPr bwMode="auto">
          <a:xfrm>
            <a:off x="228600" y="3328990"/>
            <a:ext cx="556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dirty="0">
                <a:solidFill>
                  <a:schemeClr val="bg1">
                    <a:lumMod val="10000"/>
                  </a:schemeClr>
                </a:solidFill>
              </a:rPr>
              <a:t>Пример: 11010011,1011</a:t>
            </a:r>
            <a:r>
              <a:rPr lang="ru-RU" sz="1600" b="1" baseline="-25000" dirty="0">
                <a:solidFill>
                  <a:schemeClr val="bg1">
                    <a:lumMod val="10000"/>
                  </a:schemeClr>
                </a:solidFill>
              </a:rPr>
              <a:t>2</a:t>
            </a:r>
            <a:r>
              <a:rPr lang="ru-RU" sz="1600" b="1" dirty="0">
                <a:solidFill>
                  <a:schemeClr val="bg1">
                    <a:lumMod val="10000"/>
                  </a:schemeClr>
                </a:solidFill>
              </a:rPr>
              <a:t> = 11   010  011, 101  100 =</a:t>
            </a:r>
          </a:p>
        </p:txBody>
      </p:sp>
      <p:sp>
        <p:nvSpPr>
          <p:cNvPr id="64580" name="Text Box 68"/>
          <p:cNvSpPr txBox="1">
            <a:spLocks noChangeArrowheads="1"/>
          </p:cNvSpPr>
          <p:nvPr/>
        </p:nvSpPr>
        <p:spPr bwMode="auto">
          <a:xfrm>
            <a:off x="4724400" y="3309942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dirty="0">
                <a:solidFill>
                  <a:schemeClr val="bg1">
                    <a:lumMod val="10000"/>
                  </a:schemeClr>
                </a:solidFill>
              </a:rPr>
              <a:t>323,54</a:t>
            </a:r>
            <a:r>
              <a:rPr lang="ru-RU" sz="1600" b="1" baseline="-25000" dirty="0">
                <a:solidFill>
                  <a:schemeClr val="bg1">
                    <a:lumMod val="10000"/>
                  </a:schemeClr>
                </a:solidFill>
              </a:rPr>
              <a:t>8 </a:t>
            </a:r>
            <a:endParaRPr lang="ru-RU" sz="1600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64581" name="Text Box 69"/>
          <p:cNvSpPr txBox="1">
            <a:spLocks noChangeArrowheads="1"/>
          </p:cNvSpPr>
          <p:nvPr/>
        </p:nvSpPr>
        <p:spPr bwMode="auto">
          <a:xfrm>
            <a:off x="228600" y="5434018"/>
            <a:ext cx="57150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dirty="0">
                <a:solidFill>
                  <a:schemeClr val="bg1">
                    <a:lumMod val="10000"/>
                  </a:schemeClr>
                </a:solidFill>
              </a:rPr>
              <a:t>Пример: 257,41</a:t>
            </a:r>
            <a:r>
              <a:rPr lang="ru-RU" sz="1600" b="1" baseline="-25000" dirty="0">
                <a:solidFill>
                  <a:schemeClr val="bg1">
                    <a:lumMod val="10000"/>
                  </a:schemeClr>
                </a:solidFill>
              </a:rPr>
              <a:t>8</a:t>
            </a:r>
            <a:r>
              <a:rPr lang="ru-RU" sz="1600" b="1" dirty="0">
                <a:solidFill>
                  <a:schemeClr val="bg1">
                    <a:lumMod val="10000"/>
                  </a:schemeClr>
                </a:solidFill>
              </a:rPr>
              <a:t> = 010  101  111 , 100  001 = 10101111,100001</a:t>
            </a:r>
            <a:r>
              <a:rPr lang="ru-RU" sz="1600" b="1" baseline="-25000" dirty="0">
                <a:solidFill>
                  <a:schemeClr val="bg1">
                    <a:lumMod val="10000"/>
                  </a:schemeClr>
                </a:solidFill>
              </a:rPr>
              <a:t>2</a:t>
            </a:r>
            <a:endParaRPr lang="ru-RU" sz="1600" b="1" dirty="0">
              <a:solidFill>
                <a:schemeClr val="bg1">
                  <a:lumMod val="10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1600" b="1" i="1" dirty="0">
                <a:solidFill>
                  <a:schemeClr val="bg1">
                    <a:lumMod val="10000"/>
                  </a:schemeClr>
                </a:solidFill>
              </a:rPr>
              <a:t>                                  2      5      7       4      1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5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"/>
                                        <p:tgtEl>
                                          <p:spTgt spid="6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8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4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3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4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800"/>
                            </p:stCondLst>
                            <p:childTnLst>
                              <p:par>
                                <p:cTn id="29" presetID="17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4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4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3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75"/>
                                        <p:tgtEl>
                                          <p:spTgt spid="6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825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4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325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3825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4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uiExpand="1" build="p" animBg="1" autoUpdateAnimBg="0" advAuto="0"/>
      <p:bldP spid="64515" grpId="0" autoUpdateAnimBg="0"/>
      <p:bldP spid="64571" grpId="0" animBg="1"/>
      <p:bldP spid="64568" grpId="0" autoUpdateAnimBg="0"/>
      <p:bldP spid="64573" grpId="0" animBg="1"/>
      <p:bldP spid="64579" grpId="0" autoUpdateAnimBg="0"/>
      <p:bldP spid="64580" grpId="0" autoUpdateAnimBg="0"/>
      <p:bldP spid="6458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0" y="457200"/>
            <a:ext cx="9144000" cy="1692771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rgbClr val="BEFAE0"/>
              </a:gs>
              <a:gs pos="100000">
                <a:schemeClr val="accent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u="sng" dirty="0">
                <a:solidFill>
                  <a:srgbClr val="DE230A"/>
                </a:solidFill>
              </a:rPr>
              <a:t>Практическое задание</a:t>
            </a:r>
            <a:r>
              <a:rPr lang="ru-RU" b="1" dirty="0">
                <a:solidFill>
                  <a:srgbClr val="762E67"/>
                </a:solidFill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762E67"/>
                </a:solidFill>
              </a:rPr>
              <a:t>Перевести:  числа 10101001,0111</a:t>
            </a:r>
            <a:r>
              <a:rPr lang="ru-RU" b="1" baseline="-25000" dirty="0">
                <a:solidFill>
                  <a:srgbClr val="762E67"/>
                </a:solidFill>
              </a:rPr>
              <a:t>2</a:t>
            </a:r>
            <a:r>
              <a:rPr lang="ru-RU" b="1" dirty="0">
                <a:solidFill>
                  <a:srgbClr val="762E67"/>
                </a:solidFill>
              </a:rPr>
              <a:t> и 1101000,001</a:t>
            </a:r>
            <a:r>
              <a:rPr lang="ru-RU" b="1" baseline="-25000" dirty="0">
                <a:solidFill>
                  <a:srgbClr val="762E67"/>
                </a:solidFill>
              </a:rPr>
              <a:t>2</a:t>
            </a:r>
            <a:r>
              <a:rPr lang="ru-RU" b="1" dirty="0">
                <a:solidFill>
                  <a:srgbClr val="762E67"/>
                </a:solidFill>
              </a:rPr>
              <a:t>  - в 8-ую СС;</a:t>
            </a:r>
          </a:p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762E67"/>
                </a:solidFill>
              </a:rPr>
              <a:t>числа  631,25</a:t>
            </a:r>
            <a:r>
              <a:rPr lang="ru-RU" b="1" baseline="-25000" dirty="0">
                <a:solidFill>
                  <a:srgbClr val="762E67"/>
                </a:solidFill>
              </a:rPr>
              <a:t>8</a:t>
            </a:r>
            <a:r>
              <a:rPr lang="ru-RU" b="1" dirty="0">
                <a:solidFill>
                  <a:srgbClr val="762E67"/>
                </a:solidFill>
              </a:rPr>
              <a:t> и 503,17</a:t>
            </a:r>
            <a:r>
              <a:rPr lang="ru-RU" b="1" baseline="-25000" dirty="0">
                <a:solidFill>
                  <a:srgbClr val="762E67"/>
                </a:solidFill>
              </a:rPr>
              <a:t>8   </a:t>
            </a:r>
            <a:r>
              <a:rPr lang="ru-RU" b="1" dirty="0">
                <a:solidFill>
                  <a:srgbClr val="762E67"/>
                </a:solidFill>
              </a:rPr>
              <a:t> - в 2-ую СС.</a:t>
            </a:r>
            <a:endParaRPr lang="ru-RU" b="1" baseline="-25000" dirty="0">
              <a:solidFill>
                <a:srgbClr val="762E67"/>
              </a:solidFill>
            </a:endParaRP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381000" y="2466992"/>
            <a:ext cx="81534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ru-RU" sz="1800" dirty="0"/>
              <a:t>10101001,0111</a:t>
            </a:r>
            <a:r>
              <a:rPr lang="ru-RU" sz="1800" baseline="-25000" dirty="0"/>
              <a:t>2 </a:t>
            </a:r>
            <a:r>
              <a:rPr lang="ru-RU" sz="1800" dirty="0"/>
              <a:t>= 10   101   001  </a:t>
            </a:r>
            <a:r>
              <a:rPr lang="ru-RU" sz="1800" b="1" dirty="0"/>
              <a:t>,</a:t>
            </a:r>
            <a:r>
              <a:rPr lang="ru-RU" sz="1800" dirty="0"/>
              <a:t> 011  1</a:t>
            </a:r>
            <a:r>
              <a:rPr lang="ru-RU" sz="1800" dirty="0">
                <a:solidFill>
                  <a:srgbClr val="DE230A"/>
                </a:solidFill>
              </a:rPr>
              <a:t>00 </a:t>
            </a:r>
            <a:r>
              <a:rPr lang="ru-RU" sz="1800" dirty="0"/>
              <a:t>= 251,34</a:t>
            </a:r>
            <a:r>
              <a:rPr lang="ru-RU" sz="1800" baseline="-25000" dirty="0"/>
              <a:t>8</a:t>
            </a:r>
            <a:r>
              <a:rPr lang="ru-RU" sz="1800" dirty="0"/>
              <a:t> 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endParaRPr lang="ru-RU" sz="1800" dirty="0"/>
          </a:p>
          <a:p>
            <a:pPr marL="457200" indent="-457200">
              <a:spcBef>
                <a:spcPct val="50000"/>
              </a:spcBef>
              <a:buFontTx/>
              <a:buAutoNum type="arabicParenR" startAt="2"/>
            </a:pPr>
            <a:r>
              <a:rPr lang="ru-RU" sz="1800" dirty="0"/>
              <a:t>1101000,001</a:t>
            </a:r>
            <a:r>
              <a:rPr lang="ru-RU" sz="1800" baseline="-25000" dirty="0"/>
              <a:t>2</a:t>
            </a:r>
            <a:r>
              <a:rPr lang="ru-RU" sz="1800" dirty="0"/>
              <a:t> =  1    101   000  </a:t>
            </a:r>
            <a:r>
              <a:rPr lang="ru-RU" sz="1800" b="1" dirty="0"/>
              <a:t>,</a:t>
            </a:r>
            <a:r>
              <a:rPr lang="ru-RU" sz="1800" dirty="0"/>
              <a:t> 001 = 150,1</a:t>
            </a:r>
            <a:r>
              <a:rPr lang="ru-RU" sz="1800" baseline="-25000" dirty="0"/>
              <a:t>8</a:t>
            </a:r>
            <a:endParaRPr lang="ru-RU" sz="1800" dirty="0"/>
          </a:p>
          <a:p>
            <a:pPr marL="457200" indent="-457200">
              <a:spcBef>
                <a:spcPct val="50000"/>
              </a:spcBef>
              <a:buFontTx/>
              <a:buAutoNum type="arabicParenR" startAt="2"/>
            </a:pPr>
            <a:endParaRPr lang="ru-RU" sz="1800" dirty="0"/>
          </a:p>
          <a:p>
            <a:pPr marL="457200" indent="-457200">
              <a:spcBef>
                <a:spcPct val="50000"/>
              </a:spcBef>
              <a:buFontTx/>
              <a:buAutoNum type="arabicParenR" startAt="3"/>
            </a:pPr>
            <a:r>
              <a:rPr lang="ru-RU" sz="1800" dirty="0"/>
              <a:t>631,25</a:t>
            </a:r>
            <a:r>
              <a:rPr lang="ru-RU" sz="1800" baseline="-25000" dirty="0"/>
              <a:t>8</a:t>
            </a:r>
            <a:r>
              <a:rPr lang="ru-RU" sz="1800" dirty="0"/>
              <a:t> = 110  011  001 , 010  101 = 110011001,010101</a:t>
            </a:r>
            <a:r>
              <a:rPr lang="ru-RU" sz="1800" baseline="-25000" dirty="0"/>
              <a:t>2</a:t>
            </a:r>
            <a:endParaRPr lang="ru-RU" sz="1800" dirty="0"/>
          </a:p>
          <a:p>
            <a:pPr marL="457200" indent="-457200">
              <a:spcBef>
                <a:spcPct val="50000"/>
              </a:spcBef>
            </a:pPr>
            <a:r>
              <a:rPr lang="ru-RU" sz="1800" dirty="0"/>
              <a:t>                           </a:t>
            </a:r>
            <a:r>
              <a:rPr lang="ru-RU" sz="1800" i="1" dirty="0">
                <a:solidFill>
                  <a:srgbClr val="808080"/>
                </a:solidFill>
              </a:rPr>
              <a:t>6      3     1        2      5</a:t>
            </a:r>
          </a:p>
          <a:p>
            <a:pPr marL="457200" indent="-457200">
              <a:spcBef>
                <a:spcPct val="50000"/>
              </a:spcBef>
            </a:pPr>
            <a:endParaRPr lang="ru-RU" sz="1800" i="1" dirty="0">
              <a:solidFill>
                <a:srgbClr val="808080"/>
              </a:solidFill>
            </a:endParaRPr>
          </a:p>
          <a:p>
            <a:pPr marL="457200" indent="-457200">
              <a:spcBef>
                <a:spcPct val="50000"/>
              </a:spcBef>
              <a:buFontTx/>
              <a:buAutoNum type="arabicParenR" startAt="4"/>
            </a:pPr>
            <a:r>
              <a:rPr lang="ru-RU" sz="1800" dirty="0"/>
              <a:t>503,17</a:t>
            </a:r>
            <a:r>
              <a:rPr lang="ru-RU" sz="1800" baseline="-25000" dirty="0"/>
              <a:t>8</a:t>
            </a:r>
            <a:r>
              <a:rPr lang="ru-RU" sz="1800" dirty="0"/>
              <a:t> = 101  000  011 , 001  111 = 101000011,001111</a:t>
            </a:r>
            <a:r>
              <a:rPr lang="ru-RU" sz="1800" baseline="-25000" dirty="0"/>
              <a:t>2</a:t>
            </a:r>
            <a:endParaRPr lang="ru-RU" sz="1800" dirty="0"/>
          </a:p>
          <a:p>
            <a:pPr marL="457200" indent="-457200">
              <a:spcBef>
                <a:spcPct val="50000"/>
              </a:spcBef>
            </a:pPr>
            <a:r>
              <a:rPr lang="ru-RU" sz="1800" dirty="0"/>
              <a:t>                           </a:t>
            </a:r>
            <a:r>
              <a:rPr lang="ru-RU" sz="1800" i="1" dirty="0">
                <a:solidFill>
                  <a:srgbClr val="808080"/>
                </a:solidFill>
              </a:rPr>
              <a:t>5      0      3       1      7</a:t>
            </a:r>
          </a:p>
        </p:txBody>
      </p:sp>
      <p:grpSp>
        <p:nvGrpSpPr>
          <p:cNvPr id="65540" name="Group 4"/>
          <p:cNvGrpSpPr>
            <a:grpSpLocks/>
          </p:cNvGrpSpPr>
          <p:nvPr/>
        </p:nvGrpSpPr>
        <p:grpSpPr bwMode="auto">
          <a:xfrm>
            <a:off x="2571736" y="2571744"/>
            <a:ext cx="2362200" cy="385763"/>
            <a:chOff x="1584" y="1533"/>
            <a:chExt cx="1247" cy="243"/>
          </a:xfrm>
        </p:grpSpPr>
        <p:sp>
          <p:nvSpPr>
            <p:cNvPr id="65541" name="AutoShape 5"/>
            <p:cNvSpPr>
              <a:spLocks noChangeArrowheads="1"/>
            </p:cNvSpPr>
            <p:nvPr/>
          </p:nvSpPr>
          <p:spPr bwMode="auto">
            <a:xfrm rot="-10718597">
              <a:off x="1584" y="1533"/>
              <a:ext cx="239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800"/>
            </a:p>
          </p:txBody>
        </p:sp>
        <p:sp>
          <p:nvSpPr>
            <p:cNvPr id="65542" name="AutoShape 6"/>
            <p:cNvSpPr>
              <a:spLocks noChangeArrowheads="1"/>
            </p:cNvSpPr>
            <p:nvPr/>
          </p:nvSpPr>
          <p:spPr bwMode="auto">
            <a:xfrm rot="-10718597">
              <a:off x="2064" y="1536"/>
              <a:ext cx="239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800"/>
            </a:p>
          </p:txBody>
        </p:sp>
        <p:sp>
          <p:nvSpPr>
            <p:cNvPr id="65543" name="AutoShape 7"/>
            <p:cNvSpPr>
              <a:spLocks noChangeArrowheads="1"/>
            </p:cNvSpPr>
            <p:nvPr/>
          </p:nvSpPr>
          <p:spPr bwMode="auto">
            <a:xfrm rot="-10718597">
              <a:off x="2352" y="1536"/>
              <a:ext cx="239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800"/>
            </a:p>
          </p:txBody>
        </p:sp>
        <p:sp>
          <p:nvSpPr>
            <p:cNvPr id="65544" name="AutoShape 8"/>
            <p:cNvSpPr>
              <a:spLocks noChangeArrowheads="1"/>
            </p:cNvSpPr>
            <p:nvPr/>
          </p:nvSpPr>
          <p:spPr bwMode="auto">
            <a:xfrm rot="-10718597">
              <a:off x="2592" y="1536"/>
              <a:ext cx="239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800"/>
            </a:p>
          </p:txBody>
        </p:sp>
        <p:sp>
          <p:nvSpPr>
            <p:cNvPr id="65545" name="AutoShape 9"/>
            <p:cNvSpPr>
              <a:spLocks noChangeArrowheads="1"/>
            </p:cNvSpPr>
            <p:nvPr/>
          </p:nvSpPr>
          <p:spPr bwMode="auto">
            <a:xfrm rot="-10718597">
              <a:off x="1824" y="1536"/>
              <a:ext cx="239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800"/>
            </a:p>
          </p:txBody>
        </p:sp>
        <p:sp>
          <p:nvSpPr>
            <p:cNvPr id="65546" name="Line 10"/>
            <p:cNvSpPr>
              <a:spLocks noChangeShapeType="1"/>
            </p:cNvSpPr>
            <p:nvPr/>
          </p:nvSpPr>
          <p:spPr bwMode="auto">
            <a:xfrm flipH="1">
              <a:off x="1728" y="1776"/>
              <a:ext cx="528" cy="0"/>
            </a:xfrm>
            <a:prstGeom prst="line">
              <a:avLst/>
            </a:prstGeom>
            <a:noFill/>
            <a:ln w="12700">
              <a:solidFill>
                <a:srgbClr val="BB0D5C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 sz="2800"/>
            </a:p>
          </p:txBody>
        </p:sp>
        <p:sp>
          <p:nvSpPr>
            <p:cNvPr id="65547" name="Line 11"/>
            <p:cNvSpPr>
              <a:spLocks noChangeShapeType="1"/>
            </p:cNvSpPr>
            <p:nvPr/>
          </p:nvSpPr>
          <p:spPr bwMode="auto">
            <a:xfrm>
              <a:off x="2352" y="1776"/>
              <a:ext cx="432" cy="0"/>
            </a:xfrm>
            <a:prstGeom prst="line">
              <a:avLst/>
            </a:prstGeom>
            <a:noFill/>
            <a:ln w="12700">
              <a:solidFill>
                <a:srgbClr val="BB0D5C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 sz="2800"/>
            </a:p>
          </p:txBody>
        </p:sp>
      </p:grpSp>
      <p:grpSp>
        <p:nvGrpSpPr>
          <p:cNvPr id="65556" name="Group 20"/>
          <p:cNvGrpSpPr>
            <a:grpSpLocks/>
          </p:cNvGrpSpPr>
          <p:nvPr/>
        </p:nvGrpSpPr>
        <p:grpSpPr bwMode="auto">
          <a:xfrm>
            <a:off x="2428860" y="3400427"/>
            <a:ext cx="1846263" cy="385763"/>
            <a:chOff x="1440" y="1824"/>
            <a:chExt cx="1163" cy="243"/>
          </a:xfrm>
        </p:grpSpPr>
        <p:sp>
          <p:nvSpPr>
            <p:cNvPr id="65549" name="AutoShape 13"/>
            <p:cNvSpPr>
              <a:spLocks noChangeArrowheads="1"/>
            </p:cNvSpPr>
            <p:nvPr/>
          </p:nvSpPr>
          <p:spPr bwMode="auto">
            <a:xfrm rot="-10718597">
              <a:off x="1440" y="1824"/>
              <a:ext cx="276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800"/>
            </a:p>
          </p:txBody>
        </p:sp>
        <p:sp>
          <p:nvSpPr>
            <p:cNvPr id="65550" name="AutoShape 14"/>
            <p:cNvSpPr>
              <a:spLocks noChangeArrowheads="1"/>
            </p:cNvSpPr>
            <p:nvPr/>
          </p:nvSpPr>
          <p:spPr bwMode="auto">
            <a:xfrm rot="-10718597">
              <a:off x="1994" y="1827"/>
              <a:ext cx="276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800"/>
            </a:p>
          </p:txBody>
        </p:sp>
        <p:sp>
          <p:nvSpPr>
            <p:cNvPr id="65551" name="AutoShape 15"/>
            <p:cNvSpPr>
              <a:spLocks noChangeArrowheads="1"/>
            </p:cNvSpPr>
            <p:nvPr/>
          </p:nvSpPr>
          <p:spPr bwMode="auto">
            <a:xfrm rot="-10718597">
              <a:off x="2327" y="1827"/>
              <a:ext cx="276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800"/>
            </a:p>
          </p:txBody>
        </p:sp>
        <p:sp>
          <p:nvSpPr>
            <p:cNvPr id="65553" name="AutoShape 17"/>
            <p:cNvSpPr>
              <a:spLocks noChangeArrowheads="1"/>
            </p:cNvSpPr>
            <p:nvPr/>
          </p:nvSpPr>
          <p:spPr bwMode="auto">
            <a:xfrm rot="-10718597">
              <a:off x="1717" y="1827"/>
              <a:ext cx="276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800"/>
            </a:p>
          </p:txBody>
        </p:sp>
        <p:sp>
          <p:nvSpPr>
            <p:cNvPr id="65554" name="Line 18"/>
            <p:cNvSpPr>
              <a:spLocks noChangeShapeType="1"/>
            </p:cNvSpPr>
            <p:nvPr/>
          </p:nvSpPr>
          <p:spPr bwMode="auto">
            <a:xfrm flipH="1">
              <a:off x="1606" y="2067"/>
              <a:ext cx="610" cy="0"/>
            </a:xfrm>
            <a:prstGeom prst="line">
              <a:avLst/>
            </a:prstGeom>
            <a:noFill/>
            <a:ln w="12700">
              <a:solidFill>
                <a:srgbClr val="BB0D5C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 sz="2800"/>
            </a:p>
          </p:txBody>
        </p:sp>
        <p:sp>
          <p:nvSpPr>
            <p:cNvPr id="65555" name="Line 19"/>
            <p:cNvSpPr>
              <a:spLocks noChangeShapeType="1"/>
            </p:cNvSpPr>
            <p:nvPr/>
          </p:nvSpPr>
          <p:spPr bwMode="auto">
            <a:xfrm flipV="1">
              <a:off x="2327" y="2064"/>
              <a:ext cx="265" cy="3"/>
            </a:xfrm>
            <a:prstGeom prst="line">
              <a:avLst/>
            </a:prstGeom>
            <a:noFill/>
            <a:ln w="12700">
              <a:solidFill>
                <a:srgbClr val="BB0D5C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 sz="2800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5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build="p" animBg="1" autoUpdateAnimBg="0" advAuto="0"/>
      <p:bldP spid="65539" grpId="0" uiExpand="1" build="p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457200"/>
            <a:ext cx="8715436" cy="609600"/>
          </a:xfrm>
          <a:gradFill rotWithShape="0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0" scaled="1"/>
          </a:gradFill>
        </p:spPr>
        <p:txBody>
          <a:bodyPr/>
          <a:lstStyle/>
          <a:p>
            <a:r>
              <a:rPr lang="ru-RU" sz="2800" b="1" i="1" dirty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Перевод чисел </a:t>
            </a:r>
            <a:r>
              <a:rPr lang="ru-RU" sz="2800" b="1" i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из 2-ой СС в 16-ую СС и обратно</a:t>
            </a:r>
            <a:endParaRPr lang="ru-RU" sz="2800" b="1" i="1" dirty="0"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graphicFrame>
        <p:nvGraphicFramePr>
          <p:cNvPr id="66669" name="Group 109"/>
          <p:cNvGraphicFramePr>
            <a:graphicFrameLocks noGrp="1"/>
          </p:cNvGraphicFramePr>
          <p:nvPr/>
        </p:nvGraphicFramePr>
        <p:xfrm>
          <a:off x="7072330" y="1143000"/>
          <a:ext cx="1928826" cy="5440680"/>
        </p:xfrm>
        <a:graphic>
          <a:graphicData uri="http://schemas.openxmlformats.org/drawingml/2006/table">
            <a:tbl>
              <a:tblPr/>
              <a:tblGrid>
                <a:gridCol w="1064196"/>
                <a:gridCol w="86463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2-ая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16-ая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0000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0001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0010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0011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0100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0101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0110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0111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1010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1011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1100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1101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1110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596" name="Text Box 36"/>
          <p:cNvSpPr txBox="1">
            <a:spLocks noChangeArrowheads="1"/>
          </p:cNvSpPr>
          <p:nvPr/>
        </p:nvSpPr>
        <p:spPr bwMode="auto">
          <a:xfrm>
            <a:off x="228600" y="1142984"/>
            <a:ext cx="6858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b="1" u="sng" dirty="0">
                <a:solidFill>
                  <a:srgbClr val="393A69"/>
                </a:solidFill>
              </a:rPr>
              <a:t>Перевод из 2-ой СС в 16-ую СС:</a:t>
            </a:r>
            <a:endParaRPr lang="ru-RU" sz="1800" b="1" u="sng" dirty="0">
              <a:solidFill>
                <a:srgbClr val="393A69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1800" dirty="0">
                <a:solidFill>
                  <a:schemeClr val="bg1">
                    <a:lumMod val="10000"/>
                  </a:schemeClr>
                </a:solidFill>
              </a:rPr>
              <a:t>Исходное число разбиваем на </a:t>
            </a:r>
            <a:r>
              <a:rPr lang="ru-RU" sz="1800" dirty="0" err="1">
                <a:solidFill>
                  <a:schemeClr val="bg1">
                    <a:lumMod val="10000"/>
                  </a:schemeClr>
                </a:solidFill>
              </a:rPr>
              <a:t>тэтрады</a:t>
            </a:r>
            <a:r>
              <a:rPr lang="ru-RU" sz="1800" dirty="0">
                <a:solidFill>
                  <a:schemeClr val="bg1">
                    <a:lumMod val="10000"/>
                  </a:schemeClr>
                </a:solidFill>
              </a:rPr>
              <a:t> (группы из 4 цифр) влево и вправо от запятой. Если последняя </a:t>
            </a:r>
            <a:r>
              <a:rPr lang="ru-RU" sz="1800" dirty="0" err="1">
                <a:solidFill>
                  <a:schemeClr val="bg1">
                    <a:lumMod val="10000"/>
                  </a:schemeClr>
                </a:solidFill>
              </a:rPr>
              <a:t>тэтрада</a:t>
            </a:r>
            <a:r>
              <a:rPr lang="ru-RU" sz="1800" dirty="0">
                <a:solidFill>
                  <a:schemeClr val="bg1">
                    <a:lumMod val="10000"/>
                  </a:schemeClr>
                </a:solidFill>
              </a:rPr>
              <a:t> неполная, то дополняем ее нулями справа. Каждую </a:t>
            </a:r>
            <a:r>
              <a:rPr lang="ru-RU" sz="1800" dirty="0" err="1">
                <a:solidFill>
                  <a:schemeClr val="bg1">
                    <a:lumMod val="10000"/>
                  </a:schemeClr>
                </a:solidFill>
              </a:rPr>
              <a:t>тэтраду</a:t>
            </a:r>
            <a:r>
              <a:rPr lang="ru-RU" sz="1800" dirty="0">
                <a:solidFill>
                  <a:schemeClr val="bg1">
                    <a:lumMod val="10000"/>
                  </a:schemeClr>
                </a:solidFill>
              </a:rPr>
              <a:t> заменяем соответствующей </a:t>
            </a:r>
            <a:r>
              <a:rPr lang="ru-RU" sz="1800" dirty="0" err="1">
                <a:solidFill>
                  <a:schemeClr val="bg1">
                    <a:lumMod val="10000"/>
                  </a:schemeClr>
                </a:solidFill>
              </a:rPr>
              <a:t>шестнадцатиричной</a:t>
            </a:r>
            <a:r>
              <a:rPr lang="ru-RU" sz="1800" dirty="0">
                <a:solidFill>
                  <a:schemeClr val="bg1">
                    <a:lumMod val="10000"/>
                  </a:schemeClr>
                </a:solidFill>
              </a:rPr>
              <a:t> цифрой </a:t>
            </a:r>
            <a:r>
              <a:rPr lang="ru-RU" sz="1800" i="1" dirty="0">
                <a:solidFill>
                  <a:schemeClr val="bg1">
                    <a:lumMod val="10000"/>
                  </a:schemeClr>
                </a:solidFill>
              </a:rPr>
              <a:t>(используем таблицу)</a:t>
            </a:r>
            <a:r>
              <a:rPr lang="ru-RU" sz="1800" dirty="0">
                <a:solidFill>
                  <a:schemeClr val="bg1">
                    <a:lumMod val="10000"/>
                  </a:schemeClr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ru-RU" sz="1800" dirty="0">
                <a:solidFill>
                  <a:schemeClr val="tx2"/>
                </a:solidFill>
              </a:rPr>
              <a:t>Пример: 11010011,101</a:t>
            </a:r>
            <a:r>
              <a:rPr lang="en-US" sz="1800" dirty="0">
                <a:solidFill>
                  <a:schemeClr val="tx2"/>
                </a:solidFill>
              </a:rPr>
              <a:t>0</a:t>
            </a:r>
            <a:r>
              <a:rPr lang="ru-RU" sz="1800" dirty="0">
                <a:solidFill>
                  <a:schemeClr val="tx2"/>
                </a:solidFill>
              </a:rPr>
              <a:t>1</a:t>
            </a:r>
            <a:r>
              <a:rPr lang="ru-RU" sz="1800" baseline="-25000" dirty="0">
                <a:solidFill>
                  <a:schemeClr val="tx2"/>
                </a:solidFill>
              </a:rPr>
              <a:t>2</a:t>
            </a:r>
            <a:r>
              <a:rPr lang="ru-RU" sz="1800" dirty="0">
                <a:solidFill>
                  <a:schemeClr val="tx2"/>
                </a:solidFill>
              </a:rPr>
              <a:t> = 1101</a:t>
            </a:r>
            <a:r>
              <a:rPr lang="en-US" sz="1800" dirty="0">
                <a:solidFill>
                  <a:schemeClr val="tx2"/>
                </a:solidFill>
              </a:rPr>
              <a:t>  </a:t>
            </a:r>
            <a:r>
              <a:rPr lang="ru-RU" sz="1800" dirty="0">
                <a:solidFill>
                  <a:schemeClr val="tx2"/>
                </a:solidFill>
              </a:rPr>
              <a:t>0011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ru-RU" sz="1800" dirty="0">
                <a:solidFill>
                  <a:schemeClr val="tx2"/>
                </a:solidFill>
              </a:rPr>
              <a:t>,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ru-RU" sz="1800" dirty="0">
                <a:solidFill>
                  <a:schemeClr val="tx2"/>
                </a:solidFill>
              </a:rPr>
              <a:t>101</a:t>
            </a:r>
            <a:r>
              <a:rPr lang="en-US" sz="1800" dirty="0">
                <a:solidFill>
                  <a:schemeClr val="tx2"/>
                </a:solidFill>
              </a:rPr>
              <a:t>0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ru-RU" sz="1800" dirty="0">
                <a:solidFill>
                  <a:schemeClr val="tx2"/>
                </a:solidFill>
              </a:rPr>
              <a:t>1</a:t>
            </a:r>
            <a:r>
              <a:rPr lang="ru-RU" sz="1800" dirty="0">
                <a:solidFill>
                  <a:srgbClr val="DE230A"/>
                </a:solidFill>
              </a:rPr>
              <a:t>0</a:t>
            </a:r>
            <a:r>
              <a:rPr lang="en-US" sz="1800" dirty="0">
                <a:solidFill>
                  <a:srgbClr val="DE230A"/>
                </a:solidFill>
              </a:rPr>
              <a:t>0</a:t>
            </a:r>
            <a:r>
              <a:rPr lang="ru-RU" sz="1800" dirty="0">
                <a:solidFill>
                  <a:srgbClr val="DE230A"/>
                </a:solidFill>
              </a:rPr>
              <a:t>0</a:t>
            </a:r>
            <a:r>
              <a:rPr lang="ru-RU" sz="1800" dirty="0">
                <a:solidFill>
                  <a:schemeClr val="tx2"/>
                </a:solidFill>
              </a:rPr>
              <a:t> = </a:t>
            </a:r>
            <a:r>
              <a:rPr lang="en-US" sz="1800" dirty="0">
                <a:solidFill>
                  <a:schemeClr val="tx2"/>
                </a:solidFill>
              </a:rPr>
              <a:t>D</a:t>
            </a:r>
            <a:r>
              <a:rPr lang="ru-RU" sz="1800" dirty="0">
                <a:solidFill>
                  <a:schemeClr val="tx2"/>
                </a:solidFill>
              </a:rPr>
              <a:t>3,А8</a:t>
            </a:r>
            <a:r>
              <a:rPr lang="ru-RU" sz="1800" baseline="-25000" dirty="0">
                <a:solidFill>
                  <a:schemeClr val="tx2"/>
                </a:solidFill>
              </a:rPr>
              <a:t>16</a:t>
            </a:r>
            <a:endParaRPr lang="ru-RU" sz="1800" dirty="0">
              <a:solidFill>
                <a:schemeClr val="tx2"/>
              </a:solidFill>
            </a:endParaRPr>
          </a:p>
        </p:txBody>
      </p:sp>
      <p:grpSp>
        <p:nvGrpSpPr>
          <p:cNvPr id="66672" name="Group 112"/>
          <p:cNvGrpSpPr>
            <a:grpSpLocks/>
          </p:cNvGrpSpPr>
          <p:nvPr/>
        </p:nvGrpSpPr>
        <p:grpSpPr bwMode="auto">
          <a:xfrm>
            <a:off x="3071802" y="2974975"/>
            <a:ext cx="2085975" cy="382587"/>
            <a:chOff x="1710" y="1679"/>
            <a:chExt cx="1314" cy="241"/>
          </a:xfrm>
        </p:grpSpPr>
        <p:sp>
          <p:nvSpPr>
            <p:cNvPr id="66599" name="AutoShape 39"/>
            <p:cNvSpPr>
              <a:spLocks noChangeArrowheads="1"/>
            </p:cNvSpPr>
            <p:nvPr/>
          </p:nvSpPr>
          <p:spPr bwMode="auto">
            <a:xfrm rot="-10718597">
              <a:off x="2047" y="1680"/>
              <a:ext cx="305" cy="192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00" name="AutoShape 40"/>
            <p:cNvSpPr>
              <a:spLocks noChangeArrowheads="1"/>
            </p:cNvSpPr>
            <p:nvPr/>
          </p:nvSpPr>
          <p:spPr bwMode="auto">
            <a:xfrm rot="-10718597">
              <a:off x="2400" y="1679"/>
              <a:ext cx="318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01" name="AutoShape 41"/>
            <p:cNvSpPr>
              <a:spLocks noChangeArrowheads="1"/>
            </p:cNvSpPr>
            <p:nvPr/>
          </p:nvSpPr>
          <p:spPr bwMode="auto">
            <a:xfrm rot="-10718597">
              <a:off x="2736" y="1679"/>
              <a:ext cx="288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02" name="AutoShape 42"/>
            <p:cNvSpPr>
              <a:spLocks noChangeArrowheads="1"/>
            </p:cNvSpPr>
            <p:nvPr/>
          </p:nvSpPr>
          <p:spPr bwMode="auto">
            <a:xfrm rot="-10718597">
              <a:off x="1710" y="1679"/>
              <a:ext cx="306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03" name="Line 43"/>
            <p:cNvSpPr>
              <a:spLocks noChangeShapeType="1"/>
            </p:cNvSpPr>
            <p:nvPr/>
          </p:nvSpPr>
          <p:spPr bwMode="auto">
            <a:xfrm flipH="1">
              <a:off x="1788" y="1920"/>
              <a:ext cx="569" cy="0"/>
            </a:xfrm>
            <a:prstGeom prst="line">
              <a:avLst/>
            </a:prstGeom>
            <a:noFill/>
            <a:ln w="12700">
              <a:solidFill>
                <a:srgbClr val="BB0D5C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6604" name="Line 44"/>
            <p:cNvSpPr>
              <a:spLocks noChangeShapeType="1"/>
            </p:cNvSpPr>
            <p:nvPr/>
          </p:nvSpPr>
          <p:spPr bwMode="auto">
            <a:xfrm>
              <a:off x="2460" y="1920"/>
              <a:ext cx="465" cy="0"/>
            </a:xfrm>
            <a:prstGeom prst="line">
              <a:avLst/>
            </a:prstGeom>
            <a:noFill/>
            <a:ln w="12700">
              <a:solidFill>
                <a:srgbClr val="BB0D5C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66605" name="Rectangle 45"/>
          <p:cNvSpPr>
            <a:spLocks noChangeArrowheads="1"/>
          </p:cNvSpPr>
          <p:nvPr/>
        </p:nvSpPr>
        <p:spPr bwMode="auto">
          <a:xfrm>
            <a:off x="228600" y="1524000"/>
            <a:ext cx="6772292" cy="1404934"/>
          </a:xfrm>
          <a:prstGeom prst="rect">
            <a:avLst/>
          </a:prstGeom>
          <a:noFill/>
          <a:ln w="9525">
            <a:solidFill>
              <a:srgbClr val="DE230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607" name="Text Box 47"/>
          <p:cNvSpPr txBox="1">
            <a:spLocks noChangeArrowheads="1"/>
          </p:cNvSpPr>
          <p:nvPr/>
        </p:nvSpPr>
        <p:spPr bwMode="auto">
          <a:xfrm>
            <a:off x="228600" y="3857628"/>
            <a:ext cx="691516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u="sng" dirty="0">
                <a:solidFill>
                  <a:srgbClr val="393A69"/>
                </a:solidFill>
              </a:rPr>
              <a:t>Перевод из 16-ой СС в 2-ую СС:</a:t>
            </a:r>
          </a:p>
          <a:p>
            <a:pPr>
              <a:spcBef>
                <a:spcPct val="50000"/>
              </a:spcBef>
            </a:pPr>
            <a:endParaRPr lang="ru-RU" sz="800" b="1" u="sng" dirty="0">
              <a:solidFill>
                <a:srgbClr val="393A69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1800" dirty="0">
                <a:solidFill>
                  <a:schemeClr val="bg1">
                    <a:lumMod val="10000"/>
                  </a:schemeClr>
                </a:solidFill>
              </a:rPr>
              <a:t>Каждую цифру исходного числа заменяем соответствующей двоичной </a:t>
            </a:r>
            <a:r>
              <a:rPr lang="ru-RU" sz="1800" dirty="0" err="1">
                <a:solidFill>
                  <a:schemeClr val="bg1">
                    <a:lumMod val="10000"/>
                  </a:schemeClr>
                </a:solidFill>
              </a:rPr>
              <a:t>тэтрадой</a:t>
            </a:r>
            <a:r>
              <a:rPr lang="ru-RU" sz="1800" dirty="0">
                <a:solidFill>
                  <a:schemeClr val="bg1">
                    <a:lumMod val="10000"/>
                  </a:schemeClr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ru-RU" sz="1800" dirty="0">
                <a:solidFill>
                  <a:schemeClr val="tx2"/>
                </a:solidFill>
              </a:rPr>
              <a:t>Пример: В57,4С</a:t>
            </a:r>
            <a:r>
              <a:rPr lang="ru-RU" sz="1800" baseline="-25000" dirty="0">
                <a:solidFill>
                  <a:schemeClr val="tx2"/>
                </a:solidFill>
              </a:rPr>
              <a:t>8</a:t>
            </a:r>
            <a:r>
              <a:rPr lang="ru-RU" sz="1800" dirty="0">
                <a:solidFill>
                  <a:schemeClr val="tx2"/>
                </a:solidFill>
              </a:rPr>
              <a:t> = 1011  0101  0111 , 0100  1100 = </a:t>
            </a:r>
            <a:endParaRPr lang="ru-RU" sz="1800" dirty="0" smtClean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ru-RU" sz="1800" dirty="0" smtClean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1800" dirty="0" smtClean="0">
                <a:solidFill>
                  <a:schemeClr val="tx2"/>
                </a:solidFill>
              </a:rPr>
              <a:t>                                      =101101010111,010011</a:t>
            </a:r>
            <a:r>
              <a:rPr lang="ru-RU" sz="1800" baseline="-25000" dirty="0" smtClean="0">
                <a:solidFill>
                  <a:schemeClr val="tx2"/>
                </a:solidFill>
              </a:rPr>
              <a:t>2</a:t>
            </a:r>
            <a:endParaRPr lang="ru-RU" sz="1800" i="1" dirty="0">
              <a:solidFill>
                <a:srgbClr val="808080"/>
              </a:solidFill>
            </a:endParaRPr>
          </a:p>
        </p:txBody>
      </p:sp>
      <p:sp>
        <p:nvSpPr>
          <p:cNvPr id="66608" name="Rectangle 48"/>
          <p:cNvSpPr>
            <a:spLocks noChangeArrowheads="1"/>
          </p:cNvSpPr>
          <p:nvPr/>
        </p:nvSpPr>
        <p:spPr bwMode="auto">
          <a:xfrm>
            <a:off x="228600" y="4529150"/>
            <a:ext cx="6705600" cy="685800"/>
          </a:xfrm>
          <a:prstGeom prst="rect">
            <a:avLst/>
          </a:prstGeom>
          <a:noFill/>
          <a:ln w="9525">
            <a:solidFill>
              <a:srgbClr val="DE230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670" name="Text Box 110"/>
          <p:cNvSpPr txBox="1">
            <a:spLocks noChangeArrowheads="1"/>
          </p:cNvSpPr>
          <p:nvPr/>
        </p:nvSpPr>
        <p:spPr bwMode="auto">
          <a:xfrm>
            <a:off x="2285984" y="5572140"/>
            <a:ext cx="2438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i="1" dirty="0">
                <a:solidFill>
                  <a:srgbClr val="BB0D5C"/>
                </a:solidFill>
              </a:rPr>
              <a:t>В         5         7           4         С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65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6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6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6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6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6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6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50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6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6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6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6500"/>
                            </p:stCondLst>
                            <p:childTnLst>
                              <p:par>
                                <p:cTn id="4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6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6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7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6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build="p" animBg="1" autoUpdateAnimBg="0" advAuto="0"/>
      <p:bldP spid="66596" grpId="0" uiExpand="1" build="p" autoUpdateAnimBg="0" advAuto="2000"/>
      <p:bldP spid="66605" grpId="0" animBg="1"/>
      <p:bldP spid="66607" grpId="0" autoUpdateAnimBg="0"/>
      <p:bldP spid="66608" grpId="0" animBg="1"/>
      <p:bldP spid="6667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381000" y="2057400"/>
            <a:ext cx="81534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ru-RU" sz="1800" dirty="0">
                <a:solidFill>
                  <a:schemeClr val="bg1">
                    <a:lumMod val="10000"/>
                  </a:schemeClr>
                </a:solidFill>
              </a:rPr>
              <a:t>10101001,01001</a:t>
            </a:r>
            <a:r>
              <a:rPr lang="ru-RU" sz="1800" baseline="-25000" dirty="0">
                <a:solidFill>
                  <a:schemeClr val="bg1">
                    <a:lumMod val="10000"/>
                  </a:schemeClr>
                </a:solidFill>
              </a:rPr>
              <a:t>2 </a:t>
            </a:r>
            <a:r>
              <a:rPr lang="ru-RU" sz="1800" dirty="0">
                <a:solidFill>
                  <a:schemeClr val="bg1">
                    <a:lumMod val="10000"/>
                  </a:schemeClr>
                </a:solidFill>
              </a:rPr>
              <a:t>= 1010  1001 ,  0100 1000 = А9,48</a:t>
            </a:r>
            <a:r>
              <a:rPr lang="ru-RU" sz="1800" baseline="-25000" dirty="0">
                <a:solidFill>
                  <a:schemeClr val="bg1">
                    <a:lumMod val="10000"/>
                  </a:schemeClr>
                </a:solidFill>
              </a:rPr>
              <a:t>16</a:t>
            </a:r>
            <a:r>
              <a:rPr lang="ru-RU" sz="1800" dirty="0">
                <a:solidFill>
                  <a:schemeClr val="bg1">
                    <a:lumMod val="10000"/>
                  </a:schemeClr>
                </a:solidFill>
              </a:rPr>
              <a:t> 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endParaRPr lang="ru-RU" sz="1800" dirty="0">
              <a:solidFill>
                <a:schemeClr val="bg1">
                  <a:lumMod val="1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  <a:buFontTx/>
              <a:buAutoNum type="arabicParenR" startAt="2"/>
            </a:pPr>
            <a:r>
              <a:rPr lang="ru-RU" sz="1800" dirty="0">
                <a:solidFill>
                  <a:schemeClr val="bg1">
                    <a:lumMod val="10000"/>
                  </a:schemeClr>
                </a:solidFill>
              </a:rPr>
              <a:t>11010100,001</a:t>
            </a:r>
            <a:r>
              <a:rPr lang="ru-RU" sz="1800" baseline="-25000" dirty="0">
                <a:solidFill>
                  <a:schemeClr val="bg1">
                    <a:lumMod val="10000"/>
                  </a:schemeClr>
                </a:solidFill>
              </a:rPr>
              <a:t>2</a:t>
            </a:r>
            <a:r>
              <a:rPr lang="ru-RU" sz="1800" dirty="0">
                <a:solidFill>
                  <a:schemeClr val="bg1">
                    <a:lumMod val="10000"/>
                  </a:schemeClr>
                </a:solidFill>
              </a:rPr>
              <a:t> =  1101  0100 </a:t>
            </a:r>
            <a:r>
              <a:rPr lang="ru-RU" sz="1800" b="1" dirty="0">
                <a:solidFill>
                  <a:schemeClr val="bg1">
                    <a:lumMod val="10000"/>
                  </a:schemeClr>
                </a:solidFill>
              </a:rPr>
              <a:t>,</a:t>
            </a:r>
            <a:r>
              <a:rPr lang="ru-RU" sz="1800" dirty="0">
                <a:solidFill>
                  <a:schemeClr val="bg1">
                    <a:lumMod val="10000"/>
                  </a:schemeClr>
                </a:solidFill>
              </a:rPr>
              <a:t> 0010 = </a:t>
            </a:r>
            <a:r>
              <a:rPr lang="en-US" sz="1800" dirty="0">
                <a:solidFill>
                  <a:schemeClr val="bg1">
                    <a:lumMod val="10000"/>
                  </a:schemeClr>
                </a:solidFill>
              </a:rPr>
              <a:t>D</a:t>
            </a:r>
            <a:r>
              <a:rPr lang="ru-RU" sz="1800" dirty="0">
                <a:solidFill>
                  <a:schemeClr val="bg1">
                    <a:lumMod val="10000"/>
                  </a:schemeClr>
                </a:solidFill>
              </a:rPr>
              <a:t>4,2</a:t>
            </a:r>
            <a:r>
              <a:rPr lang="ru-RU" sz="1800" baseline="-25000" dirty="0">
                <a:solidFill>
                  <a:schemeClr val="bg1">
                    <a:lumMod val="10000"/>
                  </a:schemeClr>
                </a:solidFill>
              </a:rPr>
              <a:t>16</a:t>
            </a:r>
            <a:endParaRPr lang="ru-RU" sz="1800" dirty="0">
              <a:solidFill>
                <a:schemeClr val="bg1">
                  <a:lumMod val="1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  <a:buFontTx/>
              <a:buAutoNum type="arabicParenR" startAt="2"/>
            </a:pPr>
            <a:endParaRPr lang="ru-RU" sz="1800" dirty="0">
              <a:solidFill>
                <a:schemeClr val="bg1">
                  <a:lumMod val="1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  <a:buFontTx/>
              <a:buAutoNum type="arabicParenR" startAt="3"/>
            </a:pPr>
            <a:r>
              <a:rPr lang="ru-RU" sz="1800" dirty="0">
                <a:solidFill>
                  <a:schemeClr val="bg1">
                    <a:lumMod val="10000"/>
                  </a:schemeClr>
                </a:solidFill>
              </a:rPr>
              <a:t>6Е1,2</a:t>
            </a:r>
            <a:r>
              <a:rPr lang="en-US" sz="1800" dirty="0">
                <a:solidFill>
                  <a:schemeClr val="bg1">
                    <a:lumMod val="10000"/>
                  </a:schemeClr>
                </a:solidFill>
              </a:rPr>
              <a:t>F</a:t>
            </a:r>
            <a:r>
              <a:rPr lang="en-US" sz="1800" baseline="-25000" dirty="0">
                <a:solidFill>
                  <a:schemeClr val="bg1">
                    <a:lumMod val="10000"/>
                  </a:schemeClr>
                </a:solidFill>
              </a:rPr>
              <a:t>16</a:t>
            </a:r>
            <a:r>
              <a:rPr lang="ru-RU" sz="1800" dirty="0">
                <a:solidFill>
                  <a:schemeClr val="bg1">
                    <a:lumMod val="10000"/>
                  </a:schemeClr>
                </a:solidFill>
              </a:rPr>
              <a:t> = </a:t>
            </a:r>
            <a:r>
              <a:rPr lang="en-US" sz="1800" dirty="0">
                <a:solidFill>
                  <a:schemeClr val="bg1">
                    <a:lumMod val="10000"/>
                  </a:schemeClr>
                </a:solidFill>
              </a:rPr>
              <a:t>0110  1110  0001 , 0010  1111</a:t>
            </a:r>
            <a:r>
              <a:rPr lang="ru-RU" sz="1800" dirty="0">
                <a:solidFill>
                  <a:schemeClr val="bg1">
                    <a:lumMod val="10000"/>
                  </a:schemeClr>
                </a:solidFill>
              </a:rPr>
              <a:t> =</a:t>
            </a:r>
            <a:r>
              <a:rPr lang="en-US" sz="1800" dirty="0">
                <a:solidFill>
                  <a:schemeClr val="bg1">
                    <a:lumMod val="10000"/>
                  </a:schemeClr>
                </a:solidFill>
              </a:rPr>
              <a:t> 11011100001,00101111</a:t>
            </a:r>
            <a:r>
              <a:rPr lang="ru-RU" sz="1800" baseline="-25000" dirty="0">
                <a:solidFill>
                  <a:schemeClr val="bg1">
                    <a:lumMod val="10000"/>
                  </a:schemeClr>
                </a:solidFill>
              </a:rPr>
              <a:t>2</a:t>
            </a:r>
            <a:endParaRPr lang="ru-RU" sz="1800" dirty="0">
              <a:solidFill>
                <a:schemeClr val="bg1">
                  <a:lumMod val="1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ru-RU" sz="1800" dirty="0">
                <a:solidFill>
                  <a:schemeClr val="bg1">
                    <a:lumMod val="10000"/>
                  </a:schemeClr>
                </a:solidFill>
              </a:rPr>
              <a:t>                           </a:t>
            </a:r>
            <a:r>
              <a:rPr lang="en-US" sz="1800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sz="1800" i="1" dirty="0">
                <a:solidFill>
                  <a:schemeClr val="bg1">
                    <a:lumMod val="10000"/>
                  </a:schemeClr>
                </a:solidFill>
              </a:rPr>
              <a:t>6      </a:t>
            </a:r>
            <a:r>
              <a:rPr lang="en-US" sz="1800" i="1" dirty="0">
                <a:solidFill>
                  <a:schemeClr val="bg1">
                    <a:lumMod val="10000"/>
                  </a:schemeClr>
                </a:solidFill>
              </a:rPr>
              <a:t>   E </a:t>
            </a:r>
            <a:r>
              <a:rPr lang="ru-RU" sz="1800" i="1" dirty="0">
                <a:solidFill>
                  <a:schemeClr val="bg1">
                    <a:lumMod val="10000"/>
                  </a:schemeClr>
                </a:solidFill>
              </a:rPr>
              <a:t>     1      </a:t>
            </a:r>
            <a:r>
              <a:rPr lang="en-US" sz="1800" i="1" dirty="0">
                <a:solidFill>
                  <a:schemeClr val="bg1">
                    <a:lumMod val="10000"/>
                  </a:schemeClr>
                </a:solidFill>
              </a:rPr>
              <a:t>  </a:t>
            </a:r>
            <a:r>
              <a:rPr lang="ru-RU" sz="1800" i="1" dirty="0">
                <a:solidFill>
                  <a:schemeClr val="bg1">
                    <a:lumMod val="10000"/>
                  </a:schemeClr>
                </a:solidFill>
              </a:rPr>
              <a:t>  2    </a:t>
            </a:r>
            <a:r>
              <a:rPr lang="en-US" sz="1800" i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sz="1800" i="1" dirty="0">
                <a:solidFill>
                  <a:schemeClr val="bg1">
                    <a:lumMod val="10000"/>
                  </a:schemeClr>
                </a:solidFill>
              </a:rPr>
              <a:t>  </a:t>
            </a:r>
            <a:r>
              <a:rPr lang="en-US" sz="1800" i="1" dirty="0">
                <a:solidFill>
                  <a:schemeClr val="bg1">
                    <a:lumMod val="10000"/>
                  </a:schemeClr>
                </a:solidFill>
              </a:rPr>
              <a:t>F</a:t>
            </a:r>
            <a:endParaRPr lang="ru-RU" sz="1800" i="1" dirty="0">
              <a:solidFill>
                <a:schemeClr val="bg1">
                  <a:lumMod val="1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ru-RU" sz="1800" i="1" dirty="0">
              <a:solidFill>
                <a:schemeClr val="bg1">
                  <a:lumMod val="1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  <a:buFontTx/>
              <a:buAutoNum type="arabicParenR" startAt="4"/>
            </a:pPr>
            <a:r>
              <a:rPr lang="en-US" sz="1800" dirty="0">
                <a:solidFill>
                  <a:schemeClr val="bg1">
                    <a:lumMod val="10000"/>
                  </a:schemeClr>
                </a:solidFill>
              </a:rPr>
              <a:t>A</a:t>
            </a:r>
            <a:r>
              <a:rPr lang="ru-RU" sz="1800" dirty="0">
                <a:solidFill>
                  <a:schemeClr val="bg1">
                    <a:lumMod val="10000"/>
                  </a:schemeClr>
                </a:solidFill>
              </a:rPr>
              <a:t>03,1</a:t>
            </a:r>
            <a:r>
              <a:rPr lang="en-US" sz="1800" dirty="0">
                <a:solidFill>
                  <a:schemeClr val="bg1">
                    <a:lumMod val="10000"/>
                  </a:schemeClr>
                </a:solidFill>
              </a:rPr>
              <a:t>9</a:t>
            </a:r>
            <a:r>
              <a:rPr lang="ru-RU" sz="1800" baseline="-25000" dirty="0">
                <a:solidFill>
                  <a:schemeClr val="bg1">
                    <a:lumMod val="10000"/>
                  </a:schemeClr>
                </a:solidFill>
              </a:rPr>
              <a:t>16</a:t>
            </a:r>
            <a:r>
              <a:rPr lang="ru-RU" sz="1800" dirty="0">
                <a:solidFill>
                  <a:schemeClr val="bg1">
                    <a:lumMod val="10000"/>
                  </a:schemeClr>
                </a:solidFill>
              </a:rPr>
              <a:t> = </a:t>
            </a:r>
            <a:r>
              <a:rPr lang="en-US" sz="1800" dirty="0">
                <a:solidFill>
                  <a:schemeClr val="bg1">
                    <a:lumMod val="10000"/>
                  </a:schemeClr>
                </a:solidFill>
              </a:rPr>
              <a:t>1010  0000  0011 , 0001  1001</a:t>
            </a:r>
            <a:r>
              <a:rPr lang="ru-RU" sz="1800" dirty="0">
                <a:solidFill>
                  <a:schemeClr val="bg1">
                    <a:lumMod val="10000"/>
                  </a:schemeClr>
                </a:solidFill>
              </a:rPr>
              <a:t> = </a:t>
            </a:r>
            <a:r>
              <a:rPr lang="en-US" sz="1800" dirty="0">
                <a:solidFill>
                  <a:schemeClr val="bg1">
                    <a:lumMod val="10000"/>
                  </a:schemeClr>
                </a:solidFill>
              </a:rPr>
              <a:t>101000000011,00011001</a:t>
            </a:r>
            <a:r>
              <a:rPr lang="ru-RU" sz="1800" baseline="-25000" dirty="0">
                <a:solidFill>
                  <a:schemeClr val="bg1">
                    <a:lumMod val="10000"/>
                  </a:schemeClr>
                </a:solidFill>
              </a:rPr>
              <a:t>2</a:t>
            </a:r>
            <a:endParaRPr lang="ru-RU" sz="1800" dirty="0">
              <a:solidFill>
                <a:schemeClr val="bg1">
                  <a:lumMod val="1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ru-RU" sz="1800" dirty="0">
                <a:solidFill>
                  <a:schemeClr val="bg1">
                    <a:lumMod val="10000"/>
                  </a:schemeClr>
                </a:solidFill>
              </a:rPr>
              <a:t>                           </a:t>
            </a:r>
            <a:r>
              <a:rPr lang="en-US" sz="1800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sz="1800" i="1" dirty="0">
                <a:solidFill>
                  <a:schemeClr val="bg1">
                    <a:lumMod val="10000"/>
                  </a:schemeClr>
                </a:solidFill>
              </a:rPr>
              <a:t> A</a:t>
            </a:r>
            <a:r>
              <a:rPr lang="ru-RU" sz="1800" i="1" dirty="0">
                <a:solidFill>
                  <a:schemeClr val="bg1">
                    <a:lumMod val="10000"/>
                  </a:schemeClr>
                </a:solidFill>
              </a:rPr>
              <a:t>      0     </a:t>
            </a:r>
            <a:r>
              <a:rPr lang="en-US" sz="1800" i="1" dirty="0">
                <a:solidFill>
                  <a:schemeClr val="bg1">
                    <a:lumMod val="10000"/>
                  </a:schemeClr>
                </a:solidFill>
              </a:rPr>
              <a:t>  </a:t>
            </a:r>
            <a:r>
              <a:rPr lang="ru-RU" sz="1800" i="1" dirty="0">
                <a:solidFill>
                  <a:schemeClr val="bg1">
                    <a:lumMod val="10000"/>
                  </a:schemeClr>
                </a:solidFill>
              </a:rPr>
              <a:t> 3    </a:t>
            </a:r>
            <a:r>
              <a:rPr lang="en-US" sz="1800" i="1" dirty="0">
                <a:solidFill>
                  <a:schemeClr val="bg1">
                    <a:lumMod val="10000"/>
                  </a:schemeClr>
                </a:solidFill>
              </a:rPr>
              <a:t>  </a:t>
            </a:r>
            <a:r>
              <a:rPr lang="ru-RU" sz="1800" i="1" dirty="0">
                <a:solidFill>
                  <a:schemeClr val="bg1">
                    <a:lumMod val="10000"/>
                  </a:schemeClr>
                </a:solidFill>
              </a:rPr>
              <a:t>   1 </a:t>
            </a:r>
            <a:r>
              <a:rPr lang="en-US" sz="1800" i="1" dirty="0">
                <a:solidFill>
                  <a:schemeClr val="bg1">
                    <a:lumMod val="10000"/>
                  </a:schemeClr>
                </a:solidFill>
              </a:rPr>
              <a:t>  </a:t>
            </a:r>
            <a:r>
              <a:rPr lang="ru-RU" sz="1800" i="1" dirty="0">
                <a:solidFill>
                  <a:schemeClr val="bg1">
                    <a:lumMod val="10000"/>
                  </a:schemeClr>
                </a:solidFill>
              </a:rPr>
              <a:t>     </a:t>
            </a:r>
            <a:r>
              <a:rPr lang="en-US" sz="1800" i="1" dirty="0">
                <a:solidFill>
                  <a:schemeClr val="bg1">
                    <a:lumMod val="10000"/>
                  </a:schemeClr>
                </a:solidFill>
              </a:rPr>
              <a:t>9</a:t>
            </a:r>
            <a:endParaRPr lang="ru-RU" sz="1800" i="1" dirty="0">
              <a:solidFill>
                <a:schemeClr val="bg1">
                  <a:lumMod val="10000"/>
                </a:schemeClr>
              </a:solidFill>
            </a:endParaRPr>
          </a:p>
        </p:txBody>
      </p:sp>
      <p:grpSp>
        <p:nvGrpSpPr>
          <p:cNvPr id="68628" name="Group 20"/>
          <p:cNvGrpSpPr>
            <a:grpSpLocks/>
          </p:cNvGrpSpPr>
          <p:nvPr/>
        </p:nvGrpSpPr>
        <p:grpSpPr bwMode="auto">
          <a:xfrm>
            <a:off x="2867028" y="2133600"/>
            <a:ext cx="2133600" cy="385763"/>
            <a:chOff x="1680" y="1344"/>
            <a:chExt cx="1344" cy="243"/>
          </a:xfrm>
        </p:grpSpPr>
        <p:sp>
          <p:nvSpPr>
            <p:cNvPr id="68614" name="AutoShape 6"/>
            <p:cNvSpPr>
              <a:spLocks noChangeArrowheads="1"/>
            </p:cNvSpPr>
            <p:nvPr/>
          </p:nvSpPr>
          <p:spPr bwMode="auto">
            <a:xfrm rot="-10718597">
              <a:off x="2016" y="1347"/>
              <a:ext cx="285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15" name="AutoShape 7"/>
            <p:cNvSpPr>
              <a:spLocks noChangeArrowheads="1"/>
            </p:cNvSpPr>
            <p:nvPr/>
          </p:nvSpPr>
          <p:spPr bwMode="auto">
            <a:xfrm rot="-10718597">
              <a:off x="2402" y="1344"/>
              <a:ext cx="286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16" name="AutoShape 8"/>
            <p:cNvSpPr>
              <a:spLocks noChangeArrowheads="1"/>
            </p:cNvSpPr>
            <p:nvPr/>
          </p:nvSpPr>
          <p:spPr bwMode="auto">
            <a:xfrm rot="-10718597">
              <a:off x="2739" y="1347"/>
              <a:ext cx="285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17" name="AutoShape 9"/>
            <p:cNvSpPr>
              <a:spLocks noChangeArrowheads="1"/>
            </p:cNvSpPr>
            <p:nvPr/>
          </p:nvSpPr>
          <p:spPr bwMode="auto">
            <a:xfrm rot="-10718597">
              <a:off x="1680" y="1347"/>
              <a:ext cx="286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18" name="Line 10"/>
            <p:cNvSpPr>
              <a:spLocks noChangeShapeType="1"/>
            </p:cNvSpPr>
            <p:nvPr/>
          </p:nvSpPr>
          <p:spPr bwMode="auto">
            <a:xfrm flipH="1">
              <a:off x="1708" y="1587"/>
              <a:ext cx="630" cy="0"/>
            </a:xfrm>
            <a:prstGeom prst="line">
              <a:avLst/>
            </a:prstGeom>
            <a:noFill/>
            <a:ln w="12700">
              <a:solidFill>
                <a:srgbClr val="BB0D5C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8619" name="Line 11"/>
            <p:cNvSpPr>
              <a:spLocks noChangeShapeType="1"/>
            </p:cNvSpPr>
            <p:nvPr/>
          </p:nvSpPr>
          <p:spPr bwMode="auto">
            <a:xfrm>
              <a:off x="2452" y="1587"/>
              <a:ext cx="516" cy="0"/>
            </a:xfrm>
            <a:prstGeom prst="line">
              <a:avLst/>
            </a:prstGeom>
            <a:noFill/>
            <a:ln w="12700">
              <a:solidFill>
                <a:srgbClr val="BB0D5C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214282" y="457200"/>
            <a:ext cx="8643998" cy="144655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u="sng">
                <a:solidFill>
                  <a:srgbClr val="DE230A"/>
                </a:solidFill>
              </a:rPr>
              <a:t>Практическое задание</a:t>
            </a:r>
            <a:r>
              <a:rPr lang="ru-RU" sz="2800" b="1">
                <a:solidFill>
                  <a:srgbClr val="762E67"/>
                </a:solidFill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762E67"/>
                </a:solidFill>
              </a:rPr>
              <a:t>Перевести:   числа 10101001,01001</a:t>
            </a:r>
            <a:r>
              <a:rPr lang="ru-RU" sz="2000" b="1" baseline="-25000">
                <a:solidFill>
                  <a:srgbClr val="762E67"/>
                </a:solidFill>
              </a:rPr>
              <a:t>2</a:t>
            </a:r>
            <a:r>
              <a:rPr lang="ru-RU" sz="2000" b="1">
                <a:solidFill>
                  <a:srgbClr val="762E67"/>
                </a:solidFill>
              </a:rPr>
              <a:t> и 11010100,001</a:t>
            </a:r>
            <a:r>
              <a:rPr lang="ru-RU" sz="2000" b="1" baseline="-25000">
                <a:solidFill>
                  <a:srgbClr val="762E67"/>
                </a:solidFill>
              </a:rPr>
              <a:t>2</a:t>
            </a:r>
            <a:r>
              <a:rPr lang="ru-RU" sz="2000" b="1">
                <a:solidFill>
                  <a:srgbClr val="762E67"/>
                </a:solidFill>
              </a:rPr>
              <a:t>  - в 16-ую СС;</a:t>
            </a:r>
          </a:p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762E67"/>
                </a:solidFill>
              </a:rPr>
              <a:t>числа  6Е1,2</a:t>
            </a:r>
            <a:r>
              <a:rPr lang="en-US" sz="2000" b="1">
                <a:solidFill>
                  <a:srgbClr val="762E67"/>
                </a:solidFill>
              </a:rPr>
              <a:t>F</a:t>
            </a:r>
            <a:r>
              <a:rPr lang="en-US" sz="2000" b="1" baseline="-25000">
                <a:solidFill>
                  <a:srgbClr val="762E67"/>
                </a:solidFill>
              </a:rPr>
              <a:t>16</a:t>
            </a:r>
            <a:r>
              <a:rPr lang="ru-RU" sz="2000" b="1">
                <a:solidFill>
                  <a:srgbClr val="762E67"/>
                </a:solidFill>
              </a:rPr>
              <a:t> и </a:t>
            </a:r>
            <a:r>
              <a:rPr lang="en-US" sz="2000" b="1">
                <a:solidFill>
                  <a:srgbClr val="762E67"/>
                </a:solidFill>
              </a:rPr>
              <a:t>A</a:t>
            </a:r>
            <a:r>
              <a:rPr lang="ru-RU" sz="2000" b="1">
                <a:solidFill>
                  <a:srgbClr val="762E67"/>
                </a:solidFill>
              </a:rPr>
              <a:t>03,1</a:t>
            </a:r>
            <a:r>
              <a:rPr lang="en-US" sz="2000" b="1">
                <a:solidFill>
                  <a:srgbClr val="762E67"/>
                </a:solidFill>
              </a:rPr>
              <a:t>9</a:t>
            </a:r>
            <a:r>
              <a:rPr lang="en-US" sz="2000" b="1" baseline="-25000">
                <a:solidFill>
                  <a:srgbClr val="762E67"/>
                </a:solidFill>
              </a:rPr>
              <a:t>16</a:t>
            </a:r>
            <a:r>
              <a:rPr lang="ru-RU" sz="2000" b="1" baseline="-25000">
                <a:solidFill>
                  <a:srgbClr val="762E67"/>
                </a:solidFill>
              </a:rPr>
              <a:t>   </a:t>
            </a:r>
            <a:r>
              <a:rPr lang="ru-RU" sz="2000" b="1">
                <a:solidFill>
                  <a:srgbClr val="762E67"/>
                </a:solidFill>
              </a:rPr>
              <a:t> - в 2-ую СС.</a:t>
            </a:r>
            <a:endParaRPr lang="ru-RU" sz="2000" b="1" baseline="-25000">
              <a:solidFill>
                <a:srgbClr val="762E67"/>
              </a:solidFill>
            </a:endParaRPr>
          </a:p>
        </p:txBody>
      </p:sp>
      <p:grpSp>
        <p:nvGrpSpPr>
          <p:cNvPr id="68636" name="Group 28"/>
          <p:cNvGrpSpPr>
            <a:grpSpLocks/>
          </p:cNvGrpSpPr>
          <p:nvPr/>
        </p:nvGrpSpPr>
        <p:grpSpPr bwMode="auto">
          <a:xfrm>
            <a:off x="2614610" y="2971799"/>
            <a:ext cx="1600200" cy="385763"/>
            <a:chOff x="1584" y="1824"/>
            <a:chExt cx="1008" cy="243"/>
          </a:xfrm>
        </p:grpSpPr>
        <p:sp>
          <p:nvSpPr>
            <p:cNvPr id="68630" name="AutoShape 22"/>
            <p:cNvSpPr>
              <a:spLocks noChangeArrowheads="1"/>
            </p:cNvSpPr>
            <p:nvPr/>
          </p:nvSpPr>
          <p:spPr bwMode="auto">
            <a:xfrm rot="-10718597">
              <a:off x="1920" y="1827"/>
              <a:ext cx="285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31" name="AutoShape 23"/>
            <p:cNvSpPr>
              <a:spLocks noChangeArrowheads="1"/>
            </p:cNvSpPr>
            <p:nvPr/>
          </p:nvSpPr>
          <p:spPr bwMode="auto">
            <a:xfrm rot="-10718597">
              <a:off x="2306" y="1824"/>
              <a:ext cx="286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33" name="AutoShape 25"/>
            <p:cNvSpPr>
              <a:spLocks noChangeArrowheads="1"/>
            </p:cNvSpPr>
            <p:nvPr/>
          </p:nvSpPr>
          <p:spPr bwMode="auto">
            <a:xfrm rot="-10718597">
              <a:off x="1584" y="1827"/>
              <a:ext cx="286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34" name="Line 26"/>
            <p:cNvSpPr>
              <a:spLocks noChangeShapeType="1"/>
            </p:cNvSpPr>
            <p:nvPr/>
          </p:nvSpPr>
          <p:spPr bwMode="auto">
            <a:xfrm flipH="1">
              <a:off x="1612" y="2067"/>
              <a:ext cx="630" cy="0"/>
            </a:xfrm>
            <a:prstGeom prst="line">
              <a:avLst/>
            </a:prstGeom>
            <a:noFill/>
            <a:ln w="12700">
              <a:solidFill>
                <a:srgbClr val="BB0D5C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8635" name="Line 27"/>
            <p:cNvSpPr>
              <a:spLocks noChangeShapeType="1"/>
            </p:cNvSpPr>
            <p:nvPr/>
          </p:nvSpPr>
          <p:spPr bwMode="auto">
            <a:xfrm flipV="1">
              <a:off x="2304" y="2064"/>
              <a:ext cx="284" cy="3"/>
            </a:xfrm>
            <a:prstGeom prst="line">
              <a:avLst/>
            </a:prstGeom>
            <a:noFill/>
            <a:ln w="12700">
              <a:solidFill>
                <a:srgbClr val="BB0D5C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6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8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8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8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uiExpand="1" build="p" autoUpdateAnimBg="0" advAuto="0"/>
      <p:bldP spid="68627" grpId="0" build="p" animBg="1" autoUpdateAnimBg="0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457200"/>
            <a:ext cx="8643998" cy="685800"/>
          </a:xfrm>
          <a:gradFill rotWithShape="0">
            <a:gsLst>
              <a:gs pos="0">
                <a:srgbClr val="F98DB6"/>
              </a:gs>
              <a:gs pos="100000">
                <a:srgbClr val="F2BDFF"/>
              </a:gs>
            </a:gsLst>
            <a:path path="rect">
              <a:fillToRect r="100000" b="100000"/>
            </a:path>
          </a:gradFill>
        </p:spPr>
        <p:txBody>
          <a:bodyPr/>
          <a:lstStyle/>
          <a:p>
            <a:r>
              <a:rPr lang="ru-RU" sz="2800" b="1" i="1" dirty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Перевод чисел </a:t>
            </a:r>
            <a:r>
              <a:rPr lang="ru-RU" sz="2800" b="1" i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из 8-ой СС в 16-ую СС и обратно</a:t>
            </a:r>
            <a:endParaRPr lang="ru-RU" sz="2800" b="1" i="1" dirty="0"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graphicFrame>
        <p:nvGraphicFramePr>
          <p:cNvPr id="69981" name="Group 349"/>
          <p:cNvGraphicFramePr>
            <a:graphicFrameLocks noGrp="1"/>
          </p:cNvGraphicFramePr>
          <p:nvPr/>
        </p:nvGraphicFramePr>
        <p:xfrm>
          <a:off x="6705600" y="1219200"/>
          <a:ext cx="2209800" cy="5334000"/>
        </p:xfrm>
        <a:graphic>
          <a:graphicData uri="http://schemas.openxmlformats.org/drawingml/2006/table">
            <a:tbl>
              <a:tblPr/>
              <a:tblGrid>
                <a:gridCol w="736600"/>
                <a:gridCol w="736600"/>
                <a:gridCol w="736600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2-ая СС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8-ая 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16-аяСС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E47"/>
                          </a:solidFill>
                          <a:effectLst/>
                          <a:latin typeface="Arial" charset="0"/>
                        </a:rPr>
                        <a:t>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E47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E47"/>
                          </a:solidFill>
                          <a:effectLst/>
                          <a:latin typeface="Arial" charset="0"/>
                        </a:rPr>
                        <a:t>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E47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E47"/>
                          </a:solidFill>
                          <a:effectLst/>
                          <a:latin typeface="Arial" charset="0"/>
                        </a:rPr>
                        <a:t>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E47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E47"/>
                          </a:solidFill>
                          <a:effectLst/>
                          <a:latin typeface="Arial" charset="0"/>
                        </a:rPr>
                        <a:t>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E47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E47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E47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E47"/>
                          </a:solidFill>
                          <a:effectLst/>
                          <a:latin typeface="Arial" charset="0"/>
                        </a:rPr>
                        <a:t>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E47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E47"/>
                          </a:solidFill>
                          <a:effectLst/>
                          <a:latin typeface="Arial" charset="0"/>
                        </a:rPr>
                        <a:t>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E47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E47"/>
                          </a:solidFill>
                          <a:effectLst/>
                          <a:latin typeface="Arial" charset="0"/>
                        </a:rPr>
                        <a:t>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E47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982" name="Text Box 350"/>
          <p:cNvSpPr txBox="1">
            <a:spLocks noChangeArrowheads="1"/>
          </p:cNvSpPr>
          <p:nvPr/>
        </p:nvSpPr>
        <p:spPr bwMode="auto">
          <a:xfrm>
            <a:off x="304800" y="1219200"/>
            <a:ext cx="6248400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u="sng" dirty="0">
                <a:solidFill>
                  <a:schemeClr val="bg1">
                    <a:lumMod val="10000"/>
                  </a:schemeClr>
                </a:solidFill>
              </a:rPr>
              <a:t>Перевод из 8-ой СС в 16-ую СС:</a:t>
            </a:r>
          </a:p>
          <a:p>
            <a:pPr>
              <a:spcBef>
                <a:spcPct val="50000"/>
              </a:spcBef>
            </a:pPr>
            <a:r>
              <a:rPr lang="ru-RU" sz="1800" dirty="0">
                <a:solidFill>
                  <a:schemeClr val="bg1">
                    <a:lumMod val="10000"/>
                  </a:schemeClr>
                </a:solidFill>
              </a:rPr>
              <a:t>Каждую цифру </a:t>
            </a:r>
            <a:r>
              <a:rPr lang="ru-RU" sz="1800" dirty="0" err="1">
                <a:solidFill>
                  <a:schemeClr val="bg1">
                    <a:lumMod val="10000"/>
                  </a:schemeClr>
                </a:solidFill>
              </a:rPr>
              <a:t>восьмиричного</a:t>
            </a:r>
            <a:r>
              <a:rPr lang="ru-RU" sz="1800" dirty="0">
                <a:solidFill>
                  <a:schemeClr val="bg1">
                    <a:lumMod val="10000"/>
                  </a:schemeClr>
                </a:solidFill>
              </a:rPr>
              <a:t> числа заменить двоичной триадой (перевод из 8-ой в 2-ую СС). Полученное число разбить на </a:t>
            </a:r>
            <a:r>
              <a:rPr lang="ru-RU" sz="1800" dirty="0" err="1">
                <a:solidFill>
                  <a:schemeClr val="bg1">
                    <a:lumMod val="10000"/>
                  </a:schemeClr>
                </a:solidFill>
              </a:rPr>
              <a:t>тэтрады</a:t>
            </a:r>
            <a:r>
              <a:rPr lang="ru-RU" sz="1800" dirty="0">
                <a:solidFill>
                  <a:schemeClr val="bg1">
                    <a:lumMod val="10000"/>
                  </a:schemeClr>
                </a:solidFill>
              </a:rPr>
              <a:t>. Каждую </a:t>
            </a:r>
            <a:r>
              <a:rPr lang="ru-RU" sz="1800" dirty="0" err="1">
                <a:solidFill>
                  <a:schemeClr val="bg1">
                    <a:lumMod val="10000"/>
                  </a:schemeClr>
                </a:solidFill>
              </a:rPr>
              <a:t>тэтраду</a:t>
            </a:r>
            <a:r>
              <a:rPr lang="ru-RU" sz="1800" dirty="0">
                <a:solidFill>
                  <a:schemeClr val="bg1">
                    <a:lumMod val="10000"/>
                  </a:schemeClr>
                </a:solidFill>
              </a:rPr>
              <a:t> заменить соответствующей </a:t>
            </a:r>
            <a:r>
              <a:rPr lang="ru-RU" sz="1800" dirty="0" err="1">
                <a:solidFill>
                  <a:schemeClr val="bg1">
                    <a:lumMod val="10000"/>
                  </a:schemeClr>
                </a:solidFill>
              </a:rPr>
              <a:t>шестнадцатиричной</a:t>
            </a:r>
            <a:r>
              <a:rPr lang="ru-RU" sz="1800" dirty="0">
                <a:solidFill>
                  <a:schemeClr val="bg1">
                    <a:lumMod val="10000"/>
                  </a:schemeClr>
                </a:solidFill>
              </a:rPr>
              <a:t> цифрой (перевод из 2-ой в 16-ую СС).</a:t>
            </a:r>
          </a:p>
          <a:p>
            <a:pPr>
              <a:spcBef>
                <a:spcPct val="50000"/>
              </a:spcBef>
            </a:pPr>
            <a:r>
              <a:rPr lang="ru-RU" sz="1600" dirty="0">
                <a:solidFill>
                  <a:srgbClr val="1709D3"/>
                </a:solidFill>
              </a:rPr>
              <a:t>326,05</a:t>
            </a:r>
            <a:r>
              <a:rPr lang="ru-RU" sz="1600" baseline="-25000" dirty="0">
                <a:solidFill>
                  <a:srgbClr val="1709D3"/>
                </a:solidFill>
              </a:rPr>
              <a:t>8</a:t>
            </a:r>
            <a:r>
              <a:rPr lang="ru-RU" sz="1600" dirty="0">
                <a:solidFill>
                  <a:srgbClr val="1709D3"/>
                </a:solidFill>
              </a:rPr>
              <a:t> =</a:t>
            </a:r>
            <a:endParaRPr lang="ru-RU" sz="1000" dirty="0">
              <a:solidFill>
                <a:srgbClr val="1709D3"/>
              </a:solidFill>
            </a:endParaRPr>
          </a:p>
        </p:txBody>
      </p:sp>
      <p:grpSp>
        <p:nvGrpSpPr>
          <p:cNvPr id="69983" name="Group 351"/>
          <p:cNvGrpSpPr>
            <a:grpSpLocks/>
          </p:cNvGrpSpPr>
          <p:nvPr/>
        </p:nvGrpSpPr>
        <p:grpSpPr bwMode="auto">
          <a:xfrm>
            <a:off x="3352800" y="3252790"/>
            <a:ext cx="2133600" cy="385762"/>
            <a:chOff x="1680" y="1344"/>
            <a:chExt cx="1344" cy="243"/>
          </a:xfrm>
        </p:grpSpPr>
        <p:sp>
          <p:nvSpPr>
            <p:cNvPr id="69984" name="AutoShape 352"/>
            <p:cNvSpPr>
              <a:spLocks noChangeArrowheads="1"/>
            </p:cNvSpPr>
            <p:nvPr/>
          </p:nvSpPr>
          <p:spPr bwMode="auto">
            <a:xfrm rot="-10718597">
              <a:off x="2016" y="1347"/>
              <a:ext cx="285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DE230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985" name="AutoShape 353"/>
            <p:cNvSpPr>
              <a:spLocks noChangeArrowheads="1"/>
            </p:cNvSpPr>
            <p:nvPr/>
          </p:nvSpPr>
          <p:spPr bwMode="auto">
            <a:xfrm rot="-10718597">
              <a:off x="2402" y="1344"/>
              <a:ext cx="286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DE230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986" name="AutoShape 354"/>
            <p:cNvSpPr>
              <a:spLocks noChangeArrowheads="1"/>
            </p:cNvSpPr>
            <p:nvPr/>
          </p:nvSpPr>
          <p:spPr bwMode="auto">
            <a:xfrm rot="-10718597">
              <a:off x="2739" y="1347"/>
              <a:ext cx="285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DE230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987" name="AutoShape 355"/>
            <p:cNvSpPr>
              <a:spLocks noChangeArrowheads="1"/>
            </p:cNvSpPr>
            <p:nvPr/>
          </p:nvSpPr>
          <p:spPr bwMode="auto">
            <a:xfrm rot="-10718597">
              <a:off x="1680" y="1347"/>
              <a:ext cx="286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DE230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988" name="Line 356"/>
            <p:cNvSpPr>
              <a:spLocks noChangeShapeType="1"/>
            </p:cNvSpPr>
            <p:nvPr/>
          </p:nvSpPr>
          <p:spPr bwMode="auto">
            <a:xfrm flipH="1">
              <a:off x="1708" y="1587"/>
              <a:ext cx="630" cy="0"/>
            </a:xfrm>
            <a:prstGeom prst="line">
              <a:avLst/>
            </a:prstGeom>
            <a:noFill/>
            <a:ln w="12700">
              <a:solidFill>
                <a:srgbClr val="DE230A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9989" name="Line 357"/>
            <p:cNvSpPr>
              <a:spLocks noChangeShapeType="1"/>
            </p:cNvSpPr>
            <p:nvPr/>
          </p:nvSpPr>
          <p:spPr bwMode="auto">
            <a:xfrm>
              <a:off x="2452" y="1587"/>
              <a:ext cx="516" cy="0"/>
            </a:xfrm>
            <a:prstGeom prst="line">
              <a:avLst/>
            </a:prstGeom>
            <a:noFill/>
            <a:ln w="12700">
              <a:solidFill>
                <a:srgbClr val="DE230A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69990" name="Text Box 358"/>
          <p:cNvSpPr txBox="1">
            <a:spLocks noChangeArrowheads="1"/>
          </p:cNvSpPr>
          <p:nvPr/>
        </p:nvSpPr>
        <p:spPr bwMode="auto">
          <a:xfrm>
            <a:off x="1219200" y="3409952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i="1">
                <a:solidFill>
                  <a:srgbClr val="BB0D5C"/>
                </a:solidFill>
              </a:rPr>
              <a:t>3      2       6        0       5</a:t>
            </a:r>
          </a:p>
        </p:txBody>
      </p:sp>
      <p:sp>
        <p:nvSpPr>
          <p:cNvPr id="69991" name="Rectangle 359"/>
          <p:cNvSpPr>
            <a:spLocks noChangeArrowheads="1"/>
          </p:cNvSpPr>
          <p:nvPr/>
        </p:nvSpPr>
        <p:spPr bwMode="auto">
          <a:xfrm>
            <a:off x="304800" y="1600200"/>
            <a:ext cx="6172200" cy="1543048"/>
          </a:xfrm>
          <a:prstGeom prst="rect">
            <a:avLst/>
          </a:prstGeom>
          <a:noFill/>
          <a:ln w="9525">
            <a:solidFill>
              <a:srgbClr val="DE230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992" name="Text Box 360"/>
          <p:cNvSpPr txBox="1">
            <a:spLocks noChangeArrowheads="1"/>
          </p:cNvSpPr>
          <p:nvPr/>
        </p:nvSpPr>
        <p:spPr bwMode="auto">
          <a:xfrm>
            <a:off x="228600" y="3959243"/>
            <a:ext cx="64008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u="sng" dirty="0">
                <a:solidFill>
                  <a:schemeClr val="bg1">
                    <a:lumMod val="10000"/>
                  </a:schemeClr>
                </a:solidFill>
              </a:rPr>
              <a:t>Перевод из 16-ой СС в 8-ую СС</a:t>
            </a:r>
          </a:p>
          <a:p>
            <a:pPr>
              <a:spcBef>
                <a:spcPct val="50000"/>
              </a:spcBef>
            </a:pPr>
            <a:r>
              <a:rPr lang="ru-RU" sz="1800" dirty="0">
                <a:solidFill>
                  <a:schemeClr val="bg1">
                    <a:lumMod val="10000"/>
                  </a:schemeClr>
                </a:solidFill>
              </a:rPr>
              <a:t>Каждую цифру </a:t>
            </a:r>
            <a:r>
              <a:rPr lang="ru-RU" sz="1800" dirty="0" err="1">
                <a:solidFill>
                  <a:schemeClr val="bg1">
                    <a:lumMod val="10000"/>
                  </a:schemeClr>
                </a:solidFill>
              </a:rPr>
              <a:t>шестнадцатиричного</a:t>
            </a:r>
            <a:r>
              <a:rPr lang="ru-RU" sz="1800" dirty="0">
                <a:solidFill>
                  <a:schemeClr val="bg1">
                    <a:lumMod val="10000"/>
                  </a:schemeClr>
                </a:solidFill>
              </a:rPr>
              <a:t> числа заменить двоичной </a:t>
            </a:r>
            <a:r>
              <a:rPr lang="ru-RU" sz="1800" dirty="0" err="1">
                <a:solidFill>
                  <a:schemeClr val="bg1">
                    <a:lumMod val="10000"/>
                  </a:schemeClr>
                </a:solidFill>
              </a:rPr>
              <a:t>тэтрадой</a:t>
            </a:r>
            <a:r>
              <a:rPr lang="ru-RU" sz="1800" dirty="0">
                <a:solidFill>
                  <a:schemeClr val="bg1">
                    <a:lumMod val="10000"/>
                  </a:schemeClr>
                </a:solidFill>
              </a:rPr>
              <a:t> (перевод из 16-ой в 2-ую СС). Полученное число разбить на триады. Каждую триаду заменить соответствующей </a:t>
            </a:r>
            <a:r>
              <a:rPr lang="ru-RU" sz="1800" dirty="0" err="1">
                <a:solidFill>
                  <a:schemeClr val="bg1">
                    <a:lumMod val="10000"/>
                  </a:schemeClr>
                </a:solidFill>
              </a:rPr>
              <a:t>восьмиричной</a:t>
            </a:r>
            <a:r>
              <a:rPr lang="ru-RU" sz="1800" dirty="0">
                <a:solidFill>
                  <a:schemeClr val="bg1">
                    <a:lumMod val="10000"/>
                  </a:schemeClr>
                </a:solidFill>
              </a:rPr>
              <a:t> цифрой (перевод из 2-ой в 8-ую СС)</a:t>
            </a:r>
          </a:p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1709D3"/>
                </a:solidFill>
              </a:rPr>
              <a:t>С1,72</a:t>
            </a:r>
            <a:r>
              <a:rPr lang="ru-RU" sz="1800" baseline="-25000" dirty="0">
                <a:solidFill>
                  <a:srgbClr val="1709D3"/>
                </a:solidFill>
              </a:rPr>
              <a:t>16</a:t>
            </a:r>
            <a:r>
              <a:rPr lang="ru-RU" sz="1800" dirty="0">
                <a:solidFill>
                  <a:srgbClr val="1709D3"/>
                </a:solidFill>
              </a:rPr>
              <a:t>=</a:t>
            </a:r>
            <a:endParaRPr lang="ru-RU" sz="1600" dirty="0">
              <a:solidFill>
                <a:srgbClr val="1709D3"/>
              </a:solidFill>
            </a:endParaRPr>
          </a:p>
        </p:txBody>
      </p:sp>
      <p:grpSp>
        <p:nvGrpSpPr>
          <p:cNvPr id="70009" name="Group 377"/>
          <p:cNvGrpSpPr>
            <a:grpSpLocks/>
          </p:cNvGrpSpPr>
          <p:nvPr/>
        </p:nvGrpSpPr>
        <p:grpSpPr bwMode="auto">
          <a:xfrm>
            <a:off x="3290902" y="5757882"/>
            <a:ext cx="2286000" cy="385763"/>
            <a:chOff x="2016" y="3024"/>
            <a:chExt cx="1440" cy="243"/>
          </a:xfrm>
        </p:grpSpPr>
        <p:sp>
          <p:nvSpPr>
            <p:cNvPr id="70001" name="AutoShape 369"/>
            <p:cNvSpPr>
              <a:spLocks noChangeArrowheads="1"/>
            </p:cNvSpPr>
            <p:nvPr/>
          </p:nvSpPr>
          <p:spPr bwMode="auto">
            <a:xfrm rot="-10718597">
              <a:off x="2016" y="3024"/>
              <a:ext cx="230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DE230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002" name="AutoShape 370"/>
            <p:cNvSpPr>
              <a:spLocks noChangeArrowheads="1"/>
            </p:cNvSpPr>
            <p:nvPr/>
          </p:nvSpPr>
          <p:spPr bwMode="auto">
            <a:xfrm rot="-10718597">
              <a:off x="2478" y="3027"/>
              <a:ext cx="230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DE230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003" name="AutoShape 371"/>
            <p:cNvSpPr>
              <a:spLocks noChangeArrowheads="1"/>
            </p:cNvSpPr>
            <p:nvPr/>
          </p:nvSpPr>
          <p:spPr bwMode="auto">
            <a:xfrm rot="-10718597">
              <a:off x="2755" y="3027"/>
              <a:ext cx="230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DE230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004" name="AutoShape 372"/>
            <p:cNvSpPr>
              <a:spLocks noChangeArrowheads="1"/>
            </p:cNvSpPr>
            <p:nvPr/>
          </p:nvSpPr>
          <p:spPr bwMode="auto">
            <a:xfrm rot="-10718597">
              <a:off x="2986" y="3027"/>
              <a:ext cx="230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DE230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005" name="AutoShape 373"/>
            <p:cNvSpPr>
              <a:spLocks noChangeArrowheads="1"/>
            </p:cNvSpPr>
            <p:nvPr/>
          </p:nvSpPr>
          <p:spPr bwMode="auto">
            <a:xfrm rot="-10718597">
              <a:off x="2247" y="3027"/>
              <a:ext cx="230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DE230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006" name="Line 374"/>
            <p:cNvSpPr>
              <a:spLocks noChangeShapeType="1"/>
            </p:cNvSpPr>
            <p:nvPr/>
          </p:nvSpPr>
          <p:spPr bwMode="auto">
            <a:xfrm flipH="1">
              <a:off x="2155" y="3267"/>
              <a:ext cx="508" cy="0"/>
            </a:xfrm>
            <a:prstGeom prst="line">
              <a:avLst/>
            </a:prstGeom>
            <a:noFill/>
            <a:ln w="12700">
              <a:solidFill>
                <a:srgbClr val="DE230A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70007" name="Line 375"/>
            <p:cNvSpPr>
              <a:spLocks noChangeShapeType="1"/>
            </p:cNvSpPr>
            <p:nvPr/>
          </p:nvSpPr>
          <p:spPr bwMode="auto">
            <a:xfrm flipV="1">
              <a:off x="2755" y="3264"/>
              <a:ext cx="701" cy="3"/>
            </a:xfrm>
            <a:prstGeom prst="line">
              <a:avLst/>
            </a:prstGeom>
            <a:noFill/>
            <a:ln w="12700">
              <a:solidFill>
                <a:srgbClr val="DE230A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70008" name="AutoShape 376"/>
            <p:cNvSpPr>
              <a:spLocks noChangeArrowheads="1"/>
            </p:cNvSpPr>
            <p:nvPr/>
          </p:nvSpPr>
          <p:spPr bwMode="auto">
            <a:xfrm rot="-10718597">
              <a:off x="3226" y="3024"/>
              <a:ext cx="230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DE230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0010" name="Text Box 378"/>
          <p:cNvSpPr txBox="1">
            <a:spLocks noChangeArrowheads="1"/>
          </p:cNvSpPr>
          <p:nvPr/>
        </p:nvSpPr>
        <p:spPr bwMode="auto">
          <a:xfrm>
            <a:off x="1157302" y="5910282"/>
            <a:ext cx="1981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i="1">
                <a:solidFill>
                  <a:srgbClr val="BB0D5C"/>
                </a:solidFill>
              </a:rPr>
              <a:t>  С        1           7         2</a:t>
            </a:r>
          </a:p>
        </p:txBody>
      </p:sp>
      <p:sp>
        <p:nvSpPr>
          <p:cNvPr id="70014" name="Text Box 382"/>
          <p:cNvSpPr txBox="1">
            <a:spLocks noChangeArrowheads="1"/>
          </p:cNvSpPr>
          <p:nvPr/>
        </p:nvSpPr>
        <p:spPr bwMode="auto">
          <a:xfrm>
            <a:off x="1143000" y="3181352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dirty="0">
                <a:solidFill>
                  <a:srgbClr val="1709D3"/>
                </a:solidFill>
              </a:rPr>
              <a:t>11  010  110 , 000  101</a:t>
            </a:r>
          </a:p>
        </p:txBody>
      </p:sp>
      <p:sp>
        <p:nvSpPr>
          <p:cNvPr id="70015" name="Text Box 383"/>
          <p:cNvSpPr txBox="1">
            <a:spLocks noChangeArrowheads="1"/>
          </p:cNvSpPr>
          <p:nvPr/>
        </p:nvSpPr>
        <p:spPr bwMode="auto">
          <a:xfrm>
            <a:off x="3124200" y="3181352"/>
            <a:ext cx="2514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solidFill>
                  <a:srgbClr val="1709D3"/>
                </a:solidFill>
              </a:rPr>
              <a:t>= 1101  0110 ,  0001  0100</a:t>
            </a:r>
          </a:p>
        </p:txBody>
      </p:sp>
      <p:sp>
        <p:nvSpPr>
          <p:cNvPr id="70016" name="Text Box 384"/>
          <p:cNvSpPr txBox="1">
            <a:spLocks noChangeArrowheads="1"/>
          </p:cNvSpPr>
          <p:nvPr/>
        </p:nvSpPr>
        <p:spPr bwMode="auto">
          <a:xfrm>
            <a:off x="5410200" y="3181352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dirty="0">
                <a:solidFill>
                  <a:srgbClr val="1709D3"/>
                </a:solidFill>
              </a:rPr>
              <a:t>= </a:t>
            </a:r>
            <a:r>
              <a:rPr lang="en-US" sz="1600" dirty="0">
                <a:solidFill>
                  <a:srgbClr val="1709D3"/>
                </a:solidFill>
              </a:rPr>
              <a:t>D</a:t>
            </a:r>
            <a:r>
              <a:rPr lang="ru-RU" sz="1600" dirty="0">
                <a:solidFill>
                  <a:srgbClr val="1709D3"/>
                </a:solidFill>
              </a:rPr>
              <a:t>6,14</a:t>
            </a:r>
            <a:r>
              <a:rPr lang="ru-RU" sz="1600" baseline="-25000" dirty="0">
                <a:solidFill>
                  <a:srgbClr val="1709D3"/>
                </a:solidFill>
              </a:rPr>
              <a:t>16</a:t>
            </a:r>
          </a:p>
        </p:txBody>
      </p:sp>
      <p:sp>
        <p:nvSpPr>
          <p:cNvPr id="70017" name="Rectangle 385"/>
          <p:cNvSpPr>
            <a:spLocks noChangeArrowheads="1"/>
          </p:cNvSpPr>
          <p:nvPr/>
        </p:nvSpPr>
        <p:spPr bwMode="auto">
          <a:xfrm>
            <a:off x="5564202" y="5681682"/>
            <a:ext cx="108715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solidFill>
                  <a:srgbClr val="1709D3"/>
                </a:solidFill>
              </a:rPr>
              <a:t>= 301,344</a:t>
            </a:r>
            <a:r>
              <a:rPr lang="ru-RU" sz="1600" baseline="-25000">
                <a:solidFill>
                  <a:srgbClr val="1709D3"/>
                </a:solidFill>
              </a:rPr>
              <a:t>8</a:t>
            </a:r>
          </a:p>
        </p:txBody>
      </p:sp>
      <p:sp>
        <p:nvSpPr>
          <p:cNvPr id="70018" name="Rectangle 386"/>
          <p:cNvSpPr>
            <a:spLocks noChangeArrowheads="1"/>
          </p:cNvSpPr>
          <p:nvPr/>
        </p:nvSpPr>
        <p:spPr bwMode="auto">
          <a:xfrm>
            <a:off x="3119452" y="5681682"/>
            <a:ext cx="25418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1709D3"/>
                </a:solidFill>
              </a:rPr>
              <a:t>= 11  000  001, 011 100  100</a:t>
            </a:r>
          </a:p>
        </p:txBody>
      </p:sp>
      <p:sp>
        <p:nvSpPr>
          <p:cNvPr id="70019" name="Rectangle 387"/>
          <p:cNvSpPr>
            <a:spLocks noChangeArrowheads="1"/>
          </p:cNvSpPr>
          <p:nvPr/>
        </p:nvSpPr>
        <p:spPr bwMode="auto">
          <a:xfrm>
            <a:off x="1081102" y="5681682"/>
            <a:ext cx="21623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1709D3"/>
                </a:solidFill>
              </a:rPr>
              <a:t>1100  0001 , 0111  0010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6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9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9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9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0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300"/>
                                        <p:tgtEl>
                                          <p:spTgt spid="6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0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6500"/>
                            </p:stCondLst>
                            <p:childTnLst>
                              <p:par>
                                <p:cTn id="36" presetID="17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9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9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0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1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9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4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9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8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0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20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300"/>
                                        <p:tgtEl>
                                          <p:spTgt spid="70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0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8000"/>
                            </p:stCondLst>
                            <p:childTnLst>
                              <p:par>
                                <p:cTn id="65" presetID="17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0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0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9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0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build="p" animBg="1" autoUpdateAnimBg="0" advAuto="0"/>
      <p:bldP spid="69982" grpId="0" autoUpdateAnimBg="0"/>
      <p:bldP spid="69990" grpId="0" autoUpdateAnimBg="0"/>
      <p:bldP spid="69991" grpId="0" animBg="1"/>
      <p:bldP spid="69992" grpId="0" autoUpdateAnimBg="0"/>
      <p:bldP spid="70010" grpId="0" autoUpdateAnimBg="0"/>
      <p:bldP spid="70014" grpId="0" autoUpdateAnimBg="0"/>
      <p:bldP spid="70015" grpId="0" autoUpdateAnimBg="0"/>
      <p:bldP spid="70016" grpId="0" autoUpdateAnimBg="0"/>
      <p:bldP spid="70017" grpId="0" autoUpdateAnimBg="0"/>
      <p:bldP spid="70018" grpId="0" autoUpdateAnimBg="0"/>
      <p:bldP spid="7001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214282" y="457200"/>
            <a:ext cx="8786874" cy="1446550"/>
          </a:xfrm>
          <a:prstGeom prst="rect">
            <a:avLst/>
          </a:prstGeom>
          <a:gradFill rotWithShape="0">
            <a:gsLst>
              <a:gs pos="0">
                <a:srgbClr val="BF8199"/>
              </a:gs>
              <a:gs pos="50000">
                <a:schemeClr val="bg1"/>
              </a:gs>
              <a:gs pos="100000">
                <a:srgbClr val="BF819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u="sng" dirty="0">
                <a:solidFill>
                  <a:srgbClr val="DE230A"/>
                </a:solidFill>
              </a:rPr>
              <a:t>Практическое задание</a:t>
            </a:r>
            <a:r>
              <a:rPr lang="ru-RU" sz="2800" b="1" dirty="0">
                <a:solidFill>
                  <a:srgbClr val="762E67"/>
                </a:solidFill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762E67"/>
                </a:solidFill>
              </a:rPr>
              <a:t>Перевести:  числа 541,03</a:t>
            </a:r>
            <a:r>
              <a:rPr lang="ru-RU" sz="2000" b="1" baseline="-25000" dirty="0">
                <a:solidFill>
                  <a:srgbClr val="762E67"/>
                </a:solidFill>
              </a:rPr>
              <a:t>8</a:t>
            </a:r>
            <a:r>
              <a:rPr lang="ru-RU" sz="2000" b="1" dirty="0">
                <a:solidFill>
                  <a:srgbClr val="762E67"/>
                </a:solidFill>
              </a:rPr>
              <a:t> и 276,15</a:t>
            </a:r>
            <a:r>
              <a:rPr lang="ru-RU" sz="2000" b="1" baseline="-25000" dirty="0">
                <a:solidFill>
                  <a:srgbClr val="762E67"/>
                </a:solidFill>
              </a:rPr>
              <a:t>8</a:t>
            </a:r>
            <a:r>
              <a:rPr lang="ru-RU" sz="2000" b="1" dirty="0">
                <a:solidFill>
                  <a:srgbClr val="762E67"/>
                </a:solidFill>
              </a:rPr>
              <a:t>  - в 16-ую СС;</a:t>
            </a:r>
          </a:p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762E67"/>
                </a:solidFill>
              </a:rPr>
              <a:t>                        числа  6Е5,2В</a:t>
            </a:r>
            <a:r>
              <a:rPr lang="en-US" sz="2000" b="1" baseline="-25000" dirty="0">
                <a:solidFill>
                  <a:srgbClr val="762E67"/>
                </a:solidFill>
              </a:rPr>
              <a:t>16</a:t>
            </a:r>
            <a:r>
              <a:rPr lang="ru-RU" sz="2000" b="1" dirty="0">
                <a:solidFill>
                  <a:srgbClr val="762E67"/>
                </a:solidFill>
              </a:rPr>
              <a:t> и 3</a:t>
            </a:r>
            <a:r>
              <a:rPr lang="en-US" sz="2000" b="1" dirty="0">
                <a:solidFill>
                  <a:srgbClr val="762E67"/>
                </a:solidFill>
              </a:rPr>
              <a:t>A</a:t>
            </a:r>
            <a:r>
              <a:rPr lang="ru-RU" sz="2000" b="1" dirty="0">
                <a:solidFill>
                  <a:srgbClr val="762E67"/>
                </a:solidFill>
              </a:rPr>
              <a:t>0,51</a:t>
            </a:r>
            <a:r>
              <a:rPr lang="en-US" sz="2000" b="1" baseline="-25000" dirty="0">
                <a:solidFill>
                  <a:srgbClr val="762E67"/>
                </a:solidFill>
              </a:rPr>
              <a:t>16</a:t>
            </a:r>
            <a:r>
              <a:rPr lang="ru-RU" sz="2000" b="1" baseline="-25000" dirty="0">
                <a:solidFill>
                  <a:srgbClr val="762E67"/>
                </a:solidFill>
              </a:rPr>
              <a:t>   </a:t>
            </a:r>
            <a:r>
              <a:rPr lang="ru-RU" sz="2000" b="1" dirty="0">
                <a:solidFill>
                  <a:srgbClr val="762E67"/>
                </a:solidFill>
              </a:rPr>
              <a:t> - в 8-ую СС.</a:t>
            </a:r>
            <a:endParaRPr lang="ru-RU" sz="2000" b="1" baseline="-25000" dirty="0">
              <a:solidFill>
                <a:srgbClr val="762E67"/>
              </a:solidFill>
            </a:endParaRP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304800" y="1905000"/>
            <a:ext cx="8610600" cy="385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ru-RU" sz="1700" dirty="0">
                <a:solidFill>
                  <a:schemeClr val="bg1">
                    <a:lumMod val="10000"/>
                  </a:schemeClr>
                </a:solidFill>
              </a:rPr>
              <a:t>541,03</a:t>
            </a:r>
            <a:r>
              <a:rPr lang="ru-RU" sz="1700" baseline="-25000" dirty="0">
                <a:solidFill>
                  <a:schemeClr val="bg1">
                    <a:lumMod val="10000"/>
                  </a:schemeClr>
                </a:solidFill>
              </a:rPr>
              <a:t>8 </a:t>
            </a:r>
            <a:r>
              <a:rPr lang="ru-RU" sz="1700" dirty="0">
                <a:solidFill>
                  <a:schemeClr val="bg1">
                    <a:lumMod val="10000"/>
                  </a:schemeClr>
                </a:solidFill>
              </a:rPr>
              <a:t>= 101  100  001 , 000  011 =    1  0110  0001 , 0000 1100 = 161,0С</a:t>
            </a:r>
            <a:r>
              <a:rPr lang="ru-RU" sz="1700" baseline="-25000" dirty="0">
                <a:solidFill>
                  <a:schemeClr val="bg1">
                    <a:lumMod val="10000"/>
                  </a:schemeClr>
                </a:solidFill>
              </a:rPr>
              <a:t>16</a:t>
            </a:r>
            <a:endParaRPr lang="ru-RU" sz="1700" dirty="0">
              <a:solidFill>
                <a:schemeClr val="bg1">
                  <a:lumMod val="1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ru-RU" sz="1700" dirty="0">
              <a:solidFill>
                <a:schemeClr val="bg1">
                  <a:lumMod val="1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ru-RU" sz="1700" dirty="0">
              <a:solidFill>
                <a:schemeClr val="bg1">
                  <a:lumMod val="1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ru-RU" sz="1700" dirty="0">
                <a:solidFill>
                  <a:schemeClr val="bg1">
                    <a:lumMod val="10000"/>
                  </a:schemeClr>
                </a:solidFill>
              </a:rPr>
              <a:t>2)    276,15</a:t>
            </a:r>
            <a:r>
              <a:rPr lang="ru-RU" sz="1700" baseline="-25000" dirty="0">
                <a:solidFill>
                  <a:schemeClr val="bg1">
                    <a:lumMod val="10000"/>
                  </a:schemeClr>
                </a:solidFill>
              </a:rPr>
              <a:t>8</a:t>
            </a:r>
            <a:r>
              <a:rPr lang="ru-RU" sz="1700" dirty="0">
                <a:solidFill>
                  <a:schemeClr val="bg1">
                    <a:lumMod val="10000"/>
                  </a:schemeClr>
                </a:solidFill>
              </a:rPr>
              <a:t> = 10  111  110 , 001  101 =  1011  1110 , 0011 0100 = ВЕ,34</a:t>
            </a:r>
            <a:r>
              <a:rPr lang="ru-RU" sz="1700" baseline="-25000" dirty="0">
                <a:solidFill>
                  <a:schemeClr val="bg1">
                    <a:lumMod val="10000"/>
                  </a:schemeClr>
                </a:solidFill>
              </a:rPr>
              <a:t>16</a:t>
            </a:r>
            <a:endParaRPr lang="ru-RU" sz="1700" dirty="0">
              <a:solidFill>
                <a:schemeClr val="bg1">
                  <a:lumMod val="1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ru-RU" sz="1700" dirty="0">
              <a:solidFill>
                <a:schemeClr val="bg1">
                  <a:lumMod val="1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ru-RU" sz="1700" dirty="0">
              <a:solidFill>
                <a:schemeClr val="bg1">
                  <a:lumMod val="1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ru-RU" sz="1700" dirty="0">
                <a:solidFill>
                  <a:schemeClr val="bg1">
                    <a:lumMod val="10000"/>
                  </a:schemeClr>
                </a:solidFill>
              </a:rPr>
              <a:t>3)    6Е5,2В</a:t>
            </a:r>
            <a:r>
              <a:rPr lang="ru-RU" sz="1700" baseline="-25000" dirty="0">
                <a:solidFill>
                  <a:schemeClr val="bg1">
                    <a:lumMod val="10000"/>
                  </a:schemeClr>
                </a:solidFill>
              </a:rPr>
              <a:t>16 </a:t>
            </a:r>
            <a:r>
              <a:rPr lang="ru-RU" sz="1700" dirty="0">
                <a:solidFill>
                  <a:schemeClr val="bg1">
                    <a:lumMod val="10000"/>
                  </a:schemeClr>
                </a:solidFill>
              </a:rPr>
              <a:t>= 110  1110  0101 , 0010  1011 =  11  011 100  101 , 001 010  110 = 3345,126</a:t>
            </a:r>
            <a:r>
              <a:rPr lang="ru-RU" sz="1700" baseline="-25000" dirty="0">
                <a:solidFill>
                  <a:schemeClr val="bg1">
                    <a:lumMod val="10000"/>
                  </a:schemeClr>
                </a:solidFill>
              </a:rPr>
              <a:t>8</a:t>
            </a:r>
            <a:endParaRPr lang="ru-RU" sz="1700" dirty="0">
              <a:solidFill>
                <a:schemeClr val="bg1">
                  <a:lumMod val="1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ru-RU" sz="1700" dirty="0">
              <a:solidFill>
                <a:schemeClr val="bg1">
                  <a:lumMod val="1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ru-RU" sz="1700" dirty="0">
              <a:solidFill>
                <a:schemeClr val="bg1">
                  <a:lumMod val="1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ru-RU" sz="1700" dirty="0">
                <a:solidFill>
                  <a:schemeClr val="bg1">
                    <a:lumMod val="10000"/>
                  </a:schemeClr>
                </a:solidFill>
              </a:rPr>
              <a:t>4)    3А0,51</a:t>
            </a:r>
            <a:r>
              <a:rPr lang="ru-RU" sz="1700" baseline="-25000" dirty="0">
                <a:solidFill>
                  <a:schemeClr val="bg1">
                    <a:lumMod val="10000"/>
                  </a:schemeClr>
                </a:solidFill>
              </a:rPr>
              <a:t>16</a:t>
            </a:r>
            <a:r>
              <a:rPr lang="ru-RU" sz="1700" dirty="0">
                <a:solidFill>
                  <a:schemeClr val="bg1">
                    <a:lumMod val="10000"/>
                  </a:schemeClr>
                </a:solidFill>
              </a:rPr>
              <a:t> = 11  1010  0000 , 0101  0001 =   1  110 100  000 , 010 100  010 = 1640,242</a:t>
            </a:r>
            <a:r>
              <a:rPr lang="ru-RU" sz="1700" baseline="-25000" dirty="0">
                <a:solidFill>
                  <a:schemeClr val="bg1">
                    <a:lumMod val="10000"/>
                  </a:schemeClr>
                </a:solidFill>
              </a:rPr>
              <a:t>8</a:t>
            </a:r>
            <a:endParaRPr lang="ru-RU" sz="17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1600200" y="21336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i="1">
                <a:solidFill>
                  <a:srgbClr val="DE230A"/>
                </a:solidFill>
              </a:rPr>
              <a:t>   5         4       1         0        3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1524000" y="33528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i="1">
                <a:solidFill>
                  <a:srgbClr val="DE230A"/>
                </a:solidFill>
              </a:rPr>
              <a:t>   2      7        6        1        5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1752600" y="4495800"/>
            <a:ext cx="251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i="1">
                <a:solidFill>
                  <a:srgbClr val="DE230A"/>
                </a:solidFill>
              </a:rPr>
              <a:t>  6         Е         5           2          В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1676400" y="5715000"/>
            <a:ext cx="251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i="1">
                <a:solidFill>
                  <a:srgbClr val="DE230A"/>
                </a:solidFill>
              </a:rPr>
              <a:t>   3        А         0           5         1</a:t>
            </a:r>
          </a:p>
        </p:txBody>
      </p:sp>
      <p:grpSp>
        <p:nvGrpSpPr>
          <p:cNvPr id="67643" name="Group 59"/>
          <p:cNvGrpSpPr>
            <a:grpSpLocks/>
          </p:cNvGrpSpPr>
          <p:nvPr/>
        </p:nvGrpSpPr>
        <p:grpSpPr bwMode="auto">
          <a:xfrm>
            <a:off x="3962400" y="1981200"/>
            <a:ext cx="2514600" cy="385763"/>
            <a:chOff x="2496" y="1248"/>
            <a:chExt cx="1584" cy="243"/>
          </a:xfrm>
        </p:grpSpPr>
        <p:sp>
          <p:nvSpPr>
            <p:cNvPr id="67594" name="AutoShape 10"/>
            <p:cNvSpPr>
              <a:spLocks noChangeArrowheads="1"/>
            </p:cNvSpPr>
            <p:nvPr/>
          </p:nvSpPr>
          <p:spPr bwMode="auto">
            <a:xfrm rot="-10718597">
              <a:off x="2496" y="1248"/>
              <a:ext cx="299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5" name="AutoShape 11"/>
            <p:cNvSpPr>
              <a:spLocks noChangeArrowheads="1"/>
            </p:cNvSpPr>
            <p:nvPr/>
          </p:nvSpPr>
          <p:spPr bwMode="auto">
            <a:xfrm rot="-10718597">
              <a:off x="3097" y="1251"/>
              <a:ext cx="299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6" name="AutoShape 12"/>
            <p:cNvSpPr>
              <a:spLocks noChangeArrowheads="1"/>
            </p:cNvSpPr>
            <p:nvPr/>
          </p:nvSpPr>
          <p:spPr bwMode="auto">
            <a:xfrm rot="-10718597">
              <a:off x="3493" y="1251"/>
              <a:ext cx="299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7" name="AutoShape 13"/>
            <p:cNvSpPr>
              <a:spLocks noChangeArrowheads="1"/>
            </p:cNvSpPr>
            <p:nvPr/>
          </p:nvSpPr>
          <p:spPr bwMode="auto">
            <a:xfrm rot="-10718597">
              <a:off x="3781" y="1251"/>
              <a:ext cx="299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8" name="AutoShape 14"/>
            <p:cNvSpPr>
              <a:spLocks noChangeArrowheads="1"/>
            </p:cNvSpPr>
            <p:nvPr/>
          </p:nvSpPr>
          <p:spPr bwMode="auto">
            <a:xfrm rot="-10718597">
              <a:off x="2796" y="1251"/>
              <a:ext cx="299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9" name="Line 15"/>
            <p:cNvSpPr>
              <a:spLocks noChangeShapeType="1"/>
            </p:cNvSpPr>
            <p:nvPr/>
          </p:nvSpPr>
          <p:spPr bwMode="auto">
            <a:xfrm flipH="1">
              <a:off x="2677" y="1491"/>
              <a:ext cx="660" cy="0"/>
            </a:xfrm>
            <a:prstGeom prst="line">
              <a:avLst/>
            </a:prstGeom>
            <a:noFill/>
            <a:ln w="12700">
              <a:solidFill>
                <a:srgbClr val="BB0D5C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7600" name="Line 16"/>
            <p:cNvSpPr>
              <a:spLocks noChangeShapeType="1"/>
            </p:cNvSpPr>
            <p:nvPr/>
          </p:nvSpPr>
          <p:spPr bwMode="auto">
            <a:xfrm flipV="1">
              <a:off x="3457" y="1488"/>
              <a:ext cx="575" cy="3"/>
            </a:xfrm>
            <a:prstGeom prst="line">
              <a:avLst/>
            </a:prstGeom>
            <a:noFill/>
            <a:ln w="12700">
              <a:solidFill>
                <a:srgbClr val="BB0D5C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67629" name="Group 45"/>
          <p:cNvGrpSpPr>
            <a:grpSpLocks/>
          </p:cNvGrpSpPr>
          <p:nvPr/>
        </p:nvGrpSpPr>
        <p:grpSpPr bwMode="auto">
          <a:xfrm>
            <a:off x="3810000" y="3200400"/>
            <a:ext cx="2514600" cy="381000"/>
            <a:chOff x="2539" y="2019"/>
            <a:chExt cx="1205" cy="240"/>
          </a:xfrm>
        </p:grpSpPr>
        <p:sp>
          <p:nvSpPr>
            <p:cNvPr id="67622" name="AutoShape 38"/>
            <p:cNvSpPr>
              <a:spLocks noChangeArrowheads="1"/>
            </p:cNvSpPr>
            <p:nvPr/>
          </p:nvSpPr>
          <p:spPr bwMode="auto">
            <a:xfrm rot="-10718597">
              <a:off x="2862" y="2019"/>
              <a:ext cx="230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23" name="AutoShape 39"/>
            <p:cNvSpPr>
              <a:spLocks noChangeArrowheads="1"/>
            </p:cNvSpPr>
            <p:nvPr/>
          </p:nvSpPr>
          <p:spPr bwMode="auto">
            <a:xfrm rot="-10718597">
              <a:off x="3139" y="2019"/>
              <a:ext cx="230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24" name="AutoShape 40"/>
            <p:cNvSpPr>
              <a:spLocks noChangeArrowheads="1"/>
            </p:cNvSpPr>
            <p:nvPr/>
          </p:nvSpPr>
          <p:spPr bwMode="auto">
            <a:xfrm rot="-10718597">
              <a:off x="3370" y="2019"/>
              <a:ext cx="230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25" name="AutoShape 41"/>
            <p:cNvSpPr>
              <a:spLocks noChangeArrowheads="1"/>
            </p:cNvSpPr>
            <p:nvPr/>
          </p:nvSpPr>
          <p:spPr bwMode="auto">
            <a:xfrm rot="-10718597">
              <a:off x="2631" y="2019"/>
              <a:ext cx="230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26" name="Line 42"/>
            <p:cNvSpPr>
              <a:spLocks noChangeShapeType="1"/>
            </p:cNvSpPr>
            <p:nvPr/>
          </p:nvSpPr>
          <p:spPr bwMode="auto">
            <a:xfrm flipH="1">
              <a:off x="2539" y="2259"/>
              <a:ext cx="508" cy="0"/>
            </a:xfrm>
            <a:prstGeom prst="line">
              <a:avLst/>
            </a:prstGeom>
            <a:noFill/>
            <a:ln w="12700">
              <a:solidFill>
                <a:srgbClr val="BB0D5C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7627" name="Line 43"/>
            <p:cNvSpPr>
              <a:spLocks noChangeShapeType="1"/>
            </p:cNvSpPr>
            <p:nvPr/>
          </p:nvSpPr>
          <p:spPr bwMode="auto">
            <a:xfrm flipV="1">
              <a:off x="3168" y="2256"/>
              <a:ext cx="576" cy="0"/>
            </a:xfrm>
            <a:prstGeom prst="line">
              <a:avLst/>
            </a:prstGeom>
            <a:noFill/>
            <a:ln w="12700">
              <a:solidFill>
                <a:srgbClr val="BB0D5C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67632" name="Group 48"/>
          <p:cNvGrpSpPr>
            <a:grpSpLocks/>
          </p:cNvGrpSpPr>
          <p:nvPr/>
        </p:nvGrpSpPr>
        <p:grpSpPr bwMode="auto">
          <a:xfrm>
            <a:off x="4511675" y="4343400"/>
            <a:ext cx="2879725" cy="385763"/>
            <a:chOff x="2602" y="2784"/>
            <a:chExt cx="1670" cy="243"/>
          </a:xfrm>
        </p:grpSpPr>
        <p:sp>
          <p:nvSpPr>
            <p:cNvPr id="67612" name="AutoShape 28"/>
            <p:cNvSpPr>
              <a:spLocks noChangeArrowheads="1"/>
            </p:cNvSpPr>
            <p:nvPr/>
          </p:nvSpPr>
          <p:spPr bwMode="auto">
            <a:xfrm rot="-10718597">
              <a:off x="2832" y="2784"/>
              <a:ext cx="230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13" name="AutoShape 29"/>
            <p:cNvSpPr>
              <a:spLocks noChangeArrowheads="1"/>
            </p:cNvSpPr>
            <p:nvPr/>
          </p:nvSpPr>
          <p:spPr bwMode="auto">
            <a:xfrm rot="-10718597">
              <a:off x="3294" y="2787"/>
              <a:ext cx="230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14" name="AutoShape 30"/>
            <p:cNvSpPr>
              <a:spLocks noChangeArrowheads="1"/>
            </p:cNvSpPr>
            <p:nvPr/>
          </p:nvSpPr>
          <p:spPr bwMode="auto">
            <a:xfrm rot="-10718597">
              <a:off x="3571" y="2787"/>
              <a:ext cx="230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15" name="AutoShape 31"/>
            <p:cNvSpPr>
              <a:spLocks noChangeArrowheads="1"/>
            </p:cNvSpPr>
            <p:nvPr/>
          </p:nvSpPr>
          <p:spPr bwMode="auto">
            <a:xfrm rot="-10718597">
              <a:off x="3802" y="2787"/>
              <a:ext cx="230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16" name="AutoShape 32"/>
            <p:cNvSpPr>
              <a:spLocks noChangeArrowheads="1"/>
            </p:cNvSpPr>
            <p:nvPr/>
          </p:nvSpPr>
          <p:spPr bwMode="auto">
            <a:xfrm rot="-10718597">
              <a:off x="3063" y="2787"/>
              <a:ext cx="230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17" name="Line 33"/>
            <p:cNvSpPr>
              <a:spLocks noChangeShapeType="1"/>
            </p:cNvSpPr>
            <p:nvPr/>
          </p:nvSpPr>
          <p:spPr bwMode="auto">
            <a:xfrm flipH="1" flipV="1">
              <a:off x="3024" y="3024"/>
              <a:ext cx="455" cy="3"/>
            </a:xfrm>
            <a:prstGeom prst="line">
              <a:avLst/>
            </a:prstGeom>
            <a:noFill/>
            <a:ln w="12700">
              <a:solidFill>
                <a:srgbClr val="BB0D5C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7618" name="Line 34"/>
            <p:cNvSpPr>
              <a:spLocks noChangeShapeType="1"/>
            </p:cNvSpPr>
            <p:nvPr/>
          </p:nvSpPr>
          <p:spPr bwMode="auto">
            <a:xfrm flipV="1">
              <a:off x="3571" y="3024"/>
              <a:ext cx="365" cy="3"/>
            </a:xfrm>
            <a:prstGeom prst="line">
              <a:avLst/>
            </a:prstGeom>
            <a:noFill/>
            <a:ln w="12700">
              <a:solidFill>
                <a:srgbClr val="BB0D5C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7619" name="AutoShape 35"/>
            <p:cNvSpPr>
              <a:spLocks noChangeArrowheads="1"/>
            </p:cNvSpPr>
            <p:nvPr/>
          </p:nvSpPr>
          <p:spPr bwMode="auto">
            <a:xfrm rot="-10718597">
              <a:off x="4042" y="2784"/>
              <a:ext cx="230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30" name="AutoShape 46"/>
            <p:cNvSpPr>
              <a:spLocks noChangeArrowheads="1"/>
            </p:cNvSpPr>
            <p:nvPr/>
          </p:nvSpPr>
          <p:spPr bwMode="auto">
            <a:xfrm rot="-10718597">
              <a:off x="2602" y="2784"/>
              <a:ext cx="230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7633" name="Group 49"/>
          <p:cNvGrpSpPr>
            <a:grpSpLocks/>
          </p:cNvGrpSpPr>
          <p:nvPr/>
        </p:nvGrpSpPr>
        <p:grpSpPr bwMode="auto">
          <a:xfrm>
            <a:off x="4343400" y="5486400"/>
            <a:ext cx="2879725" cy="385763"/>
            <a:chOff x="2602" y="2784"/>
            <a:chExt cx="1670" cy="243"/>
          </a:xfrm>
        </p:grpSpPr>
        <p:sp>
          <p:nvSpPr>
            <p:cNvPr id="67634" name="AutoShape 50"/>
            <p:cNvSpPr>
              <a:spLocks noChangeArrowheads="1"/>
            </p:cNvSpPr>
            <p:nvPr/>
          </p:nvSpPr>
          <p:spPr bwMode="auto">
            <a:xfrm rot="-10718597">
              <a:off x="2832" y="2784"/>
              <a:ext cx="230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35" name="AutoShape 51"/>
            <p:cNvSpPr>
              <a:spLocks noChangeArrowheads="1"/>
            </p:cNvSpPr>
            <p:nvPr/>
          </p:nvSpPr>
          <p:spPr bwMode="auto">
            <a:xfrm rot="-10718597">
              <a:off x="3294" y="2787"/>
              <a:ext cx="230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36" name="AutoShape 52"/>
            <p:cNvSpPr>
              <a:spLocks noChangeArrowheads="1"/>
            </p:cNvSpPr>
            <p:nvPr/>
          </p:nvSpPr>
          <p:spPr bwMode="auto">
            <a:xfrm rot="-10718597">
              <a:off x="3571" y="2787"/>
              <a:ext cx="230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37" name="AutoShape 53"/>
            <p:cNvSpPr>
              <a:spLocks noChangeArrowheads="1"/>
            </p:cNvSpPr>
            <p:nvPr/>
          </p:nvSpPr>
          <p:spPr bwMode="auto">
            <a:xfrm rot="-10718597">
              <a:off x="3802" y="2787"/>
              <a:ext cx="230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38" name="AutoShape 54"/>
            <p:cNvSpPr>
              <a:spLocks noChangeArrowheads="1"/>
            </p:cNvSpPr>
            <p:nvPr/>
          </p:nvSpPr>
          <p:spPr bwMode="auto">
            <a:xfrm rot="-10718597">
              <a:off x="3063" y="2787"/>
              <a:ext cx="230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39" name="Line 55"/>
            <p:cNvSpPr>
              <a:spLocks noChangeShapeType="1"/>
            </p:cNvSpPr>
            <p:nvPr/>
          </p:nvSpPr>
          <p:spPr bwMode="auto">
            <a:xfrm flipH="1" flipV="1">
              <a:off x="3024" y="3024"/>
              <a:ext cx="455" cy="3"/>
            </a:xfrm>
            <a:prstGeom prst="line">
              <a:avLst/>
            </a:prstGeom>
            <a:noFill/>
            <a:ln w="12700">
              <a:solidFill>
                <a:srgbClr val="BB0D5C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7640" name="Line 56"/>
            <p:cNvSpPr>
              <a:spLocks noChangeShapeType="1"/>
            </p:cNvSpPr>
            <p:nvPr/>
          </p:nvSpPr>
          <p:spPr bwMode="auto">
            <a:xfrm flipV="1">
              <a:off x="3571" y="3024"/>
              <a:ext cx="365" cy="3"/>
            </a:xfrm>
            <a:prstGeom prst="line">
              <a:avLst/>
            </a:prstGeom>
            <a:noFill/>
            <a:ln w="12700">
              <a:solidFill>
                <a:srgbClr val="BB0D5C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7641" name="AutoShape 57"/>
            <p:cNvSpPr>
              <a:spLocks noChangeArrowheads="1"/>
            </p:cNvSpPr>
            <p:nvPr/>
          </p:nvSpPr>
          <p:spPr bwMode="auto">
            <a:xfrm rot="-10718597">
              <a:off x="4042" y="2784"/>
              <a:ext cx="230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42" name="AutoShape 58"/>
            <p:cNvSpPr>
              <a:spLocks noChangeArrowheads="1"/>
            </p:cNvSpPr>
            <p:nvPr/>
          </p:nvSpPr>
          <p:spPr bwMode="auto">
            <a:xfrm rot="-10718597">
              <a:off x="2602" y="2784"/>
              <a:ext cx="230" cy="194"/>
            </a:xfrm>
            <a:custGeom>
              <a:avLst/>
              <a:gdLst>
                <a:gd name="G0" fmla="+- 10800 0 0"/>
                <a:gd name="G1" fmla="+- -11338928 0 0"/>
                <a:gd name="G2" fmla="+- 0 0 -11338928"/>
                <a:gd name="T0" fmla="*/ 0 256 1"/>
                <a:gd name="T1" fmla="*/ 180 256 1"/>
                <a:gd name="G3" fmla="+- -11338928 T0 T1"/>
                <a:gd name="T2" fmla="*/ 0 256 1"/>
                <a:gd name="T3" fmla="*/ 90 256 1"/>
                <a:gd name="G4" fmla="+- -11338928 T2 T3"/>
                <a:gd name="G5" fmla="*/ G4 2 1"/>
                <a:gd name="T4" fmla="*/ 90 256 1"/>
                <a:gd name="T5" fmla="*/ 0 256 1"/>
                <a:gd name="G6" fmla="+- -11338928 T4 T5"/>
                <a:gd name="G7" fmla="*/ G6 2 1"/>
                <a:gd name="G8" fmla="abs -113389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338928"/>
                <a:gd name="G21" fmla="sin G19 -1133892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338928"/>
                <a:gd name="G29" fmla="sin 10800 -11338928"/>
                <a:gd name="G30" fmla="sin 10800 -11338928"/>
                <a:gd name="G31" fmla="+- G28 10800 0"/>
                <a:gd name="G32" fmla="+- G29 10800 0"/>
                <a:gd name="G33" fmla="+- G30 10800 0"/>
                <a:gd name="G34" fmla="?: G4 0 G31"/>
                <a:gd name="G35" fmla="?: -11338928 G34 0"/>
                <a:gd name="G36" fmla="?: G6 G35 G31"/>
                <a:gd name="G37" fmla="+- 21600 0 G36"/>
                <a:gd name="G38" fmla="?: G4 0 G33"/>
                <a:gd name="G39" fmla="?: -113389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 w 21600"/>
                <a:gd name="T15" fmla="*/ 9487 h 21600"/>
                <a:gd name="T16" fmla="*/ 10800 w 21600"/>
                <a:gd name="T17" fmla="*/ 0 h 21600"/>
                <a:gd name="T18" fmla="*/ 21520 w 21600"/>
                <a:gd name="T19" fmla="*/ 94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0" y="9487"/>
                  </a:moveTo>
                  <a:cubicBezTo>
                    <a:pt x="743" y="4070"/>
                    <a:pt x="5343" y="-1"/>
                    <a:pt x="10800" y="0"/>
                  </a:cubicBezTo>
                  <a:cubicBezTo>
                    <a:pt x="16256" y="0"/>
                    <a:pt x="20856" y="4070"/>
                    <a:pt x="21519" y="9487"/>
                  </a:cubicBezTo>
                  <a:cubicBezTo>
                    <a:pt x="20856" y="4070"/>
                    <a:pt x="16256" y="-1"/>
                    <a:pt x="10799" y="0"/>
                  </a:cubicBezTo>
                  <a:cubicBezTo>
                    <a:pt x="5343" y="0"/>
                    <a:pt x="743" y="4070"/>
                    <a:pt x="80" y="9487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BB0D5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8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758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758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6" dur="500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7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7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0" dur="500"/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7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7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4" dur="500"/>
                                        <p:tgtEl>
                                          <p:spTgt spid="675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7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7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8" dur="500"/>
                                        <p:tgtEl>
                                          <p:spTgt spid="675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7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7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build="p" animBg="1" autoUpdateAnimBg="0" advAuto="0"/>
      <p:bldP spid="67588" grpId="0" uiExpand="1" build="p" autoUpdateAnimBg="0" advAuto="0"/>
      <p:bldP spid="67589" grpId="0" autoUpdateAnimBg="0"/>
      <p:bldP spid="67590" grpId="0" autoUpdateAnimBg="0"/>
      <p:bldP spid="67591" grpId="0" autoUpdateAnimBg="0"/>
      <p:bldP spid="6759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086600" cy="609600"/>
          </a:xfrm>
          <a:gradFill rotWithShape="0">
            <a:gsLst>
              <a:gs pos="0">
                <a:schemeClr val="accent2"/>
              </a:gs>
              <a:gs pos="50000">
                <a:srgbClr val="F1DF95"/>
              </a:gs>
              <a:gs pos="100000">
                <a:schemeClr val="accent2"/>
              </a:gs>
            </a:gsLst>
            <a:lin ang="2700000" scaled="1"/>
          </a:gradFill>
        </p:spPr>
        <p:txBody>
          <a:bodyPr/>
          <a:lstStyle/>
          <a:p>
            <a:r>
              <a:rPr lang="ru-RU" sz="2800" b="1" i="1">
                <a:latin typeface="Times New Roman" charset="0"/>
              </a:rPr>
              <a:t>Проверочная работа №1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609600" y="1295400"/>
            <a:ext cx="8153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ru-RU" b="1" dirty="0">
                <a:solidFill>
                  <a:srgbClr val="940A48"/>
                </a:solidFill>
              </a:rPr>
              <a:t>Выполнить перевод числа из 10-ой СС в 2-ую, 8-ую и 16-ую СС</a:t>
            </a:r>
            <a:endParaRPr lang="ru-RU" b="1" dirty="0"/>
          </a:p>
          <a:p>
            <a:pPr marL="457200" indent="-457200">
              <a:spcBef>
                <a:spcPct val="50000"/>
              </a:spcBef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        а)  137,57</a:t>
            </a:r>
            <a:r>
              <a:rPr lang="ru-RU" baseline="-25000" dirty="0">
                <a:solidFill>
                  <a:schemeClr val="bg1">
                    <a:lumMod val="10000"/>
                  </a:schemeClr>
                </a:solidFill>
              </a:rPr>
              <a:t>10   </a:t>
            </a: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 (до 2-х знаков после запятой);</a:t>
            </a:r>
          </a:p>
          <a:p>
            <a:pPr marL="457200" indent="-457200">
              <a:spcBef>
                <a:spcPct val="50000"/>
              </a:spcBef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        б)  99,26</a:t>
            </a:r>
            <a:r>
              <a:rPr lang="ru-RU" baseline="-25000" dirty="0">
                <a:solidFill>
                  <a:schemeClr val="bg1">
                    <a:lumMod val="10000"/>
                  </a:schemeClr>
                </a:solidFill>
              </a:rPr>
              <a:t>10</a:t>
            </a: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     (до 3-х знаков после запятой);</a:t>
            </a:r>
          </a:p>
          <a:p>
            <a:pPr marL="457200" indent="-457200">
              <a:spcBef>
                <a:spcPct val="50000"/>
              </a:spcBef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         в) 121,95</a:t>
            </a:r>
            <a:r>
              <a:rPr lang="ru-RU" baseline="-25000" dirty="0">
                <a:solidFill>
                  <a:schemeClr val="bg1">
                    <a:lumMod val="10000"/>
                  </a:schemeClr>
                </a:solidFill>
              </a:rPr>
              <a:t>10   </a:t>
            </a: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(до 2-х знаков после запятой).</a:t>
            </a:r>
          </a:p>
          <a:p>
            <a:pPr marL="457200" indent="-457200">
              <a:spcBef>
                <a:spcPct val="50000"/>
              </a:spcBef>
            </a:pPr>
            <a:endParaRPr lang="ru-RU" dirty="0"/>
          </a:p>
          <a:p>
            <a:pPr marL="457200" indent="-457200">
              <a:spcBef>
                <a:spcPct val="50000"/>
              </a:spcBef>
            </a:pPr>
            <a:r>
              <a:rPr lang="ru-RU" dirty="0">
                <a:solidFill>
                  <a:srgbClr val="940A48"/>
                </a:solidFill>
              </a:rPr>
              <a:t>2)     </a:t>
            </a:r>
            <a:r>
              <a:rPr lang="ru-RU" b="1" dirty="0">
                <a:solidFill>
                  <a:srgbClr val="940A48"/>
                </a:solidFill>
              </a:rPr>
              <a:t>Выполнить перевод чисел в 10-ую СС:</a:t>
            </a:r>
          </a:p>
          <a:p>
            <a:pPr marL="457200" indent="-457200">
              <a:spcBef>
                <a:spcPct val="50000"/>
              </a:spcBef>
            </a:pPr>
            <a:r>
              <a:rPr lang="ru-RU" dirty="0"/>
              <a:t>        </a:t>
            </a: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а)  1101101,1101</a:t>
            </a:r>
            <a:r>
              <a:rPr lang="ru-RU" baseline="-25000" dirty="0">
                <a:solidFill>
                  <a:schemeClr val="bg1">
                    <a:lumMod val="10000"/>
                  </a:schemeClr>
                </a:solidFill>
              </a:rPr>
              <a:t>2</a:t>
            </a: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;   2631,46</a:t>
            </a:r>
            <a:r>
              <a:rPr lang="ru-RU" baseline="-25000" dirty="0">
                <a:solidFill>
                  <a:schemeClr val="bg1">
                    <a:lumMod val="10000"/>
                  </a:schemeClr>
                </a:solidFill>
              </a:rPr>
              <a:t>8</a:t>
            </a: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;     6В4,С5</a:t>
            </a:r>
            <a:r>
              <a:rPr lang="ru-RU" baseline="-25000" dirty="0">
                <a:solidFill>
                  <a:schemeClr val="bg1">
                    <a:lumMod val="10000"/>
                  </a:schemeClr>
                </a:solidFill>
              </a:rPr>
              <a:t>16</a:t>
            </a: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;</a:t>
            </a:r>
          </a:p>
          <a:p>
            <a:pPr marL="457200" indent="-457200">
              <a:spcBef>
                <a:spcPct val="50000"/>
              </a:spcBef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        б)  1011101,111</a:t>
            </a:r>
            <a:r>
              <a:rPr lang="ru-RU" baseline="-25000" dirty="0">
                <a:solidFill>
                  <a:schemeClr val="bg1">
                    <a:lumMod val="10000"/>
                  </a:schemeClr>
                </a:solidFill>
              </a:rPr>
              <a:t>2</a:t>
            </a: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;     773,204</a:t>
            </a:r>
            <a:r>
              <a:rPr lang="ru-RU" baseline="-25000" dirty="0">
                <a:solidFill>
                  <a:schemeClr val="bg1">
                    <a:lumMod val="10000"/>
                  </a:schemeClr>
                </a:solidFill>
              </a:rPr>
              <a:t>8</a:t>
            </a: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;     2А5,94</a:t>
            </a:r>
            <a:r>
              <a:rPr lang="ru-RU" baseline="-25000" dirty="0">
                <a:solidFill>
                  <a:schemeClr val="bg1">
                    <a:lumMod val="10000"/>
                  </a:schemeClr>
                </a:solidFill>
              </a:rPr>
              <a:t>16</a:t>
            </a: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;</a:t>
            </a:r>
          </a:p>
          <a:p>
            <a:pPr marL="457200" indent="-457200">
              <a:spcBef>
                <a:spcPct val="50000"/>
              </a:spcBef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        в)  1110011,0111</a:t>
            </a:r>
            <a:r>
              <a:rPr lang="ru-RU" baseline="-25000" dirty="0">
                <a:solidFill>
                  <a:schemeClr val="bg1">
                    <a:lumMod val="10000"/>
                  </a:schemeClr>
                </a:solidFill>
              </a:rPr>
              <a:t>2</a:t>
            </a: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;    3025,024</a:t>
            </a:r>
            <a:r>
              <a:rPr lang="ru-RU" baseline="-25000" dirty="0">
                <a:solidFill>
                  <a:schemeClr val="bg1">
                    <a:lumMod val="10000"/>
                  </a:schemeClr>
                </a:solidFill>
              </a:rPr>
              <a:t>8</a:t>
            </a: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; 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D</a:t>
            </a: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43,Е2</a:t>
            </a:r>
            <a:r>
              <a:rPr lang="ru-RU" baseline="-25000" dirty="0">
                <a:solidFill>
                  <a:schemeClr val="bg1">
                    <a:lumMod val="10000"/>
                  </a:schemeClr>
                </a:solidFill>
              </a:rPr>
              <a:t>16</a:t>
            </a: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.</a:t>
            </a:r>
            <a:endParaRPr lang="ru-RU" baseline="-25000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78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78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78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78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78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778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78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778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nimBg="1" autoUpdateAnimBg="0"/>
      <p:bldP spid="77829" grpId="0" build="p" autoUpdateAnimBg="0" advAuto="0"/>
      <p:bldP spid="77829" grpId="1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086600" cy="609600"/>
          </a:xfrm>
          <a:gradFill rotWithShape="0">
            <a:gsLst>
              <a:gs pos="0">
                <a:schemeClr val="accent2"/>
              </a:gs>
              <a:gs pos="50000">
                <a:srgbClr val="F1DF95"/>
              </a:gs>
              <a:gs pos="100000">
                <a:schemeClr val="accent2"/>
              </a:gs>
            </a:gsLst>
            <a:lin ang="2700000" scaled="1"/>
          </a:gradFill>
        </p:spPr>
        <p:txBody>
          <a:bodyPr/>
          <a:lstStyle/>
          <a:p>
            <a:r>
              <a:rPr lang="ru-RU" sz="2800" b="1" i="1">
                <a:latin typeface="Times New Roman" charset="0"/>
              </a:rPr>
              <a:t>Проверочная работа №2</a:t>
            </a: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214282" y="990600"/>
            <a:ext cx="8929718" cy="5627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ts val="1000"/>
              </a:spcBef>
            </a:pPr>
            <a:r>
              <a:rPr lang="ru-RU" dirty="0">
                <a:solidFill>
                  <a:srgbClr val="940A48"/>
                </a:solidFill>
              </a:rPr>
              <a:t>1)     </a:t>
            </a:r>
            <a:r>
              <a:rPr lang="ru-RU" b="1" dirty="0">
                <a:solidFill>
                  <a:srgbClr val="940A48"/>
                </a:solidFill>
              </a:rPr>
              <a:t>Выполнить перевод чисел в 2-ую СС:</a:t>
            </a:r>
          </a:p>
          <a:p>
            <a:pPr marL="457200" indent="-457200">
              <a:spcBef>
                <a:spcPts val="1000"/>
              </a:spcBef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а)  34,2</a:t>
            </a:r>
            <a:r>
              <a:rPr lang="ru-RU" sz="2000" baseline="-25000" dirty="0">
                <a:solidFill>
                  <a:schemeClr val="bg1">
                    <a:lumMod val="10000"/>
                  </a:schemeClr>
                </a:solidFill>
              </a:rPr>
              <a:t>8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;     9А,7</a:t>
            </a:r>
            <a:r>
              <a:rPr lang="ru-RU" sz="2000" baseline="-25000" dirty="0">
                <a:solidFill>
                  <a:schemeClr val="bg1">
                    <a:lumMod val="10000"/>
                  </a:schemeClr>
                </a:solidFill>
              </a:rPr>
              <a:t>16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.</a:t>
            </a:r>
          </a:p>
          <a:p>
            <a:pPr marL="457200" indent="-457200">
              <a:spcBef>
                <a:spcPts val="1000"/>
              </a:spcBef>
            </a:pP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        б)  526,225</a:t>
            </a:r>
            <a:r>
              <a:rPr lang="ru-RU" sz="2000" baseline="-25000" dirty="0">
                <a:solidFill>
                  <a:schemeClr val="bg1">
                    <a:lumMod val="10000"/>
                  </a:schemeClr>
                </a:solidFill>
              </a:rPr>
              <a:t>8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;    Е3,69</a:t>
            </a:r>
            <a:r>
              <a:rPr lang="ru-RU" sz="2000" baseline="-25000" dirty="0">
                <a:solidFill>
                  <a:schemeClr val="bg1">
                    <a:lumMod val="10000"/>
                  </a:schemeClr>
                </a:solidFill>
              </a:rPr>
              <a:t>16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;</a:t>
            </a:r>
          </a:p>
          <a:p>
            <a:pPr marL="457200" indent="-457200">
              <a:spcBef>
                <a:spcPts val="1000"/>
              </a:spcBef>
            </a:pP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        в)  4221,5043</a:t>
            </a:r>
            <a:r>
              <a:rPr lang="ru-RU" sz="2000" baseline="-25000" dirty="0">
                <a:solidFill>
                  <a:schemeClr val="bg1">
                    <a:lumMod val="10000"/>
                  </a:schemeClr>
                </a:solidFill>
              </a:rPr>
              <a:t>8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;   5В,3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D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2</a:t>
            </a:r>
            <a:r>
              <a:rPr lang="ru-RU" sz="2000" baseline="-25000" dirty="0">
                <a:solidFill>
                  <a:schemeClr val="bg1">
                    <a:lumMod val="10000"/>
                  </a:schemeClr>
                </a:solidFill>
              </a:rPr>
              <a:t>16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.</a:t>
            </a:r>
          </a:p>
          <a:p>
            <a:pPr marL="457200" indent="-457200">
              <a:spcBef>
                <a:spcPts val="1000"/>
              </a:spcBef>
            </a:pPr>
            <a:r>
              <a:rPr lang="ru-RU" dirty="0" smtClean="0">
                <a:solidFill>
                  <a:srgbClr val="940A48"/>
                </a:solidFill>
              </a:rPr>
              <a:t>2</a:t>
            </a:r>
            <a:r>
              <a:rPr lang="ru-RU" dirty="0">
                <a:solidFill>
                  <a:srgbClr val="940A48"/>
                </a:solidFill>
              </a:rPr>
              <a:t>)     </a:t>
            </a:r>
            <a:r>
              <a:rPr lang="ru-RU" b="1" dirty="0">
                <a:solidFill>
                  <a:srgbClr val="940A48"/>
                </a:solidFill>
              </a:rPr>
              <a:t>Выполнить перевод чисел в 8-ую СС:</a:t>
            </a:r>
          </a:p>
          <a:p>
            <a:pPr marL="457200" indent="-457200">
              <a:spcBef>
                <a:spcPts val="1000"/>
              </a:spcBef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а)  111011,101</a:t>
            </a:r>
            <a:r>
              <a:rPr lang="ru-RU" sz="2000" baseline="-25000" dirty="0">
                <a:solidFill>
                  <a:schemeClr val="bg1">
                    <a:lumMod val="10000"/>
                  </a:schemeClr>
                </a:solidFill>
              </a:rPr>
              <a:t>2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;    7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F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,В</a:t>
            </a:r>
            <a:r>
              <a:rPr lang="ru-RU" sz="2000" baseline="-25000" dirty="0">
                <a:solidFill>
                  <a:schemeClr val="bg1">
                    <a:lumMod val="10000"/>
                  </a:schemeClr>
                </a:solidFill>
              </a:rPr>
              <a:t>16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;</a:t>
            </a:r>
          </a:p>
          <a:p>
            <a:pPr marL="457200" indent="-457200">
              <a:spcBef>
                <a:spcPts val="1000"/>
              </a:spcBef>
            </a:pP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        б)  10101000,11010</a:t>
            </a:r>
            <a:r>
              <a:rPr lang="ru-RU" sz="2000" baseline="-25000" dirty="0">
                <a:solidFill>
                  <a:schemeClr val="bg1">
                    <a:lumMod val="10000"/>
                  </a:schemeClr>
                </a:solidFill>
              </a:rPr>
              <a:t>2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;    451,89</a:t>
            </a:r>
            <a:r>
              <a:rPr lang="ru-RU" sz="2000" baseline="-25000" dirty="0">
                <a:solidFill>
                  <a:schemeClr val="bg1">
                    <a:lumMod val="10000"/>
                  </a:schemeClr>
                </a:solidFill>
              </a:rPr>
              <a:t>16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;</a:t>
            </a:r>
          </a:p>
          <a:p>
            <a:pPr marL="457200" indent="-457200">
              <a:spcBef>
                <a:spcPts val="1000"/>
              </a:spcBef>
            </a:pP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        в) 100010110,11011</a:t>
            </a:r>
            <a:r>
              <a:rPr lang="ru-RU" sz="2000" baseline="-25000" dirty="0">
                <a:solidFill>
                  <a:schemeClr val="bg1">
                    <a:lumMod val="10000"/>
                  </a:schemeClr>
                </a:solidFill>
              </a:rPr>
              <a:t>2</a:t>
            </a: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;    79А,С4</a:t>
            </a:r>
            <a:r>
              <a:rPr lang="ru-RU" baseline="-25000" dirty="0">
                <a:solidFill>
                  <a:schemeClr val="bg1">
                    <a:lumMod val="10000"/>
                  </a:schemeClr>
                </a:solidFill>
              </a:rPr>
              <a:t>16</a:t>
            </a: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.</a:t>
            </a:r>
          </a:p>
          <a:p>
            <a:pPr marL="457200" indent="-457200">
              <a:spcBef>
                <a:spcPts val="1000"/>
              </a:spcBef>
            </a:pPr>
            <a:r>
              <a:rPr lang="ru-RU" dirty="0" smtClean="0">
                <a:solidFill>
                  <a:srgbClr val="940A48"/>
                </a:solidFill>
              </a:rPr>
              <a:t>3</a:t>
            </a:r>
            <a:r>
              <a:rPr lang="ru-RU" dirty="0">
                <a:solidFill>
                  <a:srgbClr val="940A48"/>
                </a:solidFill>
              </a:rPr>
              <a:t>)     </a:t>
            </a:r>
            <a:r>
              <a:rPr lang="ru-RU" b="1" dirty="0">
                <a:solidFill>
                  <a:srgbClr val="940A48"/>
                </a:solidFill>
              </a:rPr>
              <a:t>Выполнить перевод чисел в 16-ую СС:</a:t>
            </a:r>
          </a:p>
          <a:p>
            <a:pPr marL="457200" indent="-457200">
              <a:spcBef>
                <a:spcPts val="1000"/>
              </a:spcBef>
            </a:pPr>
            <a:r>
              <a:rPr lang="ru-RU" dirty="0"/>
              <a:t>       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а)  101000,011</a:t>
            </a:r>
            <a:r>
              <a:rPr lang="ru-RU" sz="2000" baseline="-25000" dirty="0">
                <a:solidFill>
                  <a:schemeClr val="bg1">
                    <a:lumMod val="10000"/>
                  </a:schemeClr>
                </a:solidFill>
              </a:rPr>
              <a:t>2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;    40,71</a:t>
            </a:r>
            <a:r>
              <a:rPr lang="ru-RU" sz="2000" baseline="-25000" dirty="0">
                <a:solidFill>
                  <a:schemeClr val="bg1">
                    <a:lumMod val="10000"/>
                  </a:schemeClr>
                </a:solidFill>
              </a:rPr>
              <a:t>8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;</a:t>
            </a:r>
            <a:endParaRPr lang="ru-RU" sz="2000" baseline="-25000" dirty="0">
              <a:solidFill>
                <a:schemeClr val="bg1">
                  <a:lumMod val="10000"/>
                </a:schemeClr>
              </a:solidFill>
            </a:endParaRPr>
          </a:p>
          <a:p>
            <a:pPr marL="457200" indent="-457200">
              <a:spcBef>
                <a:spcPts val="1000"/>
              </a:spcBef>
            </a:pPr>
            <a:r>
              <a:rPr lang="ru-RU" sz="2000" baseline="-25000" dirty="0">
                <a:solidFill>
                  <a:schemeClr val="bg1">
                    <a:lumMod val="10000"/>
                  </a:schemeClr>
                </a:solidFill>
              </a:rPr>
              <a:t>            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б)  110111011,11001</a:t>
            </a:r>
            <a:r>
              <a:rPr lang="ru-RU" sz="2000" baseline="-25000" dirty="0">
                <a:solidFill>
                  <a:schemeClr val="bg1">
                    <a:lumMod val="10000"/>
                  </a:schemeClr>
                </a:solidFill>
              </a:rPr>
              <a:t>2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;    323,054</a:t>
            </a:r>
            <a:r>
              <a:rPr lang="ru-RU" sz="2000" baseline="-25000" dirty="0">
                <a:solidFill>
                  <a:schemeClr val="bg1">
                    <a:lumMod val="10000"/>
                  </a:schemeClr>
                </a:solidFill>
              </a:rPr>
              <a:t>8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;</a:t>
            </a:r>
          </a:p>
          <a:p>
            <a:pPr marL="457200" indent="-457200">
              <a:spcBef>
                <a:spcPts val="1000"/>
              </a:spcBef>
            </a:pP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        в)  100100110,011101</a:t>
            </a:r>
            <a:r>
              <a:rPr lang="ru-RU" sz="2000" baseline="-25000" dirty="0">
                <a:solidFill>
                  <a:schemeClr val="bg1">
                    <a:lumMod val="10000"/>
                  </a:schemeClr>
                </a:solidFill>
              </a:rPr>
              <a:t>2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;    602,317</a:t>
            </a:r>
            <a:r>
              <a:rPr lang="ru-RU" sz="2000" baseline="-25000" dirty="0">
                <a:solidFill>
                  <a:schemeClr val="bg1">
                    <a:lumMod val="10000"/>
                  </a:schemeClr>
                </a:solidFill>
              </a:rPr>
              <a:t>8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nimBg="1" autoUpdateAnimBg="0"/>
      <p:bldP spid="7066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457200"/>
            <a:ext cx="8572560" cy="685784"/>
          </a:xfrm>
          <a:gradFill rotWithShape="0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2700000" scaled="1"/>
          </a:gradFill>
        </p:spPr>
        <p:txBody>
          <a:bodyPr/>
          <a:lstStyle/>
          <a:p>
            <a:r>
              <a:rPr lang="ru-RU" b="1" i="1" dirty="0">
                <a:solidFill>
                  <a:srgbClr val="BB0D5C"/>
                </a:solidFill>
                <a:latin typeface="Times New Roman" charset="0"/>
              </a:rPr>
              <a:t>Понятие систем счисления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28596" y="1785926"/>
            <a:ext cx="8305800" cy="2308324"/>
          </a:xfrm>
          <a:prstGeom prst="rect">
            <a:avLst/>
          </a:prstGeom>
          <a:gradFill rotWithShape="0">
            <a:gsLst>
              <a:gs pos="0">
                <a:srgbClr val="FDB8B3"/>
              </a:gs>
              <a:gs pos="50000">
                <a:schemeClr val="bg1"/>
              </a:gs>
              <a:gs pos="100000">
                <a:srgbClr val="FDB8B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dirty="0">
                <a:solidFill>
                  <a:srgbClr val="DE230A"/>
                </a:solidFill>
              </a:rPr>
              <a:t>Система счисления</a:t>
            </a:r>
            <a:r>
              <a:rPr lang="ru-RU" sz="3600" i="1" dirty="0">
                <a:solidFill>
                  <a:srgbClr val="900A47"/>
                </a:solidFill>
              </a:rPr>
              <a:t> – это совокупность приемов и правил для записи чисел с помощью определенного количества символов (цифр)</a:t>
            </a:r>
          </a:p>
        </p:txBody>
      </p:sp>
      <p:pic>
        <p:nvPicPr>
          <p:cNvPr id="47113" name="Picture 9" descr="A:\СС1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4857760"/>
            <a:ext cx="2514600" cy="16764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710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nimBg="1" autoUpdateAnimBg="0"/>
      <p:bldP spid="47109" grpId="0" build="p" animBg="1" autoUpdateAnimBg="0" advAuto="1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14282" y="762000"/>
            <a:ext cx="86439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Позиционные   системы   счисления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57158" y="164305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/>
              <a:t>значение </a:t>
            </a:r>
            <a:r>
              <a:rPr lang="ru-RU" sz="2800" b="1" dirty="0"/>
              <a:t>цифры  зависит от ее положения в числе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285720" y="2214554"/>
            <a:ext cx="8501122" cy="212365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Каждая позиционная система счисления характеризуется своим основанием. </a:t>
            </a:r>
            <a:endParaRPr lang="ru-RU" dirty="0" smtClean="0"/>
          </a:p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C00000"/>
                </a:solidFill>
              </a:rPr>
              <a:t>Основание </a:t>
            </a:r>
            <a:r>
              <a:rPr lang="ru-RU" b="1" dirty="0">
                <a:solidFill>
                  <a:srgbClr val="C00000"/>
                </a:solidFill>
              </a:rPr>
              <a:t>системы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равно количеству цифр, используемых для записи чисел и определяет, во сколько раз различаются значения цифр соседних разрядов.</a:t>
            </a:r>
          </a:p>
        </p:txBody>
      </p:sp>
      <p:graphicFrame>
        <p:nvGraphicFramePr>
          <p:cNvPr id="49231" name="Group 79"/>
          <p:cNvGraphicFramePr>
            <a:graphicFrameLocks noGrp="1"/>
          </p:cNvGraphicFramePr>
          <p:nvPr/>
        </p:nvGraphicFramePr>
        <p:xfrm>
          <a:off x="285720" y="4714884"/>
          <a:ext cx="8501122" cy="1889979"/>
        </p:xfrm>
        <a:graphic>
          <a:graphicData uri="http://schemas.openxmlformats.org/drawingml/2006/table">
            <a:tbl>
              <a:tblPr/>
              <a:tblGrid>
                <a:gridCol w="2643206"/>
                <a:gridCol w="1500198"/>
                <a:gridCol w="4357718"/>
              </a:tblGrid>
              <a:tr h="3768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09D3"/>
                          </a:solidFill>
                          <a:effectLst/>
                          <a:latin typeface="Arial" charset="0"/>
                        </a:rPr>
                        <a:t>Система счисления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09D3"/>
                          </a:solidFill>
                          <a:effectLst/>
                          <a:latin typeface="Arial" charset="0"/>
                        </a:rPr>
                        <a:t>Основание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09D3"/>
                          </a:solidFill>
                          <a:effectLst/>
                          <a:latin typeface="Arial" charset="0"/>
                        </a:rPr>
                        <a:t>Алфавит цифр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Десятичная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0, 1, 2, 3, 4, 5, 6, 7, 8, 9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Двоичная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Восьмиричная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0, 1, 2, 3, 4, 5, 6, 7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Шестнадцатиричная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1, 2, 3, 4, 5, 6, 7, 8, 9, А, В, С,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D, E, F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utoUpdateAnimBg="0"/>
      <p:bldP spid="49156" grpId="0" build="allAtOnce" autoUpdateAnimBg="0"/>
      <p:bldP spid="49157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5715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</a:rPr>
              <a:t>Для перевода целого числа из 10-ой СС в любую другую исходное число делят на основание новой системы до получения целого остатка, меньше основания.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04800" y="2219918"/>
            <a:ext cx="5638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</a:rPr>
              <a:t>Полученное частное снова делят на основание новой системы до получения целого остатка, меньше основания.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304800" y="3139859"/>
            <a:ext cx="541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</a:rPr>
              <a:t>И т.д. до тех пор, пока последнее частное не будет меньше основания.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304800" y="3791554"/>
            <a:ext cx="533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</a:rPr>
              <a:t>Результат записывают из остатков, в порядке, обратном их получению, причем начинают с последнего частного.</a:t>
            </a:r>
          </a:p>
        </p:txBody>
      </p:sp>
      <p:grpSp>
        <p:nvGrpSpPr>
          <p:cNvPr id="51219" name="Group 19"/>
          <p:cNvGrpSpPr>
            <a:grpSpLocks/>
          </p:cNvGrpSpPr>
          <p:nvPr/>
        </p:nvGrpSpPr>
        <p:grpSpPr bwMode="auto">
          <a:xfrm>
            <a:off x="6019800" y="1089025"/>
            <a:ext cx="1143000" cy="1349375"/>
            <a:chOff x="3696" y="624"/>
            <a:chExt cx="720" cy="850"/>
          </a:xfrm>
        </p:grpSpPr>
        <p:sp>
          <p:nvSpPr>
            <p:cNvPr id="51207" name="Text Box 7"/>
            <p:cNvSpPr txBox="1">
              <a:spLocks noChangeArrowheads="1"/>
            </p:cNvSpPr>
            <p:nvPr/>
          </p:nvSpPr>
          <p:spPr bwMode="auto">
            <a:xfrm>
              <a:off x="3696" y="624"/>
              <a:ext cx="72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</a:pPr>
              <a:endParaRPr lang="ru-RU" sz="1500" dirty="0">
                <a:solidFill>
                  <a:srgbClr val="000000"/>
                </a:solidFill>
              </a:endParaRPr>
            </a:p>
            <a:p>
              <a:pPr marL="457200" indent="-457200">
                <a:spcBef>
                  <a:spcPct val="50000"/>
                </a:spcBef>
              </a:pPr>
              <a:r>
                <a:rPr lang="ru-RU" sz="1500" dirty="0">
                  <a:solidFill>
                    <a:srgbClr val="000000"/>
                  </a:solidFill>
                </a:rPr>
                <a:t>73      2</a:t>
              </a:r>
            </a:p>
            <a:p>
              <a:pPr marL="457200" indent="-457200">
                <a:spcBef>
                  <a:spcPct val="50000"/>
                </a:spcBef>
                <a:buFontTx/>
                <a:buAutoNum type="arabicPlain" startAt="72"/>
              </a:pPr>
              <a:r>
                <a:rPr lang="ru-RU" sz="1500" dirty="0">
                  <a:solidFill>
                    <a:srgbClr val="000000"/>
                  </a:solidFill>
                </a:rPr>
                <a:t>36  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ru-RU" sz="1500" dirty="0">
                  <a:solidFill>
                    <a:srgbClr val="000000"/>
                  </a:solidFill>
                </a:rPr>
                <a:t>  1                                   </a:t>
              </a:r>
            </a:p>
          </p:txBody>
        </p:sp>
        <p:grpSp>
          <p:nvGrpSpPr>
            <p:cNvPr id="51211" name="Group 11"/>
            <p:cNvGrpSpPr>
              <a:grpSpLocks/>
            </p:cNvGrpSpPr>
            <p:nvPr/>
          </p:nvGrpSpPr>
          <p:grpSpPr bwMode="auto">
            <a:xfrm>
              <a:off x="3984" y="864"/>
              <a:ext cx="288" cy="192"/>
              <a:chOff x="3840" y="1056"/>
              <a:chExt cx="288" cy="144"/>
            </a:xfrm>
          </p:grpSpPr>
          <p:sp>
            <p:nvSpPr>
              <p:cNvPr id="51209" name="Line 9"/>
              <p:cNvSpPr>
                <a:spLocks noChangeShapeType="1"/>
              </p:cNvSpPr>
              <p:nvPr/>
            </p:nvSpPr>
            <p:spPr bwMode="auto">
              <a:xfrm>
                <a:off x="3840" y="105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51210" name="Line 10"/>
              <p:cNvSpPr>
                <a:spLocks noChangeShapeType="1"/>
              </p:cNvSpPr>
              <p:nvPr/>
            </p:nvSpPr>
            <p:spPr bwMode="auto">
              <a:xfrm>
                <a:off x="3840" y="120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1212" name="Line 12"/>
            <p:cNvSpPr>
              <a:spLocks noChangeShapeType="1"/>
            </p:cNvSpPr>
            <p:nvPr/>
          </p:nvSpPr>
          <p:spPr bwMode="auto">
            <a:xfrm>
              <a:off x="3744" y="124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51237" name="Group 37"/>
          <p:cNvGrpSpPr>
            <a:grpSpLocks/>
          </p:cNvGrpSpPr>
          <p:nvPr/>
        </p:nvGrpSpPr>
        <p:grpSpPr bwMode="auto">
          <a:xfrm>
            <a:off x="6477000" y="1812925"/>
            <a:ext cx="2667000" cy="2378075"/>
            <a:chOff x="3984" y="1056"/>
            <a:chExt cx="1680" cy="1498"/>
          </a:xfrm>
        </p:grpSpPr>
        <p:sp>
          <p:nvSpPr>
            <p:cNvPr id="51214" name="Text Box 14"/>
            <p:cNvSpPr txBox="1">
              <a:spLocks noChangeArrowheads="1"/>
            </p:cNvSpPr>
            <p:nvPr/>
          </p:nvSpPr>
          <p:spPr bwMode="auto">
            <a:xfrm>
              <a:off x="3984" y="1056"/>
              <a:ext cx="1680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</a:pPr>
              <a:r>
                <a:rPr lang="ru-RU" sz="1500">
                  <a:solidFill>
                    <a:srgbClr val="000000"/>
                  </a:solidFill>
                </a:rPr>
                <a:t>          2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ru-RU" sz="1500">
                  <a:solidFill>
                    <a:srgbClr val="000000"/>
                  </a:solidFill>
                </a:rPr>
                <a:t>36       18      2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ru-RU" sz="1500">
                  <a:solidFill>
                    <a:srgbClr val="000000"/>
                  </a:solidFill>
                </a:rPr>
                <a:t> 0        18      9      2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ru-RU" sz="1500">
                  <a:solidFill>
                    <a:srgbClr val="000000"/>
                  </a:solidFill>
                </a:rPr>
                <a:t>             0      8      4      2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ru-RU" sz="1500">
                  <a:solidFill>
                    <a:srgbClr val="000000"/>
                  </a:solidFill>
                </a:rPr>
                <a:t>                      1      4      2      2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ru-RU" sz="1500">
                  <a:solidFill>
                    <a:srgbClr val="000000"/>
                  </a:solidFill>
                </a:rPr>
                <a:t>                              0      2      1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ru-RU" sz="1500">
                  <a:solidFill>
                    <a:srgbClr val="000000"/>
                  </a:solidFill>
                </a:rPr>
                <a:t>                                      0 </a:t>
              </a:r>
            </a:p>
          </p:txBody>
        </p:sp>
        <p:grpSp>
          <p:nvGrpSpPr>
            <p:cNvPr id="51215" name="Group 15"/>
            <p:cNvGrpSpPr>
              <a:grpSpLocks/>
            </p:cNvGrpSpPr>
            <p:nvPr/>
          </p:nvGrpSpPr>
          <p:grpSpPr bwMode="auto">
            <a:xfrm>
              <a:off x="4272" y="1056"/>
              <a:ext cx="288" cy="192"/>
              <a:chOff x="3840" y="1056"/>
              <a:chExt cx="288" cy="144"/>
            </a:xfrm>
          </p:grpSpPr>
          <p:sp>
            <p:nvSpPr>
              <p:cNvPr id="51216" name="Line 16"/>
              <p:cNvSpPr>
                <a:spLocks noChangeShapeType="1"/>
              </p:cNvSpPr>
              <p:nvPr/>
            </p:nvSpPr>
            <p:spPr bwMode="auto">
              <a:xfrm>
                <a:off x="3840" y="105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51217" name="Line 17"/>
              <p:cNvSpPr>
                <a:spLocks noChangeShapeType="1"/>
              </p:cNvSpPr>
              <p:nvPr/>
            </p:nvSpPr>
            <p:spPr bwMode="auto">
              <a:xfrm>
                <a:off x="3840" y="120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1218" name="Line 18"/>
            <p:cNvSpPr>
              <a:spLocks noChangeShapeType="1"/>
            </p:cNvSpPr>
            <p:nvPr/>
          </p:nvSpPr>
          <p:spPr bwMode="auto">
            <a:xfrm>
              <a:off x="4032" y="148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51220" name="Group 20"/>
            <p:cNvGrpSpPr>
              <a:grpSpLocks/>
            </p:cNvGrpSpPr>
            <p:nvPr/>
          </p:nvGrpSpPr>
          <p:grpSpPr bwMode="auto">
            <a:xfrm>
              <a:off x="4560" y="1248"/>
              <a:ext cx="288" cy="192"/>
              <a:chOff x="3840" y="1056"/>
              <a:chExt cx="288" cy="144"/>
            </a:xfrm>
          </p:grpSpPr>
          <p:sp>
            <p:nvSpPr>
              <p:cNvPr id="51221" name="Line 21"/>
              <p:cNvSpPr>
                <a:spLocks noChangeShapeType="1"/>
              </p:cNvSpPr>
              <p:nvPr/>
            </p:nvSpPr>
            <p:spPr bwMode="auto">
              <a:xfrm>
                <a:off x="3840" y="105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51222" name="Line 22"/>
              <p:cNvSpPr>
                <a:spLocks noChangeShapeType="1"/>
              </p:cNvSpPr>
              <p:nvPr/>
            </p:nvSpPr>
            <p:spPr bwMode="auto">
              <a:xfrm>
                <a:off x="3840" y="120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1223" name="Group 23"/>
            <p:cNvGrpSpPr>
              <a:grpSpLocks/>
            </p:cNvGrpSpPr>
            <p:nvPr/>
          </p:nvGrpSpPr>
          <p:grpSpPr bwMode="auto">
            <a:xfrm>
              <a:off x="4848" y="1440"/>
              <a:ext cx="240" cy="240"/>
              <a:chOff x="3840" y="1056"/>
              <a:chExt cx="288" cy="144"/>
            </a:xfrm>
          </p:grpSpPr>
          <p:sp>
            <p:nvSpPr>
              <p:cNvPr id="51224" name="Line 24"/>
              <p:cNvSpPr>
                <a:spLocks noChangeShapeType="1"/>
              </p:cNvSpPr>
              <p:nvPr/>
            </p:nvSpPr>
            <p:spPr bwMode="auto">
              <a:xfrm>
                <a:off x="3840" y="105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51225" name="Line 25"/>
              <p:cNvSpPr>
                <a:spLocks noChangeShapeType="1"/>
              </p:cNvSpPr>
              <p:nvPr/>
            </p:nvSpPr>
            <p:spPr bwMode="auto">
              <a:xfrm>
                <a:off x="3840" y="120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1226" name="Group 26"/>
            <p:cNvGrpSpPr>
              <a:grpSpLocks/>
            </p:cNvGrpSpPr>
            <p:nvPr/>
          </p:nvGrpSpPr>
          <p:grpSpPr bwMode="auto">
            <a:xfrm>
              <a:off x="5088" y="1680"/>
              <a:ext cx="240" cy="192"/>
              <a:chOff x="3840" y="1056"/>
              <a:chExt cx="288" cy="144"/>
            </a:xfrm>
          </p:grpSpPr>
          <p:sp>
            <p:nvSpPr>
              <p:cNvPr id="51227" name="Line 27"/>
              <p:cNvSpPr>
                <a:spLocks noChangeShapeType="1"/>
              </p:cNvSpPr>
              <p:nvPr/>
            </p:nvSpPr>
            <p:spPr bwMode="auto">
              <a:xfrm>
                <a:off x="3840" y="105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51228" name="Line 28"/>
              <p:cNvSpPr>
                <a:spLocks noChangeShapeType="1"/>
              </p:cNvSpPr>
              <p:nvPr/>
            </p:nvSpPr>
            <p:spPr bwMode="auto">
              <a:xfrm>
                <a:off x="3840" y="120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1229" name="Group 29"/>
            <p:cNvGrpSpPr>
              <a:grpSpLocks/>
            </p:cNvGrpSpPr>
            <p:nvPr/>
          </p:nvGrpSpPr>
          <p:grpSpPr bwMode="auto">
            <a:xfrm>
              <a:off x="5328" y="1872"/>
              <a:ext cx="240" cy="240"/>
              <a:chOff x="3840" y="1056"/>
              <a:chExt cx="288" cy="144"/>
            </a:xfrm>
          </p:grpSpPr>
          <p:sp>
            <p:nvSpPr>
              <p:cNvPr id="51230" name="Line 30"/>
              <p:cNvSpPr>
                <a:spLocks noChangeShapeType="1"/>
              </p:cNvSpPr>
              <p:nvPr/>
            </p:nvSpPr>
            <p:spPr bwMode="auto">
              <a:xfrm>
                <a:off x="3840" y="105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51231" name="Line 31"/>
              <p:cNvSpPr>
                <a:spLocks noChangeShapeType="1"/>
              </p:cNvSpPr>
              <p:nvPr/>
            </p:nvSpPr>
            <p:spPr bwMode="auto">
              <a:xfrm>
                <a:off x="3840" y="120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1233" name="Line 33"/>
            <p:cNvSpPr>
              <a:spLocks noChangeShapeType="1"/>
            </p:cNvSpPr>
            <p:nvPr/>
          </p:nvSpPr>
          <p:spPr bwMode="auto">
            <a:xfrm>
              <a:off x="4368" y="168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1234" name="Line 34"/>
            <p:cNvSpPr>
              <a:spLocks noChangeShapeType="1"/>
            </p:cNvSpPr>
            <p:nvPr/>
          </p:nvSpPr>
          <p:spPr bwMode="auto">
            <a:xfrm>
              <a:off x="4656" y="19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1235" name="Line 35"/>
            <p:cNvSpPr>
              <a:spLocks noChangeShapeType="1"/>
            </p:cNvSpPr>
            <p:nvPr/>
          </p:nvSpPr>
          <p:spPr bwMode="auto">
            <a:xfrm>
              <a:off x="4896" y="211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1236" name="Line 36"/>
            <p:cNvSpPr>
              <a:spLocks noChangeShapeType="1"/>
            </p:cNvSpPr>
            <p:nvPr/>
          </p:nvSpPr>
          <p:spPr bwMode="auto">
            <a:xfrm>
              <a:off x="5136" y="23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51247" name="Group 47"/>
          <p:cNvGrpSpPr>
            <a:grpSpLocks/>
          </p:cNvGrpSpPr>
          <p:nvPr/>
        </p:nvGrpSpPr>
        <p:grpSpPr bwMode="auto">
          <a:xfrm>
            <a:off x="6096000" y="2209800"/>
            <a:ext cx="2895600" cy="2133600"/>
            <a:chOff x="3744" y="1296"/>
            <a:chExt cx="1824" cy="1344"/>
          </a:xfrm>
        </p:grpSpPr>
        <p:sp>
          <p:nvSpPr>
            <p:cNvPr id="51238" name="Oval 38"/>
            <p:cNvSpPr>
              <a:spLocks noChangeArrowheads="1"/>
            </p:cNvSpPr>
            <p:nvPr/>
          </p:nvSpPr>
          <p:spPr bwMode="auto">
            <a:xfrm>
              <a:off x="3744" y="1296"/>
              <a:ext cx="192" cy="192"/>
            </a:xfrm>
            <a:prstGeom prst="ellipse">
              <a:avLst/>
            </a:prstGeom>
            <a:noFill/>
            <a:ln w="19050">
              <a:solidFill>
                <a:srgbClr val="DE230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39" name="Oval 39"/>
            <p:cNvSpPr>
              <a:spLocks noChangeArrowheads="1"/>
            </p:cNvSpPr>
            <p:nvPr/>
          </p:nvSpPr>
          <p:spPr bwMode="auto">
            <a:xfrm>
              <a:off x="4032" y="1488"/>
              <a:ext cx="192" cy="192"/>
            </a:xfrm>
            <a:prstGeom prst="ellipse">
              <a:avLst/>
            </a:prstGeom>
            <a:noFill/>
            <a:ln w="19050">
              <a:solidFill>
                <a:srgbClr val="DE230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40" name="Oval 40"/>
            <p:cNvSpPr>
              <a:spLocks noChangeArrowheads="1"/>
            </p:cNvSpPr>
            <p:nvPr/>
          </p:nvSpPr>
          <p:spPr bwMode="auto">
            <a:xfrm>
              <a:off x="4368" y="1728"/>
              <a:ext cx="192" cy="192"/>
            </a:xfrm>
            <a:prstGeom prst="ellipse">
              <a:avLst/>
            </a:prstGeom>
            <a:noFill/>
            <a:ln w="19050">
              <a:solidFill>
                <a:srgbClr val="DE230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41" name="Oval 41"/>
            <p:cNvSpPr>
              <a:spLocks noChangeArrowheads="1"/>
            </p:cNvSpPr>
            <p:nvPr/>
          </p:nvSpPr>
          <p:spPr bwMode="auto">
            <a:xfrm>
              <a:off x="4656" y="1920"/>
              <a:ext cx="192" cy="192"/>
            </a:xfrm>
            <a:prstGeom prst="ellipse">
              <a:avLst/>
            </a:prstGeom>
            <a:noFill/>
            <a:ln w="19050">
              <a:solidFill>
                <a:srgbClr val="DE230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42" name="Oval 42"/>
            <p:cNvSpPr>
              <a:spLocks noChangeArrowheads="1"/>
            </p:cNvSpPr>
            <p:nvPr/>
          </p:nvSpPr>
          <p:spPr bwMode="auto">
            <a:xfrm>
              <a:off x="4896" y="2160"/>
              <a:ext cx="192" cy="192"/>
            </a:xfrm>
            <a:prstGeom prst="ellipse">
              <a:avLst/>
            </a:prstGeom>
            <a:noFill/>
            <a:ln w="19050">
              <a:solidFill>
                <a:srgbClr val="DE230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43" name="Oval 43"/>
            <p:cNvSpPr>
              <a:spLocks noChangeArrowheads="1"/>
            </p:cNvSpPr>
            <p:nvPr/>
          </p:nvSpPr>
          <p:spPr bwMode="auto">
            <a:xfrm>
              <a:off x="5136" y="2352"/>
              <a:ext cx="192" cy="192"/>
            </a:xfrm>
            <a:prstGeom prst="ellipse">
              <a:avLst/>
            </a:prstGeom>
            <a:noFill/>
            <a:ln w="19050">
              <a:solidFill>
                <a:srgbClr val="DE230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44" name="Oval 44"/>
            <p:cNvSpPr>
              <a:spLocks noChangeArrowheads="1"/>
            </p:cNvSpPr>
            <p:nvPr/>
          </p:nvSpPr>
          <p:spPr bwMode="auto">
            <a:xfrm>
              <a:off x="5376" y="2160"/>
              <a:ext cx="192" cy="192"/>
            </a:xfrm>
            <a:prstGeom prst="ellipse">
              <a:avLst/>
            </a:prstGeom>
            <a:noFill/>
            <a:ln w="19050">
              <a:solidFill>
                <a:srgbClr val="DE230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45" name="Line 45"/>
            <p:cNvSpPr>
              <a:spLocks noChangeShapeType="1"/>
            </p:cNvSpPr>
            <p:nvPr/>
          </p:nvSpPr>
          <p:spPr bwMode="auto">
            <a:xfrm flipH="1">
              <a:off x="5184" y="2400"/>
              <a:ext cx="288" cy="240"/>
            </a:xfrm>
            <a:prstGeom prst="line">
              <a:avLst/>
            </a:prstGeom>
            <a:noFill/>
            <a:ln w="19050">
              <a:solidFill>
                <a:srgbClr val="DE230A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246" name="Line 46"/>
            <p:cNvSpPr>
              <a:spLocks noChangeShapeType="1"/>
            </p:cNvSpPr>
            <p:nvPr/>
          </p:nvSpPr>
          <p:spPr bwMode="auto">
            <a:xfrm flipH="1" flipV="1">
              <a:off x="3792" y="1584"/>
              <a:ext cx="1392" cy="1056"/>
            </a:xfrm>
            <a:prstGeom prst="line">
              <a:avLst/>
            </a:prstGeom>
            <a:noFill/>
            <a:ln w="19050">
              <a:solidFill>
                <a:srgbClr val="DE230A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51249" name="Text Box 49"/>
          <p:cNvSpPr txBox="1">
            <a:spLocks noChangeArrowheads="1"/>
          </p:cNvSpPr>
          <p:nvPr/>
        </p:nvSpPr>
        <p:spPr bwMode="auto">
          <a:xfrm>
            <a:off x="5857884" y="3298825"/>
            <a:ext cx="1914516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</a:rPr>
              <a:t>Ответ:</a:t>
            </a:r>
          </a:p>
          <a:p>
            <a:pPr>
              <a:spcBef>
                <a:spcPct val="50000"/>
              </a:spcBef>
            </a:pPr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</a:rPr>
              <a:t>73</a:t>
            </a:r>
            <a:r>
              <a:rPr lang="ru-RU" sz="1800" b="1" i="1" baseline="-25000" dirty="0">
                <a:solidFill>
                  <a:schemeClr val="accent1">
                    <a:lumMod val="75000"/>
                  </a:schemeClr>
                </a:solidFill>
              </a:rPr>
              <a:t>10</a:t>
            </a:r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</a:rPr>
              <a:t>=1001001</a:t>
            </a:r>
            <a:r>
              <a:rPr lang="ru-RU" sz="1800" b="1" i="1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1264" name="Group 64"/>
          <p:cNvGrpSpPr>
            <a:grpSpLocks/>
          </p:cNvGrpSpPr>
          <p:nvPr/>
        </p:nvGrpSpPr>
        <p:grpSpPr bwMode="auto">
          <a:xfrm>
            <a:off x="381000" y="4697433"/>
            <a:ext cx="5486400" cy="1731963"/>
            <a:chOff x="240" y="2222"/>
            <a:chExt cx="3456" cy="1091"/>
          </a:xfrm>
        </p:grpSpPr>
        <p:sp>
          <p:nvSpPr>
            <p:cNvPr id="51251" name="Text Box 51"/>
            <p:cNvSpPr txBox="1">
              <a:spLocks noChangeArrowheads="1"/>
            </p:cNvSpPr>
            <p:nvPr/>
          </p:nvSpPr>
          <p:spPr bwMode="auto">
            <a:xfrm>
              <a:off x="240" y="2222"/>
              <a:ext cx="3456" cy="1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</a:pPr>
              <a:r>
                <a:rPr lang="ru-RU" sz="1500" dirty="0">
                  <a:solidFill>
                    <a:srgbClr val="000000"/>
                  </a:solidFill>
                </a:rPr>
                <a:t>Переведем число 93</a:t>
              </a:r>
              <a:r>
                <a:rPr lang="ru-RU" sz="1500" baseline="-25000" dirty="0">
                  <a:solidFill>
                    <a:srgbClr val="000000"/>
                  </a:solidFill>
                </a:rPr>
                <a:t>10</a:t>
              </a:r>
              <a:r>
                <a:rPr lang="ru-RU" sz="1500" dirty="0">
                  <a:solidFill>
                    <a:srgbClr val="000000"/>
                  </a:solidFill>
                </a:rPr>
                <a:t> в 8-ую и 16-ую СС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ru-RU" sz="1500" dirty="0">
                  <a:solidFill>
                    <a:srgbClr val="000000"/>
                  </a:solidFill>
                </a:rPr>
                <a:t>93      8                                                 93      16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ru-RU" sz="1500" dirty="0">
                  <a:solidFill>
                    <a:srgbClr val="000000"/>
                  </a:solidFill>
                </a:rPr>
                <a:t>88      11     8                                        80        5 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ru-RU" sz="1500" dirty="0">
                  <a:solidFill>
                    <a:srgbClr val="000000"/>
                  </a:solidFill>
                </a:rPr>
                <a:t>  5       8      1                                        13 (</a:t>
              </a:r>
              <a:r>
                <a:rPr lang="en-US" sz="1500" dirty="0">
                  <a:solidFill>
                    <a:srgbClr val="000000"/>
                  </a:solidFill>
                </a:rPr>
                <a:t>D</a:t>
              </a:r>
              <a:r>
                <a:rPr lang="ru-RU" sz="1500" dirty="0">
                  <a:solidFill>
                    <a:srgbClr val="000000"/>
                  </a:solidFill>
                </a:rPr>
                <a:t>) 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ru-RU" sz="1500" dirty="0">
                  <a:solidFill>
                    <a:srgbClr val="000000"/>
                  </a:solidFill>
                </a:rPr>
                <a:t>           3       </a:t>
              </a:r>
              <a:r>
                <a:rPr lang="ru-RU" sz="1600" b="1" i="1" dirty="0" smtClean="0">
                  <a:solidFill>
                    <a:srgbClr val="000000"/>
                  </a:solidFill>
                </a:rPr>
                <a:t>Ответ</a:t>
              </a:r>
              <a:r>
                <a:rPr lang="ru-RU" sz="1600" b="1" i="1" dirty="0">
                  <a:solidFill>
                    <a:srgbClr val="000000"/>
                  </a:solidFill>
                </a:rPr>
                <a:t>: 93</a:t>
              </a:r>
              <a:r>
                <a:rPr lang="ru-RU" sz="1600" b="1" i="1" baseline="-25000" dirty="0">
                  <a:solidFill>
                    <a:srgbClr val="000000"/>
                  </a:solidFill>
                </a:rPr>
                <a:t>10</a:t>
              </a:r>
              <a:r>
                <a:rPr lang="ru-RU" sz="1600" b="1" i="1" dirty="0">
                  <a:solidFill>
                    <a:srgbClr val="000000"/>
                  </a:solidFill>
                </a:rPr>
                <a:t>=135</a:t>
              </a:r>
              <a:r>
                <a:rPr lang="ru-RU" sz="1600" b="1" i="1" baseline="-25000" dirty="0">
                  <a:solidFill>
                    <a:srgbClr val="000000"/>
                  </a:solidFill>
                </a:rPr>
                <a:t>8</a:t>
              </a:r>
              <a:r>
                <a:rPr lang="ru-RU" sz="1600" b="1" i="1" dirty="0">
                  <a:solidFill>
                    <a:srgbClr val="000000"/>
                  </a:solidFill>
                </a:rPr>
                <a:t>     </a:t>
              </a:r>
              <a:r>
                <a:rPr lang="ru-RU" sz="1600" b="1" i="1" dirty="0" smtClean="0">
                  <a:solidFill>
                    <a:srgbClr val="000000"/>
                  </a:solidFill>
                </a:rPr>
                <a:t>         </a:t>
              </a:r>
              <a:r>
                <a:rPr lang="ru-RU" sz="1600" b="1" i="1" dirty="0">
                  <a:solidFill>
                    <a:srgbClr val="000000"/>
                  </a:solidFill>
                </a:rPr>
                <a:t>Ответ: 93</a:t>
              </a:r>
              <a:r>
                <a:rPr lang="ru-RU" sz="1600" b="1" i="1" baseline="-25000" dirty="0">
                  <a:solidFill>
                    <a:srgbClr val="000000"/>
                  </a:solidFill>
                </a:rPr>
                <a:t>10</a:t>
              </a:r>
              <a:r>
                <a:rPr lang="ru-RU" sz="1600" b="1" i="1" dirty="0">
                  <a:solidFill>
                    <a:srgbClr val="000000"/>
                  </a:solidFill>
                </a:rPr>
                <a:t>=5</a:t>
              </a:r>
              <a:r>
                <a:rPr lang="en-US" sz="1600" b="1" i="1" dirty="0">
                  <a:solidFill>
                    <a:srgbClr val="000000"/>
                  </a:solidFill>
                </a:rPr>
                <a:t>D</a:t>
              </a:r>
              <a:r>
                <a:rPr lang="en-US" sz="1600" b="1" i="1" baseline="-25000" dirty="0">
                  <a:solidFill>
                    <a:srgbClr val="000000"/>
                  </a:solidFill>
                </a:rPr>
                <a:t>16</a:t>
              </a:r>
              <a:r>
                <a:rPr lang="ru-RU" sz="1600" b="1" dirty="0">
                  <a:solidFill>
                    <a:srgbClr val="000000"/>
                  </a:solidFill>
                </a:rPr>
                <a:t>        </a:t>
              </a:r>
              <a:endParaRPr lang="ru-RU" sz="1500" b="1" dirty="0">
                <a:solidFill>
                  <a:srgbClr val="000000"/>
                </a:solidFill>
              </a:endParaRPr>
            </a:p>
          </p:txBody>
        </p:sp>
        <p:grpSp>
          <p:nvGrpSpPr>
            <p:cNvPr id="51252" name="Group 52"/>
            <p:cNvGrpSpPr>
              <a:grpSpLocks/>
            </p:cNvGrpSpPr>
            <p:nvPr/>
          </p:nvGrpSpPr>
          <p:grpSpPr bwMode="auto">
            <a:xfrm>
              <a:off x="528" y="2448"/>
              <a:ext cx="240" cy="192"/>
              <a:chOff x="3840" y="1056"/>
              <a:chExt cx="288" cy="144"/>
            </a:xfrm>
          </p:grpSpPr>
          <p:sp>
            <p:nvSpPr>
              <p:cNvPr id="51253" name="Line 53"/>
              <p:cNvSpPr>
                <a:spLocks noChangeShapeType="1"/>
              </p:cNvSpPr>
              <p:nvPr/>
            </p:nvSpPr>
            <p:spPr bwMode="auto">
              <a:xfrm>
                <a:off x="3840" y="105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51254" name="Line 54"/>
              <p:cNvSpPr>
                <a:spLocks noChangeShapeType="1"/>
              </p:cNvSpPr>
              <p:nvPr/>
            </p:nvSpPr>
            <p:spPr bwMode="auto">
              <a:xfrm>
                <a:off x="3840" y="120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51255" name="Line 55"/>
            <p:cNvSpPr>
              <a:spLocks noChangeShapeType="1"/>
            </p:cNvSpPr>
            <p:nvPr/>
          </p:nvSpPr>
          <p:spPr bwMode="auto">
            <a:xfrm>
              <a:off x="288" y="288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grpSp>
          <p:nvGrpSpPr>
            <p:cNvPr id="51256" name="Group 56"/>
            <p:cNvGrpSpPr>
              <a:grpSpLocks/>
            </p:cNvGrpSpPr>
            <p:nvPr/>
          </p:nvGrpSpPr>
          <p:grpSpPr bwMode="auto">
            <a:xfrm>
              <a:off x="816" y="2640"/>
              <a:ext cx="240" cy="192"/>
              <a:chOff x="3840" y="1056"/>
              <a:chExt cx="288" cy="144"/>
            </a:xfrm>
          </p:grpSpPr>
          <p:sp>
            <p:nvSpPr>
              <p:cNvPr id="51257" name="Line 57"/>
              <p:cNvSpPr>
                <a:spLocks noChangeShapeType="1"/>
              </p:cNvSpPr>
              <p:nvPr/>
            </p:nvSpPr>
            <p:spPr bwMode="auto">
              <a:xfrm>
                <a:off x="3840" y="105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51258" name="Line 58"/>
              <p:cNvSpPr>
                <a:spLocks noChangeShapeType="1"/>
              </p:cNvSpPr>
              <p:nvPr/>
            </p:nvSpPr>
            <p:spPr bwMode="auto">
              <a:xfrm>
                <a:off x="3840" y="120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51259" name="Line 59"/>
            <p:cNvSpPr>
              <a:spLocks noChangeShapeType="1"/>
            </p:cNvSpPr>
            <p:nvPr/>
          </p:nvSpPr>
          <p:spPr bwMode="auto">
            <a:xfrm>
              <a:off x="576" y="307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grpSp>
          <p:nvGrpSpPr>
            <p:cNvPr id="51260" name="Group 60"/>
            <p:cNvGrpSpPr>
              <a:grpSpLocks/>
            </p:cNvGrpSpPr>
            <p:nvPr/>
          </p:nvGrpSpPr>
          <p:grpSpPr bwMode="auto">
            <a:xfrm>
              <a:off x="2352" y="2448"/>
              <a:ext cx="240" cy="192"/>
              <a:chOff x="3840" y="1056"/>
              <a:chExt cx="288" cy="144"/>
            </a:xfrm>
          </p:grpSpPr>
          <p:sp>
            <p:nvSpPr>
              <p:cNvPr id="51261" name="Line 61"/>
              <p:cNvSpPr>
                <a:spLocks noChangeShapeType="1"/>
              </p:cNvSpPr>
              <p:nvPr/>
            </p:nvSpPr>
            <p:spPr bwMode="auto">
              <a:xfrm>
                <a:off x="3840" y="105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51262" name="Line 62"/>
              <p:cNvSpPr>
                <a:spLocks noChangeShapeType="1"/>
              </p:cNvSpPr>
              <p:nvPr/>
            </p:nvSpPr>
            <p:spPr bwMode="auto">
              <a:xfrm>
                <a:off x="3840" y="120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51263" name="Line 63"/>
            <p:cNvSpPr>
              <a:spLocks noChangeShapeType="1"/>
            </p:cNvSpPr>
            <p:nvPr/>
          </p:nvSpPr>
          <p:spPr bwMode="auto">
            <a:xfrm>
              <a:off x="2112" y="288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51268" name="Rectangle 68"/>
          <p:cNvSpPr>
            <a:spLocks noChangeArrowheads="1"/>
          </p:cNvSpPr>
          <p:nvPr>
            <p:ph type="title"/>
          </p:nvPr>
        </p:nvSpPr>
        <p:spPr>
          <a:xfrm>
            <a:off x="142844" y="457200"/>
            <a:ext cx="8715436" cy="609600"/>
          </a:xfrm>
          <a:gradFill rotWithShape="0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2700000" scaled="1"/>
          </a:gradFill>
          <a:ln/>
        </p:spPr>
        <p:txBody>
          <a:bodyPr/>
          <a:lstStyle/>
          <a:p>
            <a:r>
              <a:rPr lang="ru-RU" sz="2800" b="1" i="1" dirty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Перевод </a:t>
            </a:r>
            <a:r>
              <a:rPr lang="ru-RU" sz="2800" b="1" i="1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целого числа </a:t>
            </a:r>
            <a:r>
              <a:rPr lang="ru-RU" sz="2800" b="1" i="1" dirty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из 10-ой СС в любую другую </a:t>
            </a:r>
          </a:p>
        </p:txBody>
      </p:sp>
      <p:sp>
        <p:nvSpPr>
          <p:cNvPr id="51269" name="Rectangle 69"/>
          <p:cNvSpPr>
            <a:spLocks noChangeArrowheads="1"/>
          </p:cNvSpPr>
          <p:nvPr/>
        </p:nvSpPr>
        <p:spPr bwMode="auto">
          <a:xfrm>
            <a:off x="152400" y="1143000"/>
            <a:ext cx="5638800" cy="3571884"/>
          </a:xfrm>
          <a:prstGeom prst="rect">
            <a:avLst/>
          </a:prstGeom>
          <a:noFill/>
          <a:ln w="9525">
            <a:solidFill>
              <a:srgbClr val="DE230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800">
              <a:solidFill>
                <a:srgbClr val="DE230A"/>
              </a:solidFill>
            </a:endParaRPr>
          </a:p>
        </p:txBody>
      </p:sp>
      <p:sp>
        <p:nvSpPr>
          <p:cNvPr id="51270" name="Line 70"/>
          <p:cNvSpPr>
            <a:spLocks noChangeShapeType="1"/>
          </p:cNvSpPr>
          <p:nvPr/>
        </p:nvSpPr>
        <p:spPr bwMode="auto">
          <a:xfrm>
            <a:off x="4495800" y="1752600"/>
            <a:ext cx="1676400" cy="533400"/>
          </a:xfrm>
          <a:prstGeom prst="line">
            <a:avLst/>
          </a:prstGeom>
          <a:noFill/>
          <a:ln w="9525">
            <a:solidFill>
              <a:srgbClr val="DE230A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1271" name="Line 71"/>
          <p:cNvSpPr>
            <a:spLocks noChangeShapeType="1"/>
          </p:cNvSpPr>
          <p:nvPr/>
        </p:nvSpPr>
        <p:spPr bwMode="auto">
          <a:xfrm flipV="1">
            <a:off x="5357818" y="1981200"/>
            <a:ext cx="1195382" cy="304792"/>
          </a:xfrm>
          <a:prstGeom prst="line">
            <a:avLst/>
          </a:prstGeom>
          <a:noFill/>
          <a:ln w="9525">
            <a:solidFill>
              <a:srgbClr val="DE230A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1272" name="Line 72"/>
          <p:cNvSpPr>
            <a:spLocks noChangeShapeType="1"/>
          </p:cNvSpPr>
          <p:nvPr/>
        </p:nvSpPr>
        <p:spPr bwMode="auto">
          <a:xfrm>
            <a:off x="5572132" y="3357562"/>
            <a:ext cx="3190868" cy="300038"/>
          </a:xfrm>
          <a:prstGeom prst="line">
            <a:avLst/>
          </a:prstGeom>
          <a:noFill/>
          <a:ln w="9525">
            <a:solidFill>
              <a:srgbClr val="DE230A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1273" name="Text Box 73"/>
          <p:cNvSpPr txBox="1">
            <a:spLocks noChangeArrowheads="1"/>
          </p:cNvSpPr>
          <p:nvPr/>
        </p:nvSpPr>
        <p:spPr bwMode="auto">
          <a:xfrm>
            <a:off x="5929322" y="1066800"/>
            <a:ext cx="32146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 dirty="0">
                <a:solidFill>
                  <a:schemeClr val="accent1">
                    <a:lumMod val="75000"/>
                  </a:schemeClr>
                </a:solidFill>
              </a:rPr>
              <a:t>Например: Переведем в 2-ую СС   </a:t>
            </a:r>
          </a:p>
          <a:p>
            <a:pPr>
              <a:spcBef>
                <a:spcPct val="50000"/>
              </a:spcBef>
            </a:pPr>
            <a:r>
              <a:rPr lang="ru-RU" sz="1600" i="1" dirty="0">
                <a:solidFill>
                  <a:schemeClr val="accent1">
                    <a:lumMod val="75000"/>
                  </a:schemeClr>
                </a:solidFill>
              </a:rPr>
              <a:t>                               – основание =2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7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2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9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12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1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5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1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9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1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9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0"/>
                            </p:stCondLst>
                            <p:childTnLst>
                              <p:par>
                                <p:cTn id="62" presetID="2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utoUpdateAnimBg="0"/>
      <p:bldP spid="51204" grpId="0" autoUpdateAnimBg="0"/>
      <p:bldP spid="51205" grpId="0" autoUpdateAnimBg="0"/>
      <p:bldP spid="51206" grpId="0" autoUpdateAnimBg="0"/>
      <p:bldP spid="51249" grpId="0" autoUpdateAnimBg="0"/>
      <p:bldP spid="51268" grpId="0" animBg="1" autoUpdateAnimBg="0"/>
      <p:bldP spid="51269" grpId="0" animBg="1" autoUpdateAnimBg="0"/>
      <p:bldP spid="51270" grpId="0" animBg="1"/>
      <p:bldP spid="51271" grpId="0" animBg="1"/>
      <p:bldP spid="51272" grpId="0" animBg="1"/>
      <p:bldP spid="5127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214282" y="500042"/>
            <a:ext cx="8643998" cy="984885"/>
          </a:xfrm>
          <a:prstGeom prst="rect">
            <a:avLst/>
          </a:prstGeom>
          <a:gradFill rotWithShape="0">
            <a:gsLst>
              <a:gs pos="0">
                <a:srgbClr val="F573AE"/>
              </a:gs>
              <a:gs pos="50000">
                <a:schemeClr val="bg1"/>
              </a:gs>
              <a:gs pos="100000">
                <a:srgbClr val="F573A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>
                <a:solidFill>
                  <a:srgbClr val="393A69"/>
                </a:solidFill>
              </a:rPr>
              <a:t>Практическое задание</a:t>
            </a:r>
            <a:r>
              <a:rPr lang="ru-RU" sz="2800" b="1" dirty="0">
                <a:solidFill>
                  <a:srgbClr val="393A69"/>
                </a:solidFill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393A69"/>
                </a:solidFill>
              </a:rPr>
              <a:t>Перевести из 10-ой СС число 115</a:t>
            </a:r>
            <a:r>
              <a:rPr lang="ru-RU" sz="2000" b="1" baseline="-25000" dirty="0">
                <a:solidFill>
                  <a:srgbClr val="393A69"/>
                </a:solidFill>
              </a:rPr>
              <a:t>10 </a:t>
            </a:r>
            <a:r>
              <a:rPr lang="ru-RU" sz="2000" b="1" dirty="0">
                <a:solidFill>
                  <a:srgbClr val="393A69"/>
                </a:solidFill>
              </a:rPr>
              <a:t> в 2-ую, 8-ую и 16-ую СС</a:t>
            </a:r>
            <a:endParaRPr lang="ru-RU" sz="2000" b="1" baseline="-25000" dirty="0">
              <a:solidFill>
                <a:srgbClr val="393A69"/>
              </a:solidFill>
            </a:endParaRPr>
          </a:p>
        </p:txBody>
      </p:sp>
      <p:grpSp>
        <p:nvGrpSpPr>
          <p:cNvPr id="52295" name="Group 71"/>
          <p:cNvGrpSpPr>
            <a:grpSpLocks/>
          </p:cNvGrpSpPr>
          <p:nvPr/>
        </p:nvGrpSpPr>
        <p:grpSpPr bwMode="auto">
          <a:xfrm>
            <a:off x="533400" y="1905000"/>
            <a:ext cx="4572000" cy="3359150"/>
            <a:chOff x="336" y="1200"/>
            <a:chExt cx="2880" cy="2116"/>
          </a:xfrm>
        </p:grpSpPr>
        <p:grpSp>
          <p:nvGrpSpPr>
            <p:cNvPr id="52252" name="Group 28"/>
            <p:cNvGrpSpPr>
              <a:grpSpLocks/>
            </p:cNvGrpSpPr>
            <p:nvPr/>
          </p:nvGrpSpPr>
          <p:grpSpPr bwMode="auto">
            <a:xfrm>
              <a:off x="672" y="1464"/>
              <a:ext cx="2544" cy="1852"/>
              <a:chOff x="144" y="1104"/>
              <a:chExt cx="2544" cy="1852"/>
            </a:xfrm>
          </p:grpSpPr>
          <p:sp>
            <p:nvSpPr>
              <p:cNvPr id="52227" name="Text Box 3"/>
              <p:cNvSpPr txBox="1">
                <a:spLocks noChangeArrowheads="1"/>
              </p:cNvSpPr>
              <p:nvPr/>
            </p:nvSpPr>
            <p:spPr bwMode="auto">
              <a:xfrm>
                <a:off x="144" y="1104"/>
                <a:ext cx="2544" cy="18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457200" indent="-457200">
                  <a:spcBef>
                    <a:spcPct val="50000"/>
                  </a:spcBef>
                </a:pPr>
                <a:r>
                  <a:rPr lang="ru-RU" sz="1400" dirty="0">
                    <a:solidFill>
                      <a:srgbClr val="000000"/>
                    </a:solidFill>
                  </a:rPr>
                  <a:t>115     2</a:t>
                </a:r>
              </a:p>
              <a:p>
                <a:pPr marL="457200" indent="-457200">
                  <a:spcBef>
                    <a:spcPct val="50000"/>
                  </a:spcBef>
                  <a:buFontTx/>
                  <a:buAutoNum type="arabicPlain" startAt="114"/>
                </a:pPr>
                <a:r>
                  <a:rPr lang="ru-RU" sz="1400" dirty="0">
                    <a:solidFill>
                      <a:srgbClr val="000000"/>
                    </a:solidFill>
                  </a:rPr>
                  <a:t>57      2</a:t>
                </a:r>
              </a:p>
              <a:p>
                <a:pPr marL="457200" indent="-457200">
                  <a:spcBef>
                    <a:spcPct val="50000"/>
                  </a:spcBef>
                </a:pPr>
                <a:r>
                  <a:rPr lang="ru-RU" sz="1400" dirty="0">
                    <a:solidFill>
                      <a:srgbClr val="000000"/>
                    </a:solidFill>
                  </a:rPr>
                  <a:t>    1     56     28     2</a:t>
                </a:r>
              </a:p>
              <a:p>
                <a:pPr marL="457200" indent="-457200">
                  <a:spcBef>
                    <a:spcPct val="50000"/>
                  </a:spcBef>
                </a:pPr>
                <a:r>
                  <a:rPr lang="ru-RU" sz="1400" dirty="0">
                    <a:solidFill>
                      <a:srgbClr val="000000"/>
                    </a:solidFill>
                  </a:rPr>
                  <a:t>             1     28     14     2</a:t>
                </a:r>
              </a:p>
              <a:p>
                <a:pPr marL="457200" indent="-457200">
                  <a:spcBef>
                    <a:spcPct val="50000"/>
                  </a:spcBef>
                </a:pPr>
                <a:r>
                  <a:rPr lang="ru-RU" sz="1400" dirty="0">
                    <a:solidFill>
                      <a:srgbClr val="000000"/>
                    </a:solidFill>
                  </a:rPr>
                  <a:t>                      0     14     7      2</a:t>
                </a:r>
              </a:p>
              <a:p>
                <a:pPr marL="457200" indent="-457200">
                  <a:spcBef>
                    <a:spcPct val="50000"/>
                  </a:spcBef>
                </a:pPr>
                <a:r>
                  <a:rPr lang="ru-RU" sz="1400" dirty="0">
                    <a:solidFill>
                      <a:srgbClr val="000000"/>
                    </a:solidFill>
                  </a:rPr>
                  <a:t>                               0     6      3     2</a:t>
                </a:r>
              </a:p>
              <a:p>
                <a:pPr marL="457200" indent="-457200">
                  <a:spcBef>
                    <a:spcPct val="50000"/>
                  </a:spcBef>
                </a:pPr>
                <a:r>
                  <a:rPr lang="ru-RU" sz="1400" dirty="0">
                    <a:solidFill>
                      <a:srgbClr val="000000"/>
                    </a:solidFill>
                  </a:rPr>
                  <a:t>                                      1      2     1</a:t>
                </a:r>
              </a:p>
              <a:p>
                <a:pPr marL="457200" indent="-457200">
                  <a:spcBef>
                    <a:spcPct val="50000"/>
                  </a:spcBef>
                </a:pPr>
                <a:r>
                  <a:rPr lang="ru-RU" sz="1400" dirty="0">
                    <a:solidFill>
                      <a:srgbClr val="000000"/>
                    </a:solidFill>
                  </a:rPr>
                  <a:t>                                              1</a:t>
                </a:r>
              </a:p>
              <a:p>
                <a:pPr marL="457200" indent="-457200">
                  <a:spcBef>
                    <a:spcPct val="50000"/>
                  </a:spcBef>
                </a:pPr>
                <a:r>
                  <a:rPr lang="ru-RU" sz="1600" b="1" i="1" dirty="0">
                    <a:solidFill>
                      <a:srgbClr val="000000"/>
                    </a:solidFill>
                  </a:rPr>
                  <a:t>Ответ: 115</a:t>
                </a:r>
                <a:r>
                  <a:rPr lang="ru-RU" sz="1600" b="1" i="1" baseline="-25000" dirty="0">
                    <a:solidFill>
                      <a:srgbClr val="000000"/>
                    </a:solidFill>
                  </a:rPr>
                  <a:t>10</a:t>
                </a:r>
                <a:r>
                  <a:rPr lang="ru-RU" sz="1600" b="1" i="1" dirty="0">
                    <a:solidFill>
                      <a:srgbClr val="000000"/>
                    </a:solidFill>
                  </a:rPr>
                  <a:t> = 1110011</a:t>
                </a:r>
                <a:r>
                  <a:rPr lang="ru-RU" sz="1600" b="1" i="1" baseline="-25000" dirty="0">
                    <a:solidFill>
                      <a:srgbClr val="000000"/>
                    </a:solidFill>
                  </a:rPr>
                  <a:t>2</a:t>
                </a:r>
                <a:endParaRPr lang="ru-RU" sz="1600" b="1" i="1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2230" name="Group 6"/>
              <p:cNvGrpSpPr>
                <a:grpSpLocks/>
              </p:cNvGrpSpPr>
              <p:nvPr/>
            </p:nvGrpSpPr>
            <p:grpSpPr bwMode="auto">
              <a:xfrm>
                <a:off x="432" y="1152"/>
                <a:ext cx="240" cy="144"/>
                <a:chOff x="432" y="1152"/>
                <a:chExt cx="240" cy="144"/>
              </a:xfrm>
            </p:grpSpPr>
            <p:sp>
              <p:nvSpPr>
                <p:cNvPr id="52228" name="Line 4"/>
                <p:cNvSpPr>
                  <a:spLocks noChangeShapeType="1"/>
                </p:cNvSpPr>
                <p:nvPr/>
              </p:nvSpPr>
              <p:spPr bwMode="auto">
                <a:xfrm>
                  <a:off x="432" y="115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2229" name="Line 5"/>
                <p:cNvSpPr>
                  <a:spLocks noChangeShapeType="1"/>
                </p:cNvSpPr>
                <p:nvPr/>
              </p:nvSpPr>
              <p:spPr bwMode="auto">
                <a:xfrm>
                  <a:off x="432" y="12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2231" name="Group 7"/>
              <p:cNvGrpSpPr>
                <a:grpSpLocks/>
              </p:cNvGrpSpPr>
              <p:nvPr/>
            </p:nvGrpSpPr>
            <p:grpSpPr bwMode="auto">
              <a:xfrm>
                <a:off x="960" y="1536"/>
                <a:ext cx="192" cy="144"/>
                <a:chOff x="432" y="1152"/>
                <a:chExt cx="240" cy="144"/>
              </a:xfrm>
            </p:grpSpPr>
            <p:sp>
              <p:nvSpPr>
                <p:cNvPr id="52232" name="Line 8"/>
                <p:cNvSpPr>
                  <a:spLocks noChangeShapeType="1"/>
                </p:cNvSpPr>
                <p:nvPr/>
              </p:nvSpPr>
              <p:spPr bwMode="auto">
                <a:xfrm>
                  <a:off x="432" y="115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2233" name="Line 9"/>
                <p:cNvSpPr>
                  <a:spLocks noChangeShapeType="1"/>
                </p:cNvSpPr>
                <p:nvPr/>
              </p:nvSpPr>
              <p:spPr bwMode="auto">
                <a:xfrm>
                  <a:off x="432" y="12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2234" name="Group 10"/>
              <p:cNvGrpSpPr>
                <a:grpSpLocks/>
              </p:cNvGrpSpPr>
              <p:nvPr/>
            </p:nvGrpSpPr>
            <p:grpSpPr bwMode="auto">
              <a:xfrm>
                <a:off x="1200" y="1728"/>
                <a:ext cx="192" cy="144"/>
                <a:chOff x="432" y="1152"/>
                <a:chExt cx="240" cy="144"/>
              </a:xfrm>
            </p:grpSpPr>
            <p:sp>
              <p:nvSpPr>
                <p:cNvPr id="52235" name="Line 11"/>
                <p:cNvSpPr>
                  <a:spLocks noChangeShapeType="1"/>
                </p:cNvSpPr>
                <p:nvPr/>
              </p:nvSpPr>
              <p:spPr bwMode="auto">
                <a:xfrm>
                  <a:off x="432" y="115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2236" name="Line 12"/>
                <p:cNvSpPr>
                  <a:spLocks noChangeShapeType="1"/>
                </p:cNvSpPr>
                <p:nvPr/>
              </p:nvSpPr>
              <p:spPr bwMode="auto">
                <a:xfrm>
                  <a:off x="432" y="12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2237" name="Group 13"/>
              <p:cNvGrpSpPr>
                <a:grpSpLocks/>
              </p:cNvGrpSpPr>
              <p:nvPr/>
            </p:nvGrpSpPr>
            <p:grpSpPr bwMode="auto">
              <a:xfrm>
                <a:off x="1440" y="1920"/>
                <a:ext cx="192" cy="144"/>
                <a:chOff x="432" y="1152"/>
                <a:chExt cx="240" cy="144"/>
              </a:xfrm>
            </p:grpSpPr>
            <p:sp>
              <p:nvSpPr>
                <p:cNvPr id="52238" name="Line 14"/>
                <p:cNvSpPr>
                  <a:spLocks noChangeShapeType="1"/>
                </p:cNvSpPr>
                <p:nvPr/>
              </p:nvSpPr>
              <p:spPr bwMode="auto">
                <a:xfrm>
                  <a:off x="432" y="115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2239" name="Line 15"/>
                <p:cNvSpPr>
                  <a:spLocks noChangeShapeType="1"/>
                </p:cNvSpPr>
                <p:nvPr/>
              </p:nvSpPr>
              <p:spPr bwMode="auto">
                <a:xfrm>
                  <a:off x="432" y="12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2240" name="Group 16"/>
              <p:cNvGrpSpPr>
                <a:grpSpLocks/>
              </p:cNvGrpSpPr>
              <p:nvPr/>
            </p:nvGrpSpPr>
            <p:grpSpPr bwMode="auto">
              <a:xfrm>
                <a:off x="1632" y="2160"/>
                <a:ext cx="192" cy="144"/>
                <a:chOff x="432" y="1152"/>
                <a:chExt cx="240" cy="144"/>
              </a:xfrm>
            </p:grpSpPr>
            <p:sp>
              <p:nvSpPr>
                <p:cNvPr id="52241" name="Line 17"/>
                <p:cNvSpPr>
                  <a:spLocks noChangeShapeType="1"/>
                </p:cNvSpPr>
                <p:nvPr/>
              </p:nvSpPr>
              <p:spPr bwMode="auto">
                <a:xfrm>
                  <a:off x="432" y="115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2242" name="Line 18"/>
                <p:cNvSpPr>
                  <a:spLocks noChangeShapeType="1"/>
                </p:cNvSpPr>
                <p:nvPr/>
              </p:nvSpPr>
              <p:spPr bwMode="auto">
                <a:xfrm>
                  <a:off x="432" y="12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2243" name="Group 19"/>
              <p:cNvGrpSpPr>
                <a:grpSpLocks/>
              </p:cNvGrpSpPr>
              <p:nvPr/>
            </p:nvGrpSpPr>
            <p:grpSpPr bwMode="auto">
              <a:xfrm>
                <a:off x="720" y="1344"/>
                <a:ext cx="192" cy="144"/>
                <a:chOff x="432" y="1152"/>
                <a:chExt cx="240" cy="144"/>
              </a:xfrm>
            </p:grpSpPr>
            <p:sp>
              <p:nvSpPr>
                <p:cNvPr id="52244" name="Line 20"/>
                <p:cNvSpPr>
                  <a:spLocks noChangeShapeType="1"/>
                </p:cNvSpPr>
                <p:nvPr/>
              </p:nvSpPr>
              <p:spPr bwMode="auto">
                <a:xfrm>
                  <a:off x="432" y="115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2245" name="Line 21"/>
                <p:cNvSpPr>
                  <a:spLocks noChangeShapeType="1"/>
                </p:cNvSpPr>
                <p:nvPr/>
              </p:nvSpPr>
              <p:spPr bwMode="auto">
                <a:xfrm>
                  <a:off x="432" y="12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52246" name="Line 22"/>
              <p:cNvSpPr>
                <a:spLocks noChangeShapeType="1"/>
              </p:cNvSpPr>
              <p:nvPr/>
            </p:nvSpPr>
            <p:spPr bwMode="auto">
              <a:xfrm>
                <a:off x="192" y="148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52247" name="Line 23"/>
              <p:cNvSpPr>
                <a:spLocks noChangeShapeType="1"/>
              </p:cNvSpPr>
              <p:nvPr/>
            </p:nvSpPr>
            <p:spPr bwMode="auto">
              <a:xfrm>
                <a:off x="480" y="168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52248" name="Line 24"/>
              <p:cNvSpPr>
                <a:spLocks noChangeShapeType="1"/>
              </p:cNvSpPr>
              <p:nvPr/>
            </p:nvSpPr>
            <p:spPr bwMode="auto">
              <a:xfrm>
                <a:off x="768" y="18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52249" name="Line 25"/>
              <p:cNvSpPr>
                <a:spLocks noChangeShapeType="1"/>
              </p:cNvSpPr>
              <p:nvPr/>
            </p:nvSpPr>
            <p:spPr bwMode="auto">
              <a:xfrm>
                <a:off x="1008" y="206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52250" name="Line 26"/>
              <p:cNvSpPr>
                <a:spLocks noChangeShapeType="1"/>
              </p:cNvSpPr>
              <p:nvPr/>
            </p:nvSpPr>
            <p:spPr bwMode="auto">
              <a:xfrm>
                <a:off x="1248" y="230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52251" name="Line 27"/>
              <p:cNvSpPr>
                <a:spLocks noChangeShapeType="1"/>
              </p:cNvSpPr>
              <p:nvPr/>
            </p:nvSpPr>
            <p:spPr bwMode="auto">
              <a:xfrm>
                <a:off x="1440" y="249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2292" name="Text Box 68"/>
            <p:cNvSpPr txBox="1">
              <a:spLocks noChangeArrowheads="1"/>
            </p:cNvSpPr>
            <p:nvPr/>
          </p:nvSpPr>
          <p:spPr bwMode="auto">
            <a:xfrm>
              <a:off x="336" y="1200"/>
              <a:ext cx="1920" cy="21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 b="1">
                  <a:solidFill>
                    <a:srgbClr val="000000"/>
                  </a:solidFill>
                </a:rPr>
                <a:t>        Перевод в 2-ую СС:</a:t>
              </a:r>
            </a:p>
          </p:txBody>
        </p:sp>
      </p:grpSp>
      <p:grpSp>
        <p:nvGrpSpPr>
          <p:cNvPr id="52297" name="Group 73"/>
          <p:cNvGrpSpPr>
            <a:grpSpLocks/>
          </p:cNvGrpSpPr>
          <p:nvPr/>
        </p:nvGrpSpPr>
        <p:grpSpPr bwMode="auto">
          <a:xfrm>
            <a:off x="5181600" y="4267201"/>
            <a:ext cx="3048000" cy="1814513"/>
            <a:chOff x="3264" y="2688"/>
            <a:chExt cx="1920" cy="1143"/>
          </a:xfrm>
        </p:grpSpPr>
        <p:grpSp>
          <p:nvGrpSpPr>
            <p:cNvPr id="52291" name="Group 67"/>
            <p:cNvGrpSpPr>
              <a:grpSpLocks/>
            </p:cNvGrpSpPr>
            <p:nvPr/>
          </p:nvGrpSpPr>
          <p:grpSpPr bwMode="auto">
            <a:xfrm>
              <a:off x="3552" y="2997"/>
              <a:ext cx="1344" cy="834"/>
              <a:chOff x="3120" y="2604"/>
              <a:chExt cx="1344" cy="834"/>
            </a:xfrm>
          </p:grpSpPr>
          <p:sp>
            <p:nvSpPr>
              <p:cNvPr id="52282" name="Text Box 58"/>
              <p:cNvSpPr txBox="1">
                <a:spLocks noChangeArrowheads="1"/>
              </p:cNvSpPr>
              <p:nvPr/>
            </p:nvSpPr>
            <p:spPr bwMode="auto">
              <a:xfrm>
                <a:off x="3120" y="2604"/>
                <a:ext cx="1344" cy="8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457200" indent="-457200">
                  <a:spcBef>
                    <a:spcPct val="50000"/>
                  </a:spcBef>
                </a:pPr>
                <a:r>
                  <a:rPr lang="ru-RU" sz="1400" dirty="0">
                    <a:solidFill>
                      <a:srgbClr val="000000"/>
                    </a:solidFill>
                  </a:rPr>
                  <a:t>115     16</a:t>
                </a:r>
              </a:p>
              <a:p>
                <a:pPr marL="457200" indent="-457200">
                  <a:spcBef>
                    <a:spcPct val="50000"/>
                  </a:spcBef>
                </a:pPr>
                <a:r>
                  <a:rPr lang="ru-RU" sz="1400" dirty="0">
                    <a:solidFill>
                      <a:srgbClr val="000000"/>
                    </a:solidFill>
                  </a:rPr>
                  <a:t>112      7       </a:t>
                </a:r>
              </a:p>
              <a:p>
                <a:pPr marL="457200" indent="-457200">
                  <a:spcBef>
                    <a:spcPct val="50000"/>
                  </a:spcBef>
                </a:pPr>
                <a:r>
                  <a:rPr lang="ru-RU" sz="1400" dirty="0">
                    <a:solidFill>
                      <a:srgbClr val="000000"/>
                    </a:solidFill>
                  </a:rPr>
                  <a:t>   3          </a:t>
                </a:r>
              </a:p>
              <a:p>
                <a:pPr marL="457200" indent="-457200">
                  <a:spcBef>
                    <a:spcPct val="50000"/>
                  </a:spcBef>
                </a:pPr>
                <a:r>
                  <a:rPr lang="ru-RU" sz="1600" b="1" i="1" dirty="0">
                    <a:solidFill>
                      <a:srgbClr val="000000"/>
                    </a:solidFill>
                  </a:rPr>
                  <a:t>Ответ: 115</a:t>
                </a:r>
                <a:r>
                  <a:rPr lang="ru-RU" sz="1600" b="1" i="1" baseline="-25000" dirty="0">
                    <a:solidFill>
                      <a:srgbClr val="000000"/>
                    </a:solidFill>
                  </a:rPr>
                  <a:t>10</a:t>
                </a:r>
                <a:r>
                  <a:rPr lang="ru-RU" sz="1600" b="1" i="1" dirty="0">
                    <a:solidFill>
                      <a:srgbClr val="000000"/>
                    </a:solidFill>
                  </a:rPr>
                  <a:t> = 73</a:t>
                </a:r>
                <a:r>
                  <a:rPr lang="ru-RU" sz="1600" b="1" i="1" baseline="-25000" dirty="0">
                    <a:solidFill>
                      <a:srgbClr val="000000"/>
                    </a:solidFill>
                  </a:rPr>
                  <a:t>16</a:t>
                </a:r>
                <a:endParaRPr lang="ru-RU" sz="1600" b="1" i="1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2283" name="Group 59"/>
              <p:cNvGrpSpPr>
                <a:grpSpLocks/>
              </p:cNvGrpSpPr>
              <p:nvPr/>
            </p:nvGrpSpPr>
            <p:grpSpPr bwMode="auto">
              <a:xfrm>
                <a:off x="3408" y="2652"/>
                <a:ext cx="240" cy="144"/>
                <a:chOff x="432" y="1152"/>
                <a:chExt cx="240" cy="144"/>
              </a:xfrm>
            </p:grpSpPr>
            <p:sp>
              <p:nvSpPr>
                <p:cNvPr id="52284" name="Line 60"/>
                <p:cNvSpPr>
                  <a:spLocks noChangeShapeType="1"/>
                </p:cNvSpPr>
                <p:nvPr/>
              </p:nvSpPr>
              <p:spPr bwMode="auto">
                <a:xfrm>
                  <a:off x="432" y="115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2285" name="Line 61"/>
                <p:cNvSpPr>
                  <a:spLocks noChangeShapeType="1"/>
                </p:cNvSpPr>
                <p:nvPr/>
              </p:nvSpPr>
              <p:spPr bwMode="auto">
                <a:xfrm>
                  <a:off x="432" y="12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sp>
            <p:nvSpPr>
              <p:cNvPr id="52289" name="Line 65"/>
              <p:cNvSpPr>
                <a:spLocks noChangeShapeType="1"/>
              </p:cNvSpPr>
              <p:nvPr/>
            </p:nvSpPr>
            <p:spPr bwMode="auto">
              <a:xfrm>
                <a:off x="3168" y="298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52293" name="Text Box 69"/>
            <p:cNvSpPr txBox="1">
              <a:spLocks noChangeArrowheads="1"/>
            </p:cNvSpPr>
            <p:nvPr/>
          </p:nvSpPr>
          <p:spPr bwMode="auto">
            <a:xfrm>
              <a:off x="3264" y="2688"/>
              <a:ext cx="1920" cy="21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 b="1">
                  <a:solidFill>
                    <a:srgbClr val="000000"/>
                  </a:solidFill>
                </a:rPr>
                <a:t>        Перевод в 16-ую СС:</a:t>
              </a:r>
            </a:p>
          </p:txBody>
        </p:sp>
      </p:grpSp>
      <p:grpSp>
        <p:nvGrpSpPr>
          <p:cNvPr id="52296" name="Group 72"/>
          <p:cNvGrpSpPr>
            <a:grpSpLocks/>
          </p:cNvGrpSpPr>
          <p:nvPr/>
        </p:nvGrpSpPr>
        <p:grpSpPr bwMode="auto">
          <a:xfrm>
            <a:off x="5105400" y="1897066"/>
            <a:ext cx="3048000" cy="2103438"/>
            <a:chOff x="3216" y="960"/>
            <a:chExt cx="1920" cy="1325"/>
          </a:xfrm>
        </p:grpSpPr>
        <p:grpSp>
          <p:nvGrpSpPr>
            <p:cNvPr id="52280" name="Group 56"/>
            <p:cNvGrpSpPr>
              <a:grpSpLocks/>
            </p:cNvGrpSpPr>
            <p:nvPr/>
          </p:nvGrpSpPr>
          <p:grpSpPr bwMode="auto">
            <a:xfrm>
              <a:off x="3552" y="1248"/>
              <a:ext cx="1344" cy="1037"/>
              <a:chOff x="3120" y="1200"/>
              <a:chExt cx="1344" cy="1037"/>
            </a:xfrm>
          </p:grpSpPr>
          <p:sp>
            <p:nvSpPr>
              <p:cNvPr id="52254" name="Text Box 30"/>
              <p:cNvSpPr txBox="1">
                <a:spLocks noChangeArrowheads="1"/>
              </p:cNvSpPr>
              <p:nvPr/>
            </p:nvSpPr>
            <p:spPr bwMode="auto">
              <a:xfrm>
                <a:off x="3120" y="1200"/>
                <a:ext cx="1344" cy="10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457200" indent="-457200">
                  <a:spcBef>
                    <a:spcPct val="50000"/>
                  </a:spcBef>
                </a:pPr>
                <a:r>
                  <a:rPr lang="ru-RU" sz="1400" dirty="0">
                    <a:solidFill>
                      <a:srgbClr val="000000"/>
                    </a:solidFill>
                  </a:rPr>
                  <a:t>115     8</a:t>
                </a:r>
              </a:p>
              <a:p>
                <a:pPr marL="457200" indent="-457200">
                  <a:spcBef>
                    <a:spcPct val="50000"/>
                  </a:spcBef>
                </a:pPr>
                <a:r>
                  <a:rPr lang="ru-RU" sz="1400" dirty="0">
                    <a:solidFill>
                      <a:srgbClr val="000000"/>
                    </a:solidFill>
                  </a:rPr>
                  <a:t>112     14      8</a:t>
                </a:r>
              </a:p>
              <a:p>
                <a:pPr marL="457200" indent="-457200">
                  <a:spcBef>
                    <a:spcPct val="50000"/>
                  </a:spcBef>
                </a:pPr>
                <a:r>
                  <a:rPr lang="ru-RU" sz="1400" dirty="0">
                    <a:solidFill>
                      <a:srgbClr val="000000"/>
                    </a:solidFill>
                  </a:rPr>
                  <a:t>    3       8      1      </a:t>
                </a:r>
              </a:p>
              <a:p>
                <a:pPr marL="457200" indent="-457200">
                  <a:spcBef>
                    <a:spcPct val="50000"/>
                  </a:spcBef>
                </a:pPr>
                <a:r>
                  <a:rPr lang="ru-RU" sz="1400" dirty="0">
                    <a:solidFill>
                      <a:srgbClr val="000000"/>
                    </a:solidFill>
                  </a:rPr>
                  <a:t>             6     </a:t>
                </a:r>
              </a:p>
              <a:p>
                <a:pPr marL="457200" indent="-457200">
                  <a:spcBef>
                    <a:spcPct val="50000"/>
                  </a:spcBef>
                </a:pPr>
                <a:r>
                  <a:rPr lang="ru-RU" sz="1600" b="1" i="1" dirty="0">
                    <a:solidFill>
                      <a:srgbClr val="000000"/>
                    </a:solidFill>
                  </a:rPr>
                  <a:t>Ответ: 115</a:t>
                </a:r>
                <a:r>
                  <a:rPr lang="ru-RU" sz="1600" b="1" i="1" baseline="-25000" dirty="0">
                    <a:solidFill>
                      <a:srgbClr val="000000"/>
                    </a:solidFill>
                  </a:rPr>
                  <a:t>10</a:t>
                </a:r>
                <a:r>
                  <a:rPr lang="ru-RU" sz="1600" b="1" i="1" dirty="0">
                    <a:solidFill>
                      <a:srgbClr val="000000"/>
                    </a:solidFill>
                  </a:rPr>
                  <a:t> = 163</a:t>
                </a:r>
                <a:r>
                  <a:rPr lang="ru-RU" sz="1600" b="1" i="1" baseline="-25000" dirty="0">
                    <a:solidFill>
                      <a:srgbClr val="000000"/>
                    </a:solidFill>
                  </a:rPr>
                  <a:t>8</a:t>
                </a:r>
                <a:endParaRPr lang="ru-RU" sz="1600" b="1" i="1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2255" name="Group 31"/>
              <p:cNvGrpSpPr>
                <a:grpSpLocks/>
              </p:cNvGrpSpPr>
              <p:nvPr/>
            </p:nvGrpSpPr>
            <p:grpSpPr bwMode="auto">
              <a:xfrm>
                <a:off x="3408" y="1248"/>
                <a:ext cx="240" cy="144"/>
                <a:chOff x="432" y="1152"/>
                <a:chExt cx="240" cy="144"/>
              </a:xfrm>
            </p:grpSpPr>
            <p:sp>
              <p:nvSpPr>
                <p:cNvPr id="52256" name="Line 32"/>
                <p:cNvSpPr>
                  <a:spLocks noChangeShapeType="1"/>
                </p:cNvSpPr>
                <p:nvPr/>
              </p:nvSpPr>
              <p:spPr bwMode="auto">
                <a:xfrm>
                  <a:off x="432" y="115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2257" name="Line 33"/>
                <p:cNvSpPr>
                  <a:spLocks noChangeShapeType="1"/>
                </p:cNvSpPr>
                <p:nvPr/>
              </p:nvSpPr>
              <p:spPr bwMode="auto">
                <a:xfrm>
                  <a:off x="432" y="12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2270" name="Group 46"/>
              <p:cNvGrpSpPr>
                <a:grpSpLocks/>
              </p:cNvGrpSpPr>
              <p:nvPr/>
            </p:nvGrpSpPr>
            <p:grpSpPr bwMode="auto">
              <a:xfrm>
                <a:off x="3696" y="1440"/>
                <a:ext cx="192" cy="144"/>
                <a:chOff x="432" y="1152"/>
                <a:chExt cx="240" cy="144"/>
              </a:xfrm>
            </p:grpSpPr>
            <p:sp>
              <p:nvSpPr>
                <p:cNvPr id="52271" name="Line 47"/>
                <p:cNvSpPr>
                  <a:spLocks noChangeShapeType="1"/>
                </p:cNvSpPr>
                <p:nvPr/>
              </p:nvSpPr>
              <p:spPr bwMode="auto">
                <a:xfrm>
                  <a:off x="432" y="115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2272" name="Line 48"/>
                <p:cNvSpPr>
                  <a:spLocks noChangeShapeType="1"/>
                </p:cNvSpPr>
                <p:nvPr/>
              </p:nvSpPr>
              <p:spPr bwMode="auto">
                <a:xfrm>
                  <a:off x="432" y="12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sp>
            <p:nvSpPr>
              <p:cNvPr id="52273" name="Line 49"/>
              <p:cNvSpPr>
                <a:spLocks noChangeShapeType="1"/>
              </p:cNvSpPr>
              <p:nvPr/>
            </p:nvSpPr>
            <p:spPr bwMode="auto">
              <a:xfrm>
                <a:off x="3168" y="158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52274" name="Line 50"/>
              <p:cNvSpPr>
                <a:spLocks noChangeShapeType="1"/>
              </p:cNvSpPr>
              <p:nvPr/>
            </p:nvSpPr>
            <p:spPr bwMode="auto">
              <a:xfrm>
                <a:off x="3504" y="177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52294" name="Text Box 70"/>
            <p:cNvSpPr txBox="1">
              <a:spLocks noChangeArrowheads="1"/>
            </p:cNvSpPr>
            <p:nvPr/>
          </p:nvSpPr>
          <p:spPr bwMode="auto">
            <a:xfrm>
              <a:off x="3216" y="960"/>
              <a:ext cx="1920" cy="21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 b="1" dirty="0">
                  <a:solidFill>
                    <a:srgbClr val="000000"/>
                  </a:solidFill>
                </a:rPr>
                <a:t>        Перевод в 8-ую СС: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5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5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5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ChangeArrowheads="1"/>
          </p:cNvSpPr>
          <p:nvPr>
            <p:ph type="title"/>
          </p:nvPr>
        </p:nvSpPr>
        <p:spPr>
          <a:xfrm>
            <a:off x="0" y="457200"/>
            <a:ext cx="9144000" cy="533400"/>
          </a:xfrm>
          <a:gradFill rotWithShape="0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2700000" scaled="1"/>
          </a:gradFill>
          <a:ln/>
        </p:spPr>
        <p:txBody>
          <a:bodyPr/>
          <a:lstStyle/>
          <a:p>
            <a:r>
              <a:rPr lang="ru-RU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Перевод </a:t>
            </a:r>
            <a:r>
              <a:rPr lang="ru-RU" sz="2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правильной дроби </a:t>
            </a:r>
            <a:r>
              <a:rPr lang="ru-RU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из 10-ой СС в любую другую 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228600" y="1143000"/>
            <a:ext cx="598647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Для перевода правильной дроби исходное число умножают на основание новой системы счисления, причем умножению подвергаются только дробные часть. 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228600" y="2355029"/>
            <a:ext cx="6172200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Результат записывается из целых частей в порядке их получения. </a:t>
            </a:r>
            <a:endParaRPr lang="ru-RU" sz="2000" i="1" dirty="0">
              <a:solidFill>
                <a:schemeClr val="bg1">
                  <a:lumMod val="10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1800" i="1" dirty="0">
                <a:solidFill>
                  <a:schemeClr val="bg1">
                    <a:lumMod val="10000"/>
                  </a:schemeClr>
                </a:solidFill>
              </a:rPr>
              <a:t>(Умножение выполняется столько раз, сколько знаков после запятой необходимо получить в новом числе</a:t>
            </a:r>
            <a:r>
              <a:rPr lang="ru-RU" sz="2000" i="1" dirty="0">
                <a:solidFill>
                  <a:schemeClr val="bg1">
                    <a:lumMod val="10000"/>
                  </a:schemeClr>
                </a:solidFill>
              </a:rPr>
              <a:t>.)</a:t>
            </a:r>
          </a:p>
        </p:txBody>
      </p:sp>
      <p:grpSp>
        <p:nvGrpSpPr>
          <p:cNvPr id="54292" name="Group 20"/>
          <p:cNvGrpSpPr>
            <a:grpSpLocks/>
          </p:cNvGrpSpPr>
          <p:nvPr/>
        </p:nvGrpSpPr>
        <p:grpSpPr bwMode="auto">
          <a:xfrm>
            <a:off x="6248400" y="1143000"/>
            <a:ext cx="2133600" cy="3432176"/>
            <a:chOff x="3936" y="720"/>
            <a:chExt cx="1296" cy="2162"/>
          </a:xfrm>
        </p:grpSpPr>
        <p:sp>
          <p:nvSpPr>
            <p:cNvPr id="54279" name="Text Box 7"/>
            <p:cNvSpPr txBox="1">
              <a:spLocks noChangeArrowheads="1"/>
            </p:cNvSpPr>
            <p:nvPr/>
          </p:nvSpPr>
          <p:spPr bwMode="auto">
            <a:xfrm>
              <a:off x="3936" y="720"/>
              <a:ext cx="1296" cy="2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 i="1" dirty="0">
                  <a:solidFill>
                    <a:srgbClr val="000000"/>
                  </a:solidFill>
                </a:rPr>
                <a:t>Например</a:t>
              </a:r>
              <a:r>
                <a:rPr lang="ru-RU" sz="1400" dirty="0">
                  <a:solidFill>
                    <a:srgbClr val="000000"/>
                  </a:solidFill>
                </a:rPr>
                <a:t>:   Переведем     число 0,1875</a:t>
              </a:r>
              <a:r>
                <a:rPr lang="ru-RU" sz="1400" baseline="-25000" dirty="0">
                  <a:solidFill>
                    <a:srgbClr val="000000"/>
                  </a:solidFill>
                </a:rPr>
                <a:t>10</a:t>
              </a:r>
              <a:r>
                <a:rPr lang="ru-RU" sz="1400" dirty="0">
                  <a:solidFill>
                    <a:srgbClr val="000000"/>
                  </a:solidFill>
                </a:rPr>
                <a:t>  в 2-уюСС</a:t>
              </a:r>
            </a:p>
            <a:p>
              <a:pPr>
                <a:spcBef>
                  <a:spcPct val="50000"/>
                </a:spcBef>
              </a:pPr>
              <a:r>
                <a:rPr lang="ru-RU" sz="1400" dirty="0">
                  <a:solidFill>
                    <a:srgbClr val="000000"/>
                  </a:solidFill>
                </a:rPr>
                <a:t>          0 , 1875</a:t>
              </a:r>
            </a:p>
            <a:p>
              <a:pPr>
                <a:spcBef>
                  <a:spcPct val="50000"/>
                </a:spcBef>
              </a:pPr>
              <a:r>
                <a:rPr lang="ru-RU" sz="1400" dirty="0">
                  <a:solidFill>
                    <a:srgbClr val="000000"/>
                  </a:solidFill>
                </a:rPr>
                <a:t>       Х           2</a:t>
              </a:r>
            </a:p>
            <a:p>
              <a:pPr>
                <a:spcBef>
                  <a:spcPct val="50000"/>
                </a:spcBef>
              </a:pPr>
              <a:r>
                <a:rPr lang="ru-RU" sz="1400" dirty="0">
                  <a:solidFill>
                    <a:srgbClr val="000000"/>
                  </a:solidFill>
                </a:rPr>
                <a:t>          0 , 3750</a:t>
              </a:r>
            </a:p>
            <a:p>
              <a:pPr>
                <a:spcBef>
                  <a:spcPct val="50000"/>
                </a:spcBef>
              </a:pPr>
              <a:r>
                <a:rPr lang="ru-RU" sz="1400" dirty="0">
                  <a:solidFill>
                    <a:srgbClr val="000000"/>
                  </a:solidFill>
                </a:rPr>
                <a:t>       Х           2</a:t>
              </a:r>
            </a:p>
            <a:p>
              <a:pPr>
                <a:spcBef>
                  <a:spcPct val="50000"/>
                </a:spcBef>
              </a:pPr>
              <a:r>
                <a:rPr lang="ru-RU" sz="1400" dirty="0">
                  <a:solidFill>
                    <a:srgbClr val="000000"/>
                  </a:solidFill>
                </a:rPr>
                <a:t>          0 , 7500</a:t>
              </a:r>
            </a:p>
            <a:p>
              <a:pPr>
                <a:spcBef>
                  <a:spcPct val="50000"/>
                </a:spcBef>
              </a:pPr>
              <a:r>
                <a:rPr lang="ru-RU" sz="1400" dirty="0">
                  <a:solidFill>
                    <a:srgbClr val="000000"/>
                  </a:solidFill>
                </a:rPr>
                <a:t>        Х          2</a:t>
              </a:r>
            </a:p>
            <a:p>
              <a:pPr>
                <a:spcBef>
                  <a:spcPct val="50000"/>
                </a:spcBef>
              </a:pPr>
              <a:r>
                <a:rPr lang="ru-RU" sz="1400" dirty="0">
                  <a:solidFill>
                    <a:srgbClr val="000000"/>
                  </a:solidFill>
                </a:rPr>
                <a:t>          1 , 5000</a:t>
              </a:r>
            </a:p>
            <a:p>
              <a:pPr>
                <a:spcBef>
                  <a:spcPct val="50000"/>
                </a:spcBef>
              </a:pPr>
              <a:r>
                <a:rPr lang="ru-RU" sz="1400" dirty="0">
                  <a:solidFill>
                    <a:srgbClr val="000000"/>
                  </a:solidFill>
                </a:rPr>
                <a:t>       Х           2    </a:t>
              </a:r>
            </a:p>
            <a:p>
              <a:pPr>
                <a:spcBef>
                  <a:spcPct val="50000"/>
                </a:spcBef>
              </a:pPr>
              <a:r>
                <a:rPr lang="ru-RU" sz="1400" dirty="0">
                  <a:solidFill>
                    <a:srgbClr val="000000"/>
                  </a:solidFill>
                </a:rPr>
                <a:t>          1 , 0000</a:t>
              </a:r>
            </a:p>
          </p:txBody>
        </p:sp>
        <p:sp>
          <p:nvSpPr>
            <p:cNvPr id="54280" name="Line 8"/>
            <p:cNvSpPr>
              <a:spLocks noChangeShapeType="1"/>
            </p:cNvSpPr>
            <p:nvPr/>
          </p:nvSpPr>
          <p:spPr bwMode="auto">
            <a:xfrm>
              <a:off x="4272" y="144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4281" name="Line 9"/>
            <p:cNvSpPr>
              <a:spLocks noChangeShapeType="1"/>
            </p:cNvSpPr>
            <p:nvPr/>
          </p:nvSpPr>
          <p:spPr bwMode="auto">
            <a:xfrm>
              <a:off x="4272" y="187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4282" name="Line 10"/>
            <p:cNvSpPr>
              <a:spLocks noChangeShapeType="1"/>
            </p:cNvSpPr>
            <p:nvPr/>
          </p:nvSpPr>
          <p:spPr bwMode="auto">
            <a:xfrm>
              <a:off x="4272" y="225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4283" name="Line 11"/>
            <p:cNvSpPr>
              <a:spLocks noChangeShapeType="1"/>
            </p:cNvSpPr>
            <p:nvPr/>
          </p:nvSpPr>
          <p:spPr bwMode="auto">
            <a:xfrm>
              <a:off x="4272" y="264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54291" name="Group 19"/>
          <p:cNvGrpSpPr>
            <a:grpSpLocks/>
          </p:cNvGrpSpPr>
          <p:nvPr/>
        </p:nvGrpSpPr>
        <p:grpSpPr bwMode="auto">
          <a:xfrm>
            <a:off x="3957654" y="2357430"/>
            <a:ext cx="2971800" cy="2133600"/>
            <a:chOff x="2496" y="1488"/>
            <a:chExt cx="1872" cy="1344"/>
          </a:xfrm>
        </p:grpSpPr>
        <p:sp>
          <p:nvSpPr>
            <p:cNvPr id="54284" name="Text Box 12"/>
            <p:cNvSpPr txBox="1">
              <a:spLocks noChangeArrowheads="1"/>
            </p:cNvSpPr>
            <p:nvPr/>
          </p:nvSpPr>
          <p:spPr bwMode="auto">
            <a:xfrm>
              <a:off x="2496" y="2355"/>
              <a:ext cx="163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 b="1" i="1" dirty="0">
                  <a:solidFill>
                    <a:srgbClr val="C00000"/>
                  </a:solidFill>
                </a:rPr>
                <a:t>Ответ: 0,1875</a:t>
              </a:r>
              <a:r>
                <a:rPr lang="ru-RU" sz="1600" b="1" i="1" baseline="-25000" dirty="0">
                  <a:solidFill>
                    <a:srgbClr val="C00000"/>
                  </a:solidFill>
                </a:rPr>
                <a:t>10</a:t>
              </a:r>
              <a:r>
                <a:rPr lang="ru-RU" sz="1600" b="1" i="1" dirty="0">
                  <a:solidFill>
                    <a:srgbClr val="C00000"/>
                  </a:solidFill>
                </a:rPr>
                <a:t>= 0,0011</a:t>
              </a:r>
              <a:r>
                <a:rPr lang="ru-RU" sz="1600" b="1" i="1" baseline="-25000" dirty="0">
                  <a:solidFill>
                    <a:srgbClr val="C00000"/>
                  </a:solidFill>
                </a:rPr>
                <a:t>2</a:t>
              </a:r>
              <a:endParaRPr lang="ru-RU" sz="1600" b="1" i="1" dirty="0">
                <a:solidFill>
                  <a:srgbClr val="C00000"/>
                </a:solidFill>
              </a:endParaRPr>
            </a:p>
          </p:txBody>
        </p:sp>
        <p:grpSp>
          <p:nvGrpSpPr>
            <p:cNvPr id="54290" name="Group 18"/>
            <p:cNvGrpSpPr>
              <a:grpSpLocks/>
            </p:cNvGrpSpPr>
            <p:nvPr/>
          </p:nvGrpSpPr>
          <p:grpSpPr bwMode="auto">
            <a:xfrm>
              <a:off x="4128" y="1488"/>
              <a:ext cx="240" cy="1344"/>
              <a:chOff x="4128" y="1488"/>
              <a:chExt cx="240" cy="1344"/>
            </a:xfrm>
          </p:grpSpPr>
          <p:sp>
            <p:nvSpPr>
              <p:cNvPr id="54285" name="Oval 13"/>
              <p:cNvSpPr>
                <a:spLocks noChangeArrowheads="1"/>
              </p:cNvSpPr>
              <p:nvPr/>
            </p:nvSpPr>
            <p:spPr bwMode="auto">
              <a:xfrm>
                <a:off x="4224" y="1488"/>
                <a:ext cx="144" cy="144"/>
              </a:xfrm>
              <a:prstGeom prst="ellipse">
                <a:avLst/>
              </a:prstGeom>
              <a:noFill/>
              <a:ln w="19050">
                <a:solidFill>
                  <a:srgbClr val="DE230A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286" name="Oval 14"/>
              <p:cNvSpPr>
                <a:spLocks noChangeArrowheads="1"/>
              </p:cNvSpPr>
              <p:nvPr/>
            </p:nvSpPr>
            <p:spPr bwMode="auto">
              <a:xfrm>
                <a:off x="4224" y="2688"/>
                <a:ext cx="144" cy="144"/>
              </a:xfrm>
              <a:prstGeom prst="ellipse">
                <a:avLst/>
              </a:prstGeom>
              <a:noFill/>
              <a:ln w="19050">
                <a:solidFill>
                  <a:srgbClr val="DE230A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287" name="Oval 15"/>
              <p:cNvSpPr>
                <a:spLocks noChangeArrowheads="1"/>
              </p:cNvSpPr>
              <p:nvPr/>
            </p:nvSpPr>
            <p:spPr bwMode="auto">
              <a:xfrm>
                <a:off x="4224" y="2304"/>
                <a:ext cx="144" cy="144"/>
              </a:xfrm>
              <a:prstGeom prst="ellipse">
                <a:avLst/>
              </a:prstGeom>
              <a:noFill/>
              <a:ln w="19050">
                <a:solidFill>
                  <a:srgbClr val="DE230A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288" name="Oval 16"/>
              <p:cNvSpPr>
                <a:spLocks noChangeArrowheads="1"/>
              </p:cNvSpPr>
              <p:nvPr/>
            </p:nvSpPr>
            <p:spPr bwMode="auto">
              <a:xfrm>
                <a:off x="4224" y="1872"/>
                <a:ext cx="144" cy="144"/>
              </a:xfrm>
              <a:prstGeom prst="ellipse">
                <a:avLst/>
              </a:prstGeom>
              <a:noFill/>
              <a:ln w="19050">
                <a:solidFill>
                  <a:srgbClr val="DE230A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289" name="Line 17"/>
              <p:cNvSpPr>
                <a:spLocks noChangeShapeType="1"/>
              </p:cNvSpPr>
              <p:nvPr/>
            </p:nvSpPr>
            <p:spPr bwMode="auto">
              <a:xfrm>
                <a:off x="4128" y="1488"/>
                <a:ext cx="0" cy="1248"/>
              </a:xfrm>
              <a:prstGeom prst="line">
                <a:avLst/>
              </a:prstGeom>
              <a:noFill/>
              <a:ln w="19050">
                <a:solidFill>
                  <a:srgbClr val="DE230A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sp>
        <p:nvSpPr>
          <p:cNvPr id="54300" name="Rectangle 28"/>
          <p:cNvSpPr>
            <a:spLocks noChangeArrowheads="1"/>
          </p:cNvSpPr>
          <p:nvPr/>
        </p:nvSpPr>
        <p:spPr bwMode="auto">
          <a:xfrm>
            <a:off x="228600" y="1143000"/>
            <a:ext cx="6057912" cy="2571752"/>
          </a:xfrm>
          <a:prstGeom prst="rect">
            <a:avLst/>
          </a:prstGeom>
          <a:noFill/>
          <a:ln w="9525">
            <a:solidFill>
              <a:srgbClr val="DE230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>
            <a:off x="5486400" y="1600200"/>
            <a:ext cx="1143000" cy="381000"/>
          </a:xfrm>
          <a:prstGeom prst="line">
            <a:avLst/>
          </a:prstGeom>
          <a:noFill/>
          <a:ln w="9525">
            <a:solidFill>
              <a:srgbClr val="DE230A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54307" name="Group 35"/>
          <p:cNvGrpSpPr>
            <a:grpSpLocks/>
          </p:cNvGrpSpPr>
          <p:nvPr/>
        </p:nvGrpSpPr>
        <p:grpSpPr bwMode="auto">
          <a:xfrm>
            <a:off x="228600" y="4076721"/>
            <a:ext cx="4724400" cy="2424113"/>
            <a:chOff x="144" y="2016"/>
            <a:chExt cx="2976" cy="1527"/>
          </a:xfrm>
        </p:grpSpPr>
        <p:grpSp>
          <p:nvGrpSpPr>
            <p:cNvPr id="54297" name="Group 25"/>
            <p:cNvGrpSpPr>
              <a:grpSpLocks/>
            </p:cNvGrpSpPr>
            <p:nvPr/>
          </p:nvGrpSpPr>
          <p:grpSpPr bwMode="auto">
            <a:xfrm>
              <a:off x="192" y="2016"/>
              <a:ext cx="2928" cy="1527"/>
              <a:chOff x="192" y="2064"/>
              <a:chExt cx="2928" cy="1527"/>
            </a:xfrm>
          </p:grpSpPr>
          <p:sp>
            <p:nvSpPr>
              <p:cNvPr id="54293" name="Text Box 21"/>
              <p:cNvSpPr txBox="1">
                <a:spLocks noChangeArrowheads="1"/>
              </p:cNvSpPr>
              <p:nvPr/>
            </p:nvSpPr>
            <p:spPr bwMode="auto">
              <a:xfrm>
                <a:off x="192" y="2064"/>
                <a:ext cx="2928" cy="15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500" dirty="0">
                    <a:solidFill>
                      <a:srgbClr val="000000"/>
                    </a:solidFill>
                  </a:rPr>
                  <a:t>Выполним перевод того же числа в 8-ую и 16-ую СС</a:t>
                </a:r>
              </a:p>
              <a:p>
                <a:pPr>
                  <a:spcBef>
                    <a:spcPct val="50000"/>
                  </a:spcBef>
                </a:pPr>
                <a:r>
                  <a:rPr lang="ru-RU" sz="1500" dirty="0">
                    <a:solidFill>
                      <a:srgbClr val="000000"/>
                    </a:solidFill>
                  </a:rPr>
                  <a:t>  0 , 1875                                         0,1875</a:t>
                </a:r>
              </a:p>
              <a:p>
                <a:pPr>
                  <a:spcBef>
                    <a:spcPct val="50000"/>
                  </a:spcBef>
                </a:pPr>
                <a:r>
                  <a:rPr lang="ru-RU" sz="1500" dirty="0">
                    <a:solidFill>
                      <a:srgbClr val="000000"/>
                    </a:solidFill>
                  </a:rPr>
                  <a:t>Х         8                                       </a:t>
                </a:r>
                <a:r>
                  <a:rPr lang="ru-RU" sz="1500" dirty="0" err="1">
                    <a:solidFill>
                      <a:srgbClr val="000000"/>
                    </a:solidFill>
                  </a:rPr>
                  <a:t>х</a:t>
                </a:r>
                <a:r>
                  <a:rPr lang="ru-RU" sz="1500" dirty="0">
                    <a:solidFill>
                      <a:srgbClr val="000000"/>
                    </a:solidFill>
                  </a:rPr>
                  <a:t>        16</a:t>
                </a:r>
              </a:p>
              <a:p>
                <a:pPr>
                  <a:spcBef>
                    <a:spcPct val="50000"/>
                  </a:spcBef>
                </a:pPr>
                <a:r>
                  <a:rPr lang="ru-RU" sz="1500" dirty="0">
                    <a:solidFill>
                      <a:srgbClr val="000000"/>
                    </a:solidFill>
                  </a:rPr>
                  <a:t>  1 , 5000                                         3,0000</a:t>
                </a:r>
              </a:p>
              <a:p>
                <a:pPr>
                  <a:spcBef>
                    <a:spcPct val="50000"/>
                  </a:spcBef>
                </a:pPr>
                <a:r>
                  <a:rPr lang="ru-RU" sz="1500" dirty="0">
                    <a:solidFill>
                      <a:srgbClr val="000000"/>
                    </a:solidFill>
                  </a:rPr>
                  <a:t>Х         8                               </a:t>
                </a:r>
              </a:p>
              <a:p>
                <a:pPr>
                  <a:spcBef>
                    <a:spcPct val="50000"/>
                  </a:spcBef>
                </a:pPr>
                <a:r>
                  <a:rPr lang="ru-RU" sz="1500" dirty="0">
                    <a:solidFill>
                      <a:srgbClr val="000000"/>
                    </a:solidFill>
                  </a:rPr>
                  <a:t>  4 , 0000</a:t>
                </a:r>
              </a:p>
              <a:p>
                <a:pPr>
                  <a:spcBef>
                    <a:spcPct val="50000"/>
                  </a:spcBef>
                </a:pPr>
                <a:r>
                  <a:rPr lang="ru-RU" sz="1600" b="1" i="1" dirty="0">
                    <a:solidFill>
                      <a:srgbClr val="000000"/>
                    </a:solidFill>
                  </a:rPr>
                  <a:t>Ответ: 0,1875</a:t>
                </a:r>
                <a:r>
                  <a:rPr lang="ru-RU" sz="1600" b="1" i="1" baseline="-25000" dirty="0">
                    <a:solidFill>
                      <a:srgbClr val="000000"/>
                    </a:solidFill>
                  </a:rPr>
                  <a:t>10</a:t>
                </a:r>
                <a:r>
                  <a:rPr lang="ru-RU" sz="1600" b="1" i="1" dirty="0">
                    <a:solidFill>
                      <a:srgbClr val="000000"/>
                    </a:solidFill>
                  </a:rPr>
                  <a:t>=0,14</a:t>
                </a:r>
                <a:r>
                  <a:rPr lang="ru-RU" sz="1600" b="1" i="1" baseline="-25000" dirty="0">
                    <a:solidFill>
                      <a:srgbClr val="000000"/>
                    </a:solidFill>
                  </a:rPr>
                  <a:t>8               </a:t>
                </a:r>
                <a:r>
                  <a:rPr lang="ru-RU" sz="1600" b="1" i="1" dirty="0">
                    <a:solidFill>
                      <a:srgbClr val="000000"/>
                    </a:solidFill>
                  </a:rPr>
                  <a:t>Ответ: 0,1875</a:t>
                </a:r>
                <a:r>
                  <a:rPr lang="ru-RU" sz="1600" b="1" i="1" baseline="-25000" dirty="0">
                    <a:solidFill>
                      <a:srgbClr val="000000"/>
                    </a:solidFill>
                  </a:rPr>
                  <a:t>10</a:t>
                </a:r>
                <a:r>
                  <a:rPr lang="ru-RU" sz="1600" b="1" i="1" dirty="0">
                    <a:solidFill>
                      <a:srgbClr val="000000"/>
                    </a:solidFill>
                  </a:rPr>
                  <a:t>=0,3</a:t>
                </a:r>
                <a:r>
                  <a:rPr lang="ru-RU" sz="1600" b="1" i="1" baseline="-25000" dirty="0">
                    <a:solidFill>
                      <a:srgbClr val="000000"/>
                    </a:solidFill>
                  </a:rPr>
                  <a:t>16</a:t>
                </a:r>
                <a:endParaRPr lang="ru-RU" sz="1600" b="1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4294" name="Line 22"/>
              <p:cNvSpPr>
                <a:spLocks noChangeShapeType="1"/>
              </p:cNvSpPr>
              <p:nvPr/>
            </p:nvSpPr>
            <p:spPr bwMode="auto">
              <a:xfrm>
                <a:off x="288" y="268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54295" name="Line 23"/>
              <p:cNvSpPr>
                <a:spLocks noChangeShapeType="1"/>
              </p:cNvSpPr>
              <p:nvPr/>
            </p:nvSpPr>
            <p:spPr bwMode="auto">
              <a:xfrm>
                <a:off x="288" y="312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54296" name="Line 24"/>
              <p:cNvSpPr>
                <a:spLocks noChangeShapeType="1"/>
              </p:cNvSpPr>
              <p:nvPr/>
            </p:nvSpPr>
            <p:spPr bwMode="auto">
              <a:xfrm>
                <a:off x="1920" y="268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4302" name="Oval 30"/>
            <p:cNvSpPr>
              <a:spLocks noChangeArrowheads="1"/>
            </p:cNvSpPr>
            <p:nvPr/>
          </p:nvSpPr>
          <p:spPr bwMode="auto">
            <a:xfrm>
              <a:off x="1872" y="2688"/>
              <a:ext cx="144" cy="144"/>
            </a:xfrm>
            <a:prstGeom prst="ellipse">
              <a:avLst/>
            </a:prstGeom>
            <a:noFill/>
            <a:ln w="9525">
              <a:solidFill>
                <a:srgbClr val="DE230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4303" name="Line 31"/>
            <p:cNvSpPr>
              <a:spLocks noChangeShapeType="1"/>
            </p:cNvSpPr>
            <p:nvPr/>
          </p:nvSpPr>
          <p:spPr bwMode="auto">
            <a:xfrm>
              <a:off x="1776" y="2640"/>
              <a:ext cx="0" cy="144"/>
            </a:xfrm>
            <a:prstGeom prst="line">
              <a:avLst/>
            </a:prstGeom>
            <a:noFill/>
            <a:ln w="9525">
              <a:solidFill>
                <a:srgbClr val="DE230A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4304" name="Oval 32"/>
            <p:cNvSpPr>
              <a:spLocks noChangeArrowheads="1"/>
            </p:cNvSpPr>
            <p:nvPr/>
          </p:nvSpPr>
          <p:spPr bwMode="auto">
            <a:xfrm>
              <a:off x="240" y="3120"/>
              <a:ext cx="144" cy="144"/>
            </a:xfrm>
            <a:prstGeom prst="ellipse">
              <a:avLst/>
            </a:prstGeom>
            <a:noFill/>
            <a:ln w="9525">
              <a:solidFill>
                <a:srgbClr val="DE230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4305" name="Oval 33"/>
            <p:cNvSpPr>
              <a:spLocks noChangeArrowheads="1"/>
            </p:cNvSpPr>
            <p:nvPr/>
          </p:nvSpPr>
          <p:spPr bwMode="auto">
            <a:xfrm>
              <a:off x="240" y="2688"/>
              <a:ext cx="144" cy="144"/>
            </a:xfrm>
            <a:prstGeom prst="ellipse">
              <a:avLst/>
            </a:prstGeom>
            <a:noFill/>
            <a:ln w="9525">
              <a:solidFill>
                <a:srgbClr val="DE230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4306" name="Line 34"/>
            <p:cNvSpPr>
              <a:spLocks noChangeShapeType="1"/>
            </p:cNvSpPr>
            <p:nvPr/>
          </p:nvSpPr>
          <p:spPr bwMode="auto">
            <a:xfrm>
              <a:off x="144" y="2688"/>
              <a:ext cx="0" cy="528"/>
            </a:xfrm>
            <a:prstGeom prst="line">
              <a:avLst/>
            </a:prstGeom>
            <a:noFill/>
            <a:ln w="9525">
              <a:solidFill>
                <a:srgbClr val="DE230A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42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43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4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000"/>
                            </p:stCondLst>
                            <p:childTnLst>
                              <p:par>
                                <p:cTn id="37" presetID="3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5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build="p" animBg="1" autoUpdateAnimBg="0" advAuto="0"/>
      <p:bldP spid="54277" grpId="0" autoUpdateAnimBg="0"/>
      <p:bldP spid="54278" grpId="0" autoUpdateAnimBg="0"/>
      <p:bldP spid="54300" grpId="0" animBg="1"/>
      <p:bldP spid="5430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990600" y="457200"/>
            <a:ext cx="7086600" cy="1282700"/>
          </a:xfrm>
          <a:prstGeom prst="rect">
            <a:avLst/>
          </a:prstGeom>
          <a:gradFill rotWithShape="0">
            <a:gsLst>
              <a:gs pos="0">
                <a:srgbClr val="C8C8DA"/>
              </a:gs>
              <a:gs pos="50000">
                <a:schemeClr val="bg1"/>
              </a:gs>
              <a:gs pos="100000">
                <a:srgbClr val="C8C8D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>
                <a:solidFill>
                  <a:srgbClr val="DE230A"/>
                </a:solidFill>
              </a:rPr>
              <a:t>Практическое задание</a:t>
            </a:r>
            <a:r>
              <a:rPr lang="ru-RU" b="1">
                <a:solidFill>
                  <a:srgbClr val="762E67"/>
                </a:solidFill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ru-RU" sz="1800" b="1">
                <a:solidFill>
                  <a:srgbClr val="762E67"/>
                </a:solidFill>
              </a:rPr>
              <a:t>Перевести из 10-ой СС число 0,716</a:t>
            </a:r>
            <a:r>
              <a:rPr lang="ru-RU" sz="1800" b="1" baseline="-25000">
                <a:solidFill>
                  <a:srgbClr val="762E67"/>
                </a:solidFill>
              </a:rPr>
              <a:t>10 </a:t>
            </a:r>
            <a:r>
              <a:rPr lang="ru-RU" sz="1800" b="1">
                <a:solidFill>
                  <a:srgbClr val="762E67"/>
                </a:solidFill>
              </a:rPr>
              <a:t> в 2-ую, 8-ую и 16-ую СС</a:t>
            </a:r>
          </a:p>
          <a:p>
            <a:pPr algn="ctr">
              <a:spcBef>
                <a:spcPct val="50000"/>
              </a:spcBef>
            </a:pPr>
            <a:r>
              <a:rPr lang="ru-RU" sz="1800" b="1">
                <a:solidFill>
                  <a:srgbClr val="762E67"/>
                </a:solidFill>
              </a:rPr>
              <a:t> (до 3-х знаков после запятой)</a:t>
            </a:r>
            <a:endParaRPr lang="ru-RU" sz="1800" b="1" baseline="-25000">
              <a:solidFill>
                <a:srgbClr val="762E67"/>
              </a:solidFill>
            </a:endParaRPr>
          </a:p>
        </p:txBody>
      </p:sp>
      <p:grpSp>
        <p:nvGrpSpPr>
          <p:cNvPr id="59419" name="Group 27"/>
          <p:cNvGrpSpPr>
            <a:grpSpLocks/>
          </p:cNvGrpSpPr>
          <p:nvPr/>
        </p:nvGrpSpPr>
        <p:grpSpPr bwMode="auto">
          <a:xfrm>
            <a:off x="381000" y="2133600"/>
            <a:ext cx="2819400" cy="3797300"/>
            <a:chOff x="240" y="1344"/>
            <a:chExt cx="1776" cy="2392"/>
          </a:xfrm>
        </p:grpSpPr>
        <p:sp>
          <p:nvSpPr>
            <p:cNvPr id="59395" name="Text Box 3"/>
            <p:cNvSpPr txBox="1">
              <a:spLocks noChangeArrowheads="1"/>
            </p:cNvSpPr>
            <p:nvPr/>
          </p:nvSpPr>
          <p:spPr bwMode="auto">
            <a:xfrm>
              <a:off x="336" y="1632"/>
              <a:ext cx="1680" cy="2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 dirty="0">
                  <a:solidFill>
                    <a:srgbClr val="000000"/>
                  </a:solidFill>
                </a:rPr>
                <a:t>              0 , 716</a:t>
              </a:r>
            </a:p>
            <a:p>
              <a:pPr>
                <a:spcBef>
                  <a:spcPct val="50000"/>
                </a:spcBef>
              </a:pPr>
              <a:r>
                <a:rPr lang="ru-RU" sz="1600" dirty="0">
                  <a:solidFill>
                    <a:srgbClr val="000000"/>
                  </a:solidFill>
                </a:rPr>
                <a:t>         Х           2</a:t>
              </a:r>
            </a:p>
            <a:p>
              <a:pPr>
                <a:spcBef>
                  <a:spcPct val="50000"/>
                </a:spcBef>
              </a:pPr>
              <a:r>
                <a:rPr lang="ru-RU" sz="1600" dirty="0">
                  <a:solidFill>
                    <a:srgbClr val="000000"/>
                  </a:solidFill>
                </a:rPr>
                <a:t>              1 , 432</a:t>
              </a:r>
            </a:p>
            <a:p>
              <a:pPr>
                <a:spcBef>
                  <a:spcPct val="50000"/>
                </a:spcBef>
              </a:pPr>
              <a:r>
                <a:rPr lang="ru-RU" sz="1600" dirty="0">
                  <a:solidFill>
                    <a:srgbClr val="000000"/>
                  </a:solidFill>
                </a:rPr>
                <a:t>         Х           2</a:t>
              </a:r>
            </a:p>
            <a:p>
              <a:pPr>
                <a:spcBef>
                  <a:spcPct val="50000"/>
                </a:spcBef>
              </a:pPr>
              <a:r>
                <a:rPr lang="ru-RU" sz="1600" dirty="0">
                  <a:solidFill>
                    <a:srgbClr val="000000"/>
                  </a:solidFill>
                </a:rPr>
                <a:t>              0 , 864</a:t>
              </a:r>
            </a:p>
            <a:p>
              <a:pPr>
                <a:spcBef>
                  <a:spcPct val="50000"/>
                </a:spcBef>
              </a:pPr>
              <a:r>
                <a:rPr lang="ru-RU" sz="1600" dirty="0">
                  <a:solidFill>
                    <a:srgbClr val="000000"/>
                  </a:solidFill>
                </a:rPr>
                <a:t>         Х           2     </a:t>
              </a:r>
            </a:p>
            <a:p>
              <a:pPr>
                <a:spcBef>
                  <a:spcPct val="50000"/>
                </a:spcBef>
              </a:pPr>
              <a:r>
                <a:rPr lang="ru-RU" sz="1600" dirty="0">
                  <a:solidFill>
                    <a:srgbClr val="000000"/>
                  </a:solidFill>
                </a:rPr>
                <a:t>              1 , 728</a:t>
              </a:r>
            </a:p>
            <a:p>
              <a:pPr>
                <a:spcBef>
                  <a:spcPct val="50000"/>
                </a:spcBef>
              </a:pPr>
              <a:endParaRPr lang="ru-RU" sz="1600" dirty="0">
                <a:solidFill>
                  <a:srgbClr val="000000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ru-RU" sz="1800" b="1" i="1" dirty="0">
                  <a:solidFill>
                    <a:srgbClr val="000000"/>
                  </a:solidFill>
                </a:rPr>
                <a:t>Ответ: 0,716</a:t>
              </a:r>
              <a:r>
                <a:rPr lang="ru-RU" sz="1800" b="1" i="1" baseline="-25000" dirty="0">
                  <a:solidFill>
                    <a:srgbClr val="000000"/>
                  </a:solidFill>
                </a:rPr>
                <a:t>10</a:t>
              </a:r>
              <a:r>
                <a:rPr lang="ru-RU" sz="1800" b="1" i="1" dirty="0">
                  <a:solidFill>
                    <a:srgbClr val="000000"/>
                  </a:solidFill>
                </a:rPr>
                <a:t> = 0,101</a:t>
              </a:r>
              <a:r>
                <a:rPr lang="ru-RU" sz="1800" b="1" i="1" baseline="-25000" dirty="0">
                  <a:solidFill>
                    <a:srgbClr val="000000"/>
                  </a:solidFill>
                </a:rPr>
                <a:t>2</a:t>
              </a:r>
              <a:endParaRPr lang="ru-RU" sz="1800" b="1" i="1" dirty="0">
                <a:solidFill>
                  <a:srgbClr val="000000"/>
                </a:solidFill>
              </a:endParaRPr>
            </a:p>
          </p:txBody>
        </p:sp>
        <p:sp>
          <p:nvSpPr>
            <p:cNvPr id="59396" name="Text Box 4"/>
            <p:cNvSpPr txBox="1">
              <a:spLocks noChangeArrowheads="1"/>
            </p:cNvSpPr>
            <p:nvPr/>
          </p:nvSpPr>
          <p:spPr bwMode="auto">
            <a:xfrm>
              <a:off x="240" y="1344"/>
              <a:ext cx="1584" cy="21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ru-RU" sz="1600" b="1">
                  <a:solidFill>
                    <a:srgbClr val="BB0D5C"/>
                  </a:solidFill>
                </a:rPr>
                <a:t>        Перевод в 2-ую СС</a:t>
              </a:r>
            </a:p>
          </p:txBody>
        </p:sp>
        <p:sp>
          <p:nvSpPr>
            <p:cNvPr id="59397" name="Line 5"/>
            <p:cNvSpPr>
              <a:spLocks noChangeShapeType="1"/>
            </p:cNvSpPr>
            <p:nvPr/>
          </p:nvSpPr>
          <p:spPr bwMode="auto">
            <a:xfrm>
              <a:off x="816" y="2064"/>
              <a:ext cx="432" cy="0"/>
            </a:xfrm>
            <a:prstGeom prst="line">
              <a:avLst/>
            </a:prstGeom>
            <a:noFill/>
            <a:ln w="9525">
              <a:solidFill>
                <a:srgbClr val="06060A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9398" name="Line 6"/>
            <p:cNvSpPr>
              <a:spLocks noChangeShapeType="1"/>
            </p:cNvSpPr>
            <p:nvPr/>
          </p:nvSpPr>
          <p:spPr bwMode="auto">
            <a:xfrm>
              <a:off x="816" y="2496"/>
              <a:ext cx="432" cy="0"/>
            </a:xfrm>
            <a:prstGeom prst="line">
              <a:avLst/>
            </a:prstGeom>
            <a:noFill/>
            <a:ln w="9525">
              <a:solidFill>
                <a:srgbClr val="06060A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9399" name="Line 7"/>
            <p:cNvSpPr>
              <a:spLocks noChangeShapeType="1"/>
            </p:cNvSpPr>
            <p:nvPr/>
          </p:nvSpPr>
          <p:spPr bwMode="auto">
            <a:xfrm>
              <a:off x="816" y="2976"/>
              <a:ext cx="432" cy="0"/>
            </a:xfrm>
            <a:prstGeom prst="line">
              <a:avLst/>
            </a:prstGeom>
            <a:noFill/>
            <a:ln w="9525">
              <a:solidFill>
                <a:srgbClr val="06060A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9403" name="Line 11"/>
            <p:cNvSpPr>
              <a:spLocks noChangeShapeType="1"/>
            </p:cNvSpPr>
            <p:nvPr/>
          </p:nvSpPr>
          <p:spPr bwMode="auto">
            <a:xfrm>
              <a:off x="624" y="2160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59420" name="Group 28"/>
          <p:cNvGrpSpPr>
            <a:grpSpLocks/>
          </p:cNvGrpSpPr>
          <p:nvPr/>
        </p:nvGrpSpPr>
        <p:grpSpPr bwMode="auto">
          <a:xfrm>
            <a:off x="6248400" y="2133600"/>
            <a:ext cx="2819400" cy="3797300"/>
            <a:chOff x="240" y="1344"/>
            <a:chExt cx="1776" cy="2392"/>
          </a:xfrm>
        </p:grpSpPr>
        <p:sp>
          <p:nvSpPr>
            <p:cNvPr id="59421" name="Text Box 29"/>
            <p:cNvSpPr txBox="1">
              <a:spLocks noChangeArrowheads="1"/>
            </p:cNvSpPr>
            <p:nvPr/>
          </p:nvSpPr>
          <p:spPr bwMode="auto">
            <a:xfrm>
              <a:off x="336" y="1632"/>
              <a:ext cx="1680" cy="2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 dirty="0">
                  <a:solidFill>
                    <a:srgbClr val="000000"/>
                  </a:solidFill>
                </a:rPr>
                <a:t>               0 , 716</a:t>
              </a:r>
            </a:p>
            <a:p>
              <a:pPr>
                <a:spcBef>
                  <a:spcPct val="50000"/>
                </a:spcBef>
              </a:pPr>
              <a:r>
                <a:rPr lang="ru-RU" sz="1600" dirty="0">
                  <a:solidFill>
                    <a:srgbClr val="000000"/>
                  </a:solidFill>
                </a:rPr>
                <a:t>         Х          16</a:t>
              </a:r>
            </a:p>
            <a:p>
              <a:pPr>
                <a:spcBef>
                  <a:spcPct val="50000"/>
                </a:spcBef>
              </a:pPr>
              <a:r>
                <a:rPr lang="ru-RU" sz="1600" dirty="0">
                  <a:solidFill>
                    <a:srgbClr val="000000"/>
                  </a:solidFill>
                </a:rPr>
                <a:t>       (В) 11 , 456</a:t>
              </a:r>
            </a:p>
            <a:p>
              <a:pPr>
                <a:spcBef>
                  <a:spcPct val="50000"/>
                </a:spcBef>
              </a:pPr>
              <a:r>
                <a:rPr lang="ru-RU" sz="1600" dirty="0">
                  <a:solidFill>
                    <a:srgbClr val="000000"/>
                  </a:solidFill>
                </a:rPr>
                <a:t>         Х          16</a:t>
              </a:r>
            </a:p>
            <a:p>
              <a:pPr>
                <a:spcBef>
                  <a:spcPct val="50000"/>
                </a:spcBef>
              </a:pPr>
              <a:r>
                <a:rPr lang="ru-RU" sz="1600" dirty="0">
                  <a:solidFill>
                    <a:srgbClr val="000000"/>
                  </a:solidFill>
                </a:rPr>
                <a:t>               7 , 296</a:t>
              </a:r>
            </a:p>
            <a:p>
              <a:pPr>
                <a:spcBef>
                  <a:spcPct val="50000"/>
                </a:spcBef>
              </a:pPr>
              <a:r>
                <a:rPr lang="ru-RU" sz="1600" dirty="0">
                  <a:solidFill>
                    <a:srgbClr val="000000"/>
                  </a:solidFill>
                </a:rPr>
                <a:t>         Х          16     </a:t>
              </a:r>
            </a:p>
            <a:p>
              <a:pPr>
                <a:spcBef>
                  <a:spcPct val="50000"/>
                </a:spcBef>
              </a:pPr>
              <a:r>
                <a:rPr lang="ru-RU" sz="1600" dirty="0">
                  <a:solidFill>
                    <a:srgbClr val="000000"/>
                  </a:solidFill>
                </a:rPr>
                <a:t>               4 , 736</a:t>
              </a:r>
            </a:p>
            <a:p>
              <a:pPr>
                <a:spcBef>
                  <a:spcPct val="50000"/>
                </a:spcBef>
              </a:pPr>
              <a:endParaRPr lang="ru-RU" sz="1600" dirty="0">
                <a:solidFill>
                  <a:srgbClr val="000000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ru-RU" sz="1800" b="1" i="1" dirty="0">
                  <a:solidFill>
                    <a:srgbClr val="000000"/>
                  </a:solidFill>
                </a:rPr>
                <a:t>Ответ: 0,716</a:t>
              </a:r>
              <a:r>
                <a:rPr lang="ru-RU" sz="1800" b="1" i="1" baseline="-25000" dirty="0">
                  <a:solidFill>
                    <a:srgbClr val="000000"/>
                  </a:solidFill>
                </a:rPr>
                <a:t>10</a:t>
              </a:r>
              <a:r>
                <a:rPr lang="ru-RU" sz="1800" b="1" i="1" dirty="0">
                  <a:solidFill>
                    <a:srgbClr val="000000"/>
                  </a:solidFill>
                </a:rPr>
                <a:t> = 0,В74</a:t>
              </a:r>
              <a:r>
                <a:rPr lang="ru-RU" sz="1800" b="1" i="1" baseline="-25000" dirty="0">
                  <a:solidFill>
                    <a:srgbClr val="000000"/>
                  </a:solidFill>
                </a:rPr>
                <a:t>16</a:t>
              </a:r>
              <a:endParaRPr lang="ru-RU" sz="1800" b="1" i="1" dirty="0">
                <a:solidFill>
                  <a:srgbClr val="000000"/>
                </a:solidFill>
              </a:endParaRPr>
            </a:p>
          </p:txBody>
        </p:sp>
        <p:sp>
          <p:nvSpPr>
            <p:cNvPr id="59422" name="Text Box 30"/>
            <p:cNvSpPr txBox="1">
              <a:spLocks noChangeArrowheads="1"/>
            </p:cNvSpPr>
            <p:nvPr/>
          </p:nvSpPr>
          <p:spPr bwMode="auto">
            <a:xfrm>
              <a:off x="240" y="1344"/>
              <a:ext cx="1584" cy="21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ru-RU" sz="1600" b="1">
                  <a:solidFill>
                    <a:srgbClr val="BB0D5C"/>
                  </a:solidFill>
                </a:rPr>
                <a:t>        Перевод в 16-ую СС</a:t>
              </a:r>
            </a:p>
          </p:txBody>
        </p:sp>
        <p:sp>
          <p:nvSpPr>
            <p:cNvPr id="59423" name="Line 31"/>
            <p:cNvSpPr>
              <a:spLocks noChangeShapeType="1"/>
            </p:cNvSpPr>
            <p:nvPr/>
          </p:nvSpPr>
          <p:spPr bwMode="auto">
            <a:xfrm>
              <a:off x="816" y="2064"/>
              <a:ext cx="432" cy="0"/>
            </a:xfrm>
            <a:prstGeom prst="line">
              <a:avLst/>
            </a:prstGeom>
            <a:noFill/>
            <a:ln w="9525">
              <a:solidFill>
                <a:srgbClr val="06060A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9424" name="Line 32"/>
            <p:cNvSpPr>
              <a:spLocks noChangeShapeType="1"/>
            </p:cNvSpPr>
            <p:nvPr/>
          </p:nvSpPr>
          <p:spPr bwMode="auto">
            <a:xfrm>
              <a:off x="816" y="2496"/>
              <a:ext cx="432" cy="0"/>
            </a:xfrm>
            <a:prstGeom prst="line">
              <a:avLst/>
            </a:prstGeom>
            <a:noFill/>
            <a:ln w="9525">
              <a:solidFill>
                <a:srgbClr val="06060A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9425" name="Line 33"/>
            <p:cNvSpPr>
              <a:spLocks noChangeShapeType="1"/>
            </p:cNvSpPr>
            <p:nvPr/>
          </p:nvSpPr>
          <p:spPr bwMode="auto">
            <a:xfrm>
              <a:off x="816" y="2976"/>
              <a:ext cx="432" cy="0"/>
            </a:xfrm>
            <a:prstGeom prst="line">
              <a:avLst/>
            </a:prstGeom>
            <a:noFill/>
            <a:ln w="9525">
              <a:solidFill>
                <a:srgbClr val="06060A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9426" name="Line 34"/>
            <p:cNvSpPr>
              <a:spLocks noChangeShapeType="1"/>
            </p:cNvSpPr>
            <p:nvPr/>
          </p:nvSpPr>
          <p:spPr bwMode="auto">
            <a:xfrm>
              <a:off x="624" y="2160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59427" name="Group 35"/>
          <p:cNvGrpSpPr>
            <a:grpSpLocks/>
          </p:cNvGrpSpPr>
          <p:nvPr/>
        </p:nvGrpSpPr>
        <p:grpSpPr bwMode="auto">
          <a:xfrm>
            <a:off x="3352800" y="2133600"/>
            <a:ext cx="2819400" cy="3797300"/>
            <a:chOff x="240" y="1344"/>
            <a:chExt cx="1776" cy="2392"/>
          </a:xfrm>
        </p:grpSpPr>
        <p:sp>
          <p:nvSpPr>
            <p:cNvPr id="59428" name="Text Box 36"/>
            <p:cNvSpPr txBox="1">
              <a:spLocks noChangeArrowheads="1"/>
            </p:cNvSpPr>
            <p:nvPr/>
          </p:nvSpPr>
          <p:spPr bwMode="auto">
            <a:xfrm>
              <a:off x="336" y="1632"/>
              <a:ext cx="1680" cy="2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 dirty="0">
                  <a:solidFill>
                    <a:srgbClr val="000000"/>
                  </a:solidFill>
                </a:rPr>
                <a:t>              0 , 716</a:t>
              </a:r>
            </a:p>
            <a:p>
              <a:pPr>
                <a:spcBef>
                  <a:spcPct val="50000"/>
                </a:spcBef>
              </a:pPr>
              <a:r>
                <a:rPr lang="ru-RU" sz="1600" dirty="0">
                  <a:solidFill>
                    <a:srgbClr val="000000"/>
                  </a:solidFill>
                </a:rPr>
                <a:t>         Х          8</a:t>
              </a:r>
            </a:p>
            <a:p>
              <a:pPr>
                <a:spcBef>
                  <a:spcPct val="50000"/>
                </a:spcBef>
              </a:pPr>
              <a:r>
                <a:rPr lang="ru-RU" sz="1600" dirty="0">
                  <a:solidFill>
                    <a:srgbClr val="000000"/>
                  </a:solidFill>
                </a:rPr>
                <a:t>              5 , 728</a:t>
              </a:r>
            </a:p>
            <a:p>
              <a:pPr>
                <a:spcBef>
                  <a:spcPct val="50000"/>
                </a:spcBef>
              </a:pPr>
              <a:r>
                <a:rPr lang="ru-RU" sz="1600" dirty="0">
                  <a:solidFill>
                    <a:srgbClr val="000000"/>
                  </a:solidFill>
                </a:rPr>
                <a:t>         Х           8</a:t>
              </a:r>
            </a:p>
            <a:p>
              <a:pPr>
                <a:spcBef>
                  <a:spcPct val="50000"/>
                </a:spcBef>
              </a:pPr>
              <a:r>
                <a:rPr lang="ru-RU" sz="1600" dirty="0">
                  <a:solidFill>
                    <a:srgbClr val="000000"/>
                  </a:solidFill>
                </a:rPr>
                <a:t>              5 , 824</a:t>
              </a:r>
            </a:p>
            <a:p>
              <a:pPr>
                <a:spcBef>
                  <a:spcPct val="50000"/>
                </a:spcBef>
              </a:pPr>
              <a:r>
                <a:rPr lang="ru-RU" sz="1600" dirty="0">
                  <a:solidFill>
                    <a:srgbClr val="000000"/>
                  </a:solidFill>
                </a:rPr>
                <a:t>         Х           8     </a:t>
              </a:r>
            </a:p>
            <a:p>
              <a:pPr>
                <a:spcBef>
                  <a:spcPct val="50000"/>
                </a:spcBef>
              </a:pPr>
              <a:r>
                <a:rPr lang="ru-RU" sz="1600" dirty="0">
                  <a:solidFill>
                    <a:srgbClr val="000000"/>
                  </a:solidFill>
                </a:rPr>
                <a:t>              6 , 592</a:t>
              </a:r>
            </a:p>
            <a:p>
              <a:pPr>
                <a:spcBef>
                  <a:spcPct val="50000"/>
                </a:spcBef>
              </a:pPr>
              <a:endParaRPr lang="ru-RU" sz="1600" dirty="0">
                <a:solidFill>
                  <a:srgbClr val="000000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ru-RU" sz="1800" b="1" i="1" dirty="0">
                  <a:solidFill>
                    <a:srgbClr val="000000"/>
                  </a:solidFill>
                </a:rPr>
                <a:t>Ответ: 0,716</a:t>
              </a:r>
              <a:r>
                <a:rPr lang="ru-RU" sz="1800" b="1" i="1" baseline="-25000" dirty="0">
                  <a:solidFill>
                    <a:srgbClr val="000000"/>
                  </a:solidFill>
                </a:rPr>
                <a:t>10</a:t>
              </a:r>
              <a:r>
                <a:rPr lang="ru-RU" sz="1800" b="1" i="1" dirty="0">
                  <a:solidFill>
                    <a:srgbClr val="000000"/>
                  </a:solidFill>
                </a:rPr>
                <a:t> = 0,556</a:t>
              </a:r>
              <a:r>
                <a:rPr lang="ru-RU" sz="1800" b="1" i="1" baseline="-25000" dirty="0">
                  <a:solidFill>
                    <a:srgbClr val="000000"/>
                  </a:solidFill>
                </a:rPr>
                <a:t>8</a:t>
              </a:r>
              <a:endParaRPr lang="ru-RU" sz="1800" b="1" i="1" dirty="0">
                <a:solidFill>
                  <a:srgbClr val="000000"/>
                </a:solidFill>
              </a:endParaRPr>
            </a:p>
          </p:txBody>
        </p:sp>
        <p:sp>
          <p:nvSpPr>
            <p:cNvPr id="59429" name="Text Box 37"/>
            <p:cNvSpPr txBox="1">
              <a:spLocks noChangeArrowheads="1"/>
            </p:cNvSpPr>
            <p:nvPr/>
          </p:nvSpPr>
          <p:spPr bwMode="auto">
            <a:xfrm>
              <a:off x="240" y="1344"/>
              <a:ext cx="1584" cy="21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ru-RU" sz="1600" b="1">
                  <a:solidFill>
                    <a:srgbClr val="BB0D5C"/>
                  </a:solidFill>
                </a:rPr>
                <a:t>        Перевод в 8-ую СС</a:t>
              </a:r>
            </a:p>
          </p:txBody>
        </p:sp>
        <p:sp>
          <p:nvSpPr>
            <p:cNvPr id="59430" name="Line 38"/>
            <p:cNvSpPr>
              <a:spLocks noChangeShapeType="1"/>
            </p:cNvSpPr>
            <p:nvPr/>
          </p:nvSpPr>
          <p:spPr bwMode="auto">
            <a:xfrm>
              <a:off x="816" y="2064"/>
              <a:ext cx="432" cy="0"/>
            </a:xfrm>
            <a:prstGeom prst="line">
              <a:avLst/>
            </a:prstGeom>
            <a:noFill/>
            <a:ln w="9525">
              <a:solidFill>
                <a:srgbClr val="06060A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9431" name="Line 39"/>
            <p:cNvSpPr>
              <a:spLocks noChangeShapeType="1"/>
            </p:cNvSpPr>
            <p:nvPr/>
          </p:nvSpPr>
          <p:spPr bwMode="auto">
            <a:xfrm>
              <a:off x="816" y="2496"/>
              <a:ext cx="432" cy="0"/>
            </a:xfrm>
            <a:prstGeom prst="line">
              <a:avLst/>
            </a:prstGeom>
            <a:noFill/>
            <a:ln w="9525">
              <a:solidFill>
                <a:srgbClr val="06060A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9432" name="Line 40"/>
            <p:cNvSpPr>
              <a:spLocks noChangeShapeType="1"/>
            </p:cNvSpPr>
            <p:nvPr/>
          </p:nvSpPr>
          <p:spPr bwMode="auto">
            <a:xfrm>
              <a:off x="816" y="2976"/>
              <a:ext cx="432" cy="0"/>
            </a:xfrm>
            <a:prstGeom prst="line">
              <a:avLst/>
            </a:prstGeom>
            <a:noFill/>
            <a:ln w="9525">
              <a:solidFill>
                <a:srgbClr val="06060A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9433" name="Line 41"/>
            <p:cNvSpPr>
              <a:spLocks noChangeShapeType="1"/>
            </p:cNvSpPr>
            <p:nvPr/>
          </p:nvSpPr>
          <p:spPr bwMode="auto">
            <a:xfrm>
              <a:off x="624" y="2160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939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59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59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59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build="p" animBg="1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>
            <p:ph type="title"/>
          </p:nvPr>
        </p:nvSpPr>
        <p:spPr>
          <a:xfrm>
            <a:off x="71406" y="533400"/>
            <a:ext cx="8929718" cy="609600"/>
          </a:xfrm>
          <a:gradFill rotWithShape="0">
            <a:gsLst>
              <a:gs pos="0">
                <a:srgbClr val="0CC2E0"/>
              </a:gs>
              <a:gs pos="50000">
                <a:schemeClr val="bg1"/>
              </a:gs>
              <a:gs pos="100000">
                <a:srgbClr val="0CC2E0"/>
              </a:gs>
            </a:gsLst>
            <a:lin ang="18900000" scaled="1"/>
          </a:gradFill>
          <a:ln/>
        </p:spPr>
        <p:txBody>
          <a:bodyPr/>
          <a:lstStyle/>
          <a:p>
            <a:r>
              <a:rPr lang="ru-RU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Перевод </a:t>
            </a:r>
            <a:r>
              <a:rPr lang="ru-RU" sz="2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смешанного числа </a:t>
            </a:r>
            <a:r>
              <a:rPr lang="ru-RU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из 10-ой СС в любую другую 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14282" y="1219200"/>
            <a:ext cx="8715436" cy="1938992"/>
          </a:xfrm>
          <a:prstGeom prst="rect">
            <a:avLst/>
          </a:prstGeom>
          <a:noFill/>
          <a:ln w="9525">
            <a:solidFill>
              <a:srgbClr val="B21C08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Если число смешанное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то отдельно переводится его целая часть путем последовательного деления на основание новой системы, отдельно – дробная часть путем умножения на основание новой системы, а затем оба результата записываются вместе через запятую.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285720" y="3214686"/>
            <a:ext cx="86439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000000"/>
                </a:solidFill>
              </a:rPr>
              <a:t>Рассмотрим перевод числа 93,716</a:t>
            </a:r>
            <a:r>
              <a:rPr lang="ru-RU" sz="2000" b="1" baseline="-25000" dirty="0">
                <a:solidFill>
                  <a:srgbClr val="000000"/>
                </a:solidFill>
              </a:rPr>
              <a:t>10</a:t>
            </a:r>
            <a:r>
              <a:rPr lang="ru-RU" sz="2000" b="1" dirty="0">
                <a:solidFill>
                  <a:srgbClr val="000000"/>
                </a:solidFill>
              </a:rPr>
              <a:t> в 8-ую систему счисления: </a:t>
            </a:r>
          </a:p>
        </p:txBody>
      </p:sp>
      <p:grpSp>
        <p:nvGrpSpPr>
          <p:cNvPr id="61469" name="Group 29"/>
          <p:cNvGrpSpPr>
            <a:grpSpLocks/>
          </p:cNvGrpSpPr>
          <p:nvPr/>
        </p:nvGrpSpPr>
        <p:grpSpPr bwMode="auto">
          <a:xfrm>
            <a:off x="3733800" y="3622693"/>
            <a:ext cx="2209800" cy="2378075"/>
            <a:chOff x="2208" y="1632"/>
            <a:chExt cx="1392" cy="1498"/>
          </a:xfrm>
        </p:grpSpPr>
        <p:sp>
          <p:nvSpPr>
            <p:cNvPr id="61462" name="Text Box 22"/>
            <p:cNvSpPr txBox="1">
              <a:spLocks noChangeArrowheads="1"/>
            </p:cNvSpPr>
            <p:nvPr/>
          </p:nvSpPr>
          <p:spPr bwMode="auto">
            <a:xfrm>
              <a:off x="2208" y="1632"/>
              <a:ext cx="1392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500">
                  <a:solidFill>
                    <a:srgbClr val="06060A"/>
                  </a:solidFill>
                </a:rPr>
                <a:t>              0 , 716</a:t>
              </a:r>
            </a:p>
            <a:p>
              <a:pPr>
                <a:spcBef>
                  <a:spcPct val="50000"/>
                </a:spcBef>
              </a:pPr>
              <a:r>
                <a:rPr lang="ru-RU" sz="1500">
                  <a:solidFill>
                    <a:srgbClr val="06060A"/>
                  </a:solidFill>
                </a:rPr>
                <a:t>         Х          8</a:t>
              </a:r>
            </a:p>
            <a:p>
              <a:pPr>
                <a:spcBef>
                  <a:spcPct val="50000"/>
                </a:spcBef>
              </a:pPr>
              <a:r>
                <a:rPr lang="ru-RU" sz="1500">
                  <a:solidFill>
                    <a:srgbClr val="06060A"/>
                  </a:solidFill>
                </a:rPr>
                <a:t>              </a:t>
              </a:r>
              <a:r>
                <a:rPr lang="ru-RU" sz="1500">
                  <a:solidFill>
                    <a:srgbClr val="DE230A"/>
                  </a:solidFill>
                </a:rPr>
                <a:t>5</a:t>
              </a:r>
              <a:r>
                <a:rPr lang="ru-RU" sz="1500">
                  <a:solidFill>
                    <a:srgbClr val="06060A"/>
                  </a:solidFill>
                </a:rPr>
                <a:t> , 728</a:t>
              </a:r>
            </a:p>
            <a:p>
              <a:pPr>
                <a:spcBef>
                  <a:spcPct val="50000"/>
                </a:spcBef>
              </a:pPr>
              <a:r>
                <a:rPr lang="ru-RU" sz="1500">
                  <a:solidFill>
                    <a:srgbClr val="06060A"/>
                  </a:solidFill>
                </a:rPr>
                <a:t>         Х           8</a:t>
              </a:r>
            </a:p>
            <a:p>
              <a:pPr>
                <a:spcBef>
                  <a:spcPct val="50000"/>
                </a:spcBef>
              </a:pPr>
              <a:r>
                <a:rPr lang="ru-RU" sz="1500">
                  <a:solidFill>
                    <a:srgbClr val="06060A"/>
                  </a:solidFill>
                </a:rPr>
                <a:t>              </a:t>
              </a:r>
              <a:r>
                <a:rPr lang="ru-RU" sz="1500">
                  <a:solidFill>
                    <a:srgbClr val="DE230A"/>
                  </a:solidFill>
                </a:rPr>
                <a:t>5</a:t>
              </a:r>
              <a:r>
                <a:rPr lang="ru-RU" sz="1500">
                  <a:solidFill>
                    <a:srgbClr val="06060A"/>
                  </a:solidFill>
                </a:rPr>
                <a:t> , 824</a:t>
              </a:r>
            </a:p>
            <a:p>
              <a:pPr>
                <a:spcBef>
                  <a:spcPct val="50000"/>
                </a:spcBef>
              </a:pPr>
              <a:r>
                <a:rPr lang="ru-RU" sz="1500">
                  <a:solidFill>
                    <a:srgbClr val="06060A"/>
                  </a:solidFill>
                </a:rPr>
                <a:t>         Х           8     </a:t>
              </a:r>
            </a:p>
            <a:p>
              <a:pPr>
                <a:spcBef>
                  <a:spcPct val="50000"/>
                </a:spcBef>
              </a:pPr>
              <a:r>
                <a:rPr lang="ru-RU" sz="1500">
                  <a:solidFill>
                    <a:srgbClr val="06060A"/>
                  </a:solidFill>
                </a:rPr>
                <a:t>              </a:t>
              </a:r>
              <a:r>
                <a:rPr lang="ru-RU" sz="1500">
                  <a:solidFill>
                    <a:srgbClr val="DE230A"/>
                  </a:solidFill>
                </a:rPr>
                <a:t>6</a:t>
              </a:r>
              <a:r>
                <a:rPr lang="ru-RU" sz="1500">
                  <a:solidFill>
                    <a:srgbClr val="06060A"/>
                  </a:solidFill>
                </a:rPr>
                <a:t> , 592</a:t>
              </a:r>
              <a:endParaRPr lang="ru-RU" sz="1500" b="1" i="1">
                <a:solidFill>
                  <a:srgbClr val="DE230A"/>
                </a:solidFill>
              </a:endParaRPr>
            </a:p>
          </p:txBody>
        </p:sp>
        <p:sp>
          <p:nvSpPr>
            <p:cNvPr id="61464" name="Line 24"/>
            <p:cNvSpPr>
              <a:spLocks noChangeShapeType="1"/>
            </p:cNvSpPr>
            <p:nvPr/>
          </p:nvSpPr>
          <p:spPr bwMode="auto">
            <a:xfrm>
              <a:off x="2688" y="2064"/>
              <a:ext cx="432" cy="0"/>
            </a:xfrm>
            <a:prstGeom prst="line">
              <a:avLst/>
            </a:prstGeom>
            <a:noFill/>
            <a:ln w="9525">
              <a:solidFill>
                <a:srgbClr val="06060A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465" name="Line 25"/>
            <p:cNvSpPr>
              <a:spLocks noChangeShapeType="1"/>
            </p:cNvSpPr>
            <p:nvPr/>
          </p:nvSpPr>
          <p:spPr bwMode="auto">
            <a:xfrm>
              <a:off x="2688" y="2448"/>
              <a:ext cx="432" cy="0"/>
            </a:xfrm>
            <a:prstGeom prst="line">
              <a:avLst/>
            </a:prstGeom>
            <a:noFill/>
            <a:ln w="9525">
              <a:solidFill>
                <a:srgbClr val="06060A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466" name="Line 26"/>
            <p:cNvSpPr>
              <a:spLocks noChangeShapeType="1"/>
            </p:cNvSpPr>
            <p:nvPr/>
          </p:nvSpPr>
          <p:spPr bwMode="auto">
            <a:xfrm>
              <a:off x="2688" y="2928"/>
              <a:ext cx="432" cy="0"/>
            </a:xfrm>
            <a:prstGeom prst="line">
              <a:avLst/>
            </a:prstGeom>
            <a:noFill/>
            <a:ln w="9525">
              <a:solidFill>
                <a:srgbClr val="06060A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467" name="Line 27"/>
            <p:cNvSpPr>
              <a:spLocks noChangeShapeType="1"/>
            </p:cNvSpPr>
            <p:nvPr/>
          </p:nvSpPr>
          <p:spPr bwMode="auto">
            <a:xfrm>
              <a:off x="2496" y="2160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61474" name="Group 34"/>
          <p:cNvGrpSpPr>
            <a:grpSpLocks/>
          </p:cNvGrpSpPr>
          <p:nvPr/>
        </p:nvGrpSpPr>
        <p:grpSpPr bwMode="auto">
          <a:xfrm>
            <a:off x="1828800" y="3790968"/>
            <a:ext cx="1524000" cy="1447800"/>
            <a:chOff x="1152" y="1824"/>
            <a:chExt cx="960" cy="912"/>
          </a:xfrm>
        </p:grpSpPr>
        <p:grpSp>
          <p:nvGrpSpPr>
            <p:cNvPr id="61460" name="Group 20"/>
            <p:cNvGrpSpPr>
              <a:grpSpLocks/>
            </p:cNvGrpSpPr>
            <p:nvPr/>
          </p:nvGrpSpPr>
          <p:grpSpPr bwMode="auto">
            <a:xfrm>
              <a:off x="1152" y="1824"/>
              <a:ext cx="960" cy="850"/>
              <a:chOff x="240" y="1824"/>
              <a:chExt cx="960" cy="850"/>
            </a:xfrm>
          </p:grpSpPr>
          <p:sp>
            <p:nvSpPr>
              <p:cNvPr id="61447" name="Text Box 7"/>
              <p:cNvSpPr txBox="1">
                <a:spLocks noChangeArrowheads="1"/>
              </p:cNvSpPr>
              <p:nvPr/>
            </p:nvSpPr>
            <p:spPr bwMode="auto">
              <a:xfrm>
                <a:off x="240" y="1824"/>
                <a:ext cx="960" cy="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457200" indent="-457200">
                  <a:spcBef>
                    <a:spcPct val="50000"/>
                  </a:spcBef>
                </a:pPr>
                <a:r>
                  <a:rPr lang="ru-RU" sz="1500"/>
                  <a:t>93      8      </a:t>
                </a:r>
              </a:p>
              <a:p>
                <a:pPr marL="457200" indent="-457200">
                  <a:spcBef>
                    <a:spcPct val="50000"/>
                  </a:spcBef>
                </a:pPr>
                <a:r>
                  <a:rPr lang="ru-RU" sz="1500"/>
                  <a:t>88      11     8            </a:t>
                </a:r>
              </a:p>
              <a:p>
                <a:pPr marL="457200" indent="-457200">
                  <a:spcBef>
                    <a:spcPct val="50000"/>
                  </a:spcBef>
                </a:pPr>
                <a:r>
                  <a:rPr lang="ru-RU" sz="1500"/>
                  <a:t>  </a:t>
                </a:r>
                <a:r>
                  <a:rPr lang="ru-RU" sz="1500">
                    <a:solidFill>
                      <a:srgbClr val="DE230A"/>
                    </a:solidFill>
                  </a:rPr>
                  <a:t>5</a:t>
                </a:r>
                <a:r>
                  <a:rPr lang="ru-RU" sz="1500"/>
                  <a:t>       8      </a:t>
                </a:r>
                <a:r>
                  <a:rPr lang="ru-RU" sz="1500">
                    <a:solidFill>
                      <a:srgbClr val="DE230A"/>
                    </a:solidFill>
                  </a:rPr>
                  <a:t>1</a:t>
                </a:r>
              </a:p>
              <a:p>
                <a:pPr marL="457200" indent="-457200">
                  <a:spcBef>
                    <a:spcPct val="50000"/>
                  </a:spcBef>
                </a:pPr>
                <a:r>
                  <a:rPr lang="ru-RU" sz="1500"/>
                  <a:t>           </a:t>
                </a:r>
                <a:r>
                  <a:rPr lang="ru-RU" sz="1500">
                    <a:solidFill>
                      <a:srgbClr val="DE230A"/>
                    </a:solidFill>
                  </a:rPr>
                  <a:t>3</a:t>
                </a:r>
              </a:p>
            </p:txBody>
          </p:sp>
          <p:grpSp>
            <p:nvGrpSpPr>
              <p:cNvPr id="61448" name="Group 8"/>
              <p:cNvGrpSpPr>
                <a:grpSpLocks/>
              </p:cNvGrpSpPr>
              <p:nvPr/>
            </p:nvGrpSpPr>
            <p:grpSpPr bwMode="auto">
              <a:xfrm>
                <a:off x="528" y="1824"/>
                <a:ext cx="240" cy="192"/>
                <a:chOff x="3840" y="1056"/>
                <a:chExt cx="288" cy="144"/>
              </a:xfrm>
            </p:grpSpPr>
            <p:sp>
              <p:nvSpPr>
                <p:cNvPr id="61449" name="Line 9"/>
                <p:cNvSpPr>
                  <a:spLocks noChangeShapeType="1"/>
                </p:cNvSpPr>
                <p:nvPr/>
              </p:nvSpPr>
              <p:spPr bwMode="auto">
                <a:xfrm>
                  <a:off x="3840" y="105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61450" name="Line 10"/>
                <p:cNvSpPr>
                  <a:spLocks noChangeShapeType="1"/>
                </p:cNvSpPr>
                <p:nvPr/>
              </p:nvSpPr>
              <p:spPr bwMode="auto">
                <a:xfrm>
                  <a:off x="3840" y="1200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sp>
            <p:nvSpPr>
              <p:cNvPr id="61451" name="Line 11"/>
              <p:cNvSpPr>
                <a:spLocks noChangeShapeType="1"/>
              </p:cNvSpPr>
              <p:nvPr/>
            </p:nvSpPr>
            <p:spPr bwMode="auto">
              <a:xfrm>
                <a:off x="288" y="225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grpSp>
            <p:nvGrpSpPr>
              <p:cNvPr id="61452" name="Group 12"/>
              <p:cNvGrpSpPr>
                <a:grpSpLocks/>
              </p:cNvGrpSpPr>
              <p:nvPr/>
            </p:nvGrpSpPr>
            <p:grpSpPr bwMode="auto">
              <a:xfrm>
                <a:off x="816" y="2064"/>
                <a:ext cx="240" cy="192"/>
                <a:chOff x="3840" y="1056"/>
                <a:chExt cx="288" cy="144"/>
              </a:xfrm>
            </p:grpSpPr>
            <p:sp>
              <p:nvSpPr>
                <p:cNvPr id="61453" name="Line 13"/>
                <p:cNvSpPr>
                  <a:spLocks noChangeShapeType="1"/>
                </p:cNvSpPr>
                <p:nvPr/>
              </p:nvSpPr>
              <p:spPr bwMode="auto">
                <a:xfrm>
                  <a:off x="3840" y="105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61454" name="Line 14"/>
                <p:cNvSpPr>
                  <a:spLocks noChangeShapeType="1"/>
                </p:cNvSpPr>
                <p:nvPr/>
              </p:nvSpPr>
              <p:spPr bwMode="auto">
                <a:xfrm>
                  <a:off x="3840" y="1200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sp>
            <p:nvSpPr>
              <p:cNvPr id="61455" name="Line 15"/>
              <p:cNvSpPr>
                <a:spLocks noChangeShapeType="1"/>
              </p:cNvSpPr>
              <p:nvPr/>
            </p:nvSpPr>
            <p:spPr bwMode="auto">
              <a:xfrm>
                <a:off x="576" y="244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61470" name="Line 30"/>
            <p:cNvSpPr>
              <a:spLocks noChangeShapeType="1"/>
            </p:cNvSpPr>
            <p:nvPr/>
          </p:nvSpPr>
          <p:spPr bwMode="auto">
            <a:xfrm flipH="1">
              <a:off x="1584" y="2496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472" name="Line 32"/>
            <p:cNvSpPr>
              <a:spLocks noChangeShapeType="1"/>
            </p:cNvSpPr>
            <p:nvPr/>
          </p:nvSpPr>
          <p:spPr bwMode="auto">
            <a:xfrm flipH="1" flipV="1">
              <a:off x="1200" y="2448"/>
              <a:ext cx="384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61475" name="Text Box 35"/>
          <p:cNvSpPr txBox="1">
            <a:spLocks noChangeArrowheads="1"/>
          </p:cNvSpPr>
          <p:nvPr/>
        </p:nvSpPr>
        <p:spPr bwMode="auto">
          <a:xfrm>
            <a:off x="5643570" y="4248168"/>
            <a:ext cx="31194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 i="1" dirty="0">
                <a:solidFill>
                  <a:schemeClr val="tx2">
                    <a:lumMod val="75000"/>
                  </a:schemeClr>
                </a:solidFill>
              </a:rPr>
              <a:t>Ответ: 93,716</a:t>
            </a:r>
            <a:r>
              <a:rPr lang="ru-RU" sz="1800" b="1" i="1" baseline="-25000" dirty="0">
                <a:solidFill>
                  <a:schemeClr val="tx2">
                    <a:lumMod val="75000"/>
                  </a:schemeClr>
                </a:solidFill>
              </a:rPr>
              <a:t>10</a:t>
            </a:r>
            <a:r>
              <a:rPr lang="ru-RU" sz="1800" b="1" i="1" dirty="0">
                <a:solidFill>
                  <a:schemeClr val="tx2">
                    <a:lumMod val="75000"/>
                  </a:schemeClr>
                </a:solidFill>
              </a:rPr>
              <a:t> = 135,556</a:t>
            </a:r>
            <a:r>
              <a:rPr lang="ru-RU" sz="1800" b="1" i="1" baseline="-25000" dirty="0">
                <a:solidFill>
                  <a:schemeClr val="tx2">
                    <a:lumMod val="75000"/>
                  </a:schemeClr>
                </a:solidFill>
              </a:rPr>
              <a:t>8</a:t>
            </a:r>
            <a:endParaRPr lang="ru-RU" sz="1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7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7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500"/>
                            </p:stCondLst>
                            <p:childTnLst>
                              <p:par>
                                <p:cTn id="31" presetID="17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nimBg="1" autoUpdateAnimBg="0"/>
      <p:bldP spid="61444" grpId="0" animBg="1" autoUpdateAnimBg="0"/>
      <p:bldP spid="61445" grpId="0" autoUpdateAnimBg="0"/>
      <p:bldP spid="6147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214282" y="457200"/>
            <a:ext cx="8715436" cy="144655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chemeClr val="bg1"/>
              </a:gs>
              <a:gs pos="100000">
                <a:schemeClr val="hlink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u="sng" dirty="0">
                <a:solidFill>
                  <a:srgbClr val="DE230A"/>
                </a:solidFill>
              </a:rPr>
              <a:t>Практическое задание</a:t>
            </a:r>
            <a:r>
              <a:rPr lang="ru-RU" sz="2800" b="1" dirty="0">
                <a:solidFill>
                  <a:srgbClr val="762E67"/>
                </a:solidFill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762E67"/>
                </a:solidFill>
              </a:rPr>
              <a:t>Перевести из 10-ой СС число 105,48</a:t>
            </a:r>
            <a:r>
              <a:rPr lang="ru-RU" sz="2000" b="1" baseline="-25000" dirty="0">
                <a:solidFill>
                  <a:srgbClr val="762E67"/>
                </a:solidFill>
              </a:rPr>
              <a:t>10 </a:t>
            </a:r>
            <a:r>
              <a:rPr lang="ru-RU" sz="2000" b="1" dirty="0">
                <a:solidFill>
                  <a:srgbClr val="762E67"/>
                </a:solidFill>
              </a:rPr>
              <a:t> в 2-ую, 8-ую и 16-ую СС </a:t>
            </a:r>
          </a:p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762E67"/>
                </a:solidFill>
              </a:rPr>
              <a:t>(до 3-х знаков после запятой)</a:t>
            </a:r>
            <a:endParaRPr lang="ru-RU" sz="2000" b="1" baseline="-25000" dirty="0">
              <a:solidFill>
                <a:srgbClr val="762E67"/>
              </a:solidFill>
            </a:endParaRPr>
          </a:p>
        </p:txBody>
      </p:sp>
      <p:grpSp>
        <p:nvGrpSpPr>
          <p:cNvPr id="62526" name="Group 62"/>
          <p:cNvGrpSpPr>
            <a:grpSpLocks/>
          </p:cNvGrpSpPr>
          <p:nvPr/>
        </p:nvGrpSpPr>
        <p:grpSpPr bwMode="auto">
          <a:xfrm>
            <a:off x="0" y="2133600"/>
            <a:ext cx="3357563" cy="3614738"/>
            <a:chOff x="0" y="1344"/>
            <a:chExt cx="2115" cy="2277"/>
          </a:xfrm>
        </p:grpSpPr>
        <p:sp>
          <p:nvSpPr>
            <p:cNvPr id="62469" name="Text Box 5"/>
            <p:cNvSpPr txBox="1">
              <a:spLocks noChangeArrowheads="1"/>
            </p:cNvSpPr>
            <p:nvPr/>
          </p:nvSpPr>
          <p:spPr bwMode="auto">
            <a:xfrm>
              <a:off x="480" y="1344"/>
              <a:ext cx="1500" cy="233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5000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sz="1800" b="1" dirty="0">
                  <a:solidFill>
                    <a:srgbClr val="BB0D5C"/>
                  </a:solidFill>
                </a:rPr>
                <a:t>Перевод в 2-ую СС</a:t>
              </a:r>
            </a:p>
          </p:txBody>
        </p:sp>
        <p:grpSp>
          <p:nvGrpSpPr>
            <p:cNvPr id="62474" name="Group 10"/>
            <p:cNvGrpSpPr>
              <a:grpSpLocks/>
            </p:cNvGrpSpPr>
            <p:nvPr/>
          </p:nvGrpSpPr>
          <p:grpSpPr bwMode="auto">
            <a:xfrm>
              <a:off x="1296" y="1632"/>
              <a:ext cx="816" cy="1398"/>
              <a:chOff x="480" y="1632"/>
              <a:chExt cx="816" cy="1398"/>
            </a:xfrm>
          </p:grpSpPr>
          <p:sp>
            <p:nvSpPr>
              <p:cNvPr id="62468" name="Text Box 4"/>
              <p:cNvSpPr txBox="1">
                <a:spLocks noChangeArrowheads="1"/>
              </p:cNvSpPr>
              <p:nvPr/>
            </p:nvSpPr>
            <p:spPr bwMode="auto">
              <a:xfrm>
                <a:off x="480" y="1632"/>
                <a:ext cx="816" cy="13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400">
                    <a:solidFill>
                      <a:srgbClr val="06060A"/>
                    </a:solidFill>
                  </a:rPr>
                  <a:t>              0 , 48</a:t>
                </a:r>
              </a:p>
              <a:p>
                <a:pPr>
                  <a:spcBef>
                    <a:spcPct val="50000"/>
                  </a:spcBef>
                </a:pPr>
                <a:r>
                  <a:rPr lang="ru-RU" sz="1400">
                    <a:solidFill>
                      <a:srgbClr val="06060A"/>
                    </a:solidFill>
                  </a:rPr>
                  <a:t>         Х         2</a:t>
                </a:r>
              </a:p>
              <a:p>
                <a:pPr>
                  <a:spcBef>
                    <a:spcPct val="50000"/>
                  </a:spcBef>
                </a:pPr>
                <a:r>
                  <a:rPr lang="ru-RU" sz="1400">
                    <a:solidFill>
                      <a:srgbClr val="06060A"/>
                    </a:solidFill>
                  </a:rPr>
                  <a:t>             </a:t>
                </a:r>
                <a:r>
                  <a:rPr lang="ru-RU" sz="1400">
                    <a:solidFill>
                      <a:srgbClr val="DE230A"/>
                    </a:solidFill>
                  </a:rPr>
                  <a:t> 0</a:t>
                </a:r>
                <a:r>
                  <a:rPr lang="ru-RU" sz="1400">
                    <a:solidFill>
                      <a:srgbClr val="06060A"/>
                    </a:solidFill>
                  </a:rPr>
                  <a:t> , 96</a:t>
                </a:r>
              </a:p>
              <a:p>
                <a:pPr>
                  <a:spcBef>
                    <a:spcPct val="50000"/>
                  </a:spcBef>
                </a:pPr>
                <a:r>
                  <a:rPr lang="ru-RU" sz="1400">
                    <a:solidFill>
                      <a:srgbClr val="06060A"/>
                    </a:solidFill>
                  </a:rPr>
                  <a:t>         Х         2</a:t>
                </a:r>
              </a:p>
              <a:p>
                <a:pPr>
                  <a:spcBef>
                    <a:spcPct val="50000"/>
                  </a:spcBef>
                </a:pPr>
                <a:r>
                  <a:rPr lang="ru-RU" sz="1400">
                    <a:solidFill>
                      <a:srgbClr val="06060A"/>
                    </a:solidFill>
                  </a:rPr>
                  <a:t>              </a:t>
                </a:r>
                <a:r>
                  <a:rPr lang="ru-RU" sz="1400">
                    <a:solidFill>
                      <a:srgbClr val="DE230A"/>
                    </a:solidFill>
                  </a:rPr>
                  <a:t>1</a:t>
                </a:r>
                <a:r>
                  <a:rPr lang="ru-RU" sz="1400">
                    <a:solidFill>
                      <a:srgbClr val="06060A"/>
                    </a:solidFill>
                  </a:rPr>
                  <a:t> , 92</a:t>
                </a:r>
              </a:p>
              <a:p>
                <a:pPr>
                  <a:spcBef>
                    <a:spcPct val="50000"/>
                  </a:spcBef>
                </a:pPr>
                <a:r>
                  <a:rPr lang="ru-RU" sz="1400">
                    <a:solidFill>
                      <a:srgbClr val="06060A"/>
                    </a:solidFill>
                  </a:rPr>
                  <a:t>         Х         2     </a:t>
                </a:r>
              </a:p>
              <a:p>
                <a:pPr>
                  <a:spcBef>
                    <a:spcPct val="50000"/>
                  </a:spcBef>
                </a:pPr>
                <a:r>
                  <a:rPr lang="ru-RU" sz="1400">
                    <a:solidFill>
                      <a:srgbClr val="06060A"/>
                    </a:solidFill>
                  </a:rPr>
                  <a:t>              </a:t>
                </a:r>
                <a:r>
                  <a:rPr lang="ru-RU" sz="1400">
                    <a:solidFill>
                      <a:srgbClr val="DE230A"/>
                    </a:solidFill>
                  </a:rPr>
                  <a:t>1</a:t>
                </a:r>
                <a:r>
                  <a:rPr lang="ru-RU" sz="1400">
                    <a:solidFill>
                      <a:srgbClr val="06060A"/>
                    </a:solidFill>
                  </a:rPr>
                  <a:t> , 84</a:t>
                </a:r>
                <a:endParaRPr lang="ru-RU" sz="1400" b="1" i="1">
                  <a:solidFill>
                    <a:srgbClr val="DE230A"/>
                  </a:solidFill>
                </a:endParaRPr>
              </a:p>
            </p:txBody>
          </p:sp>
          <p:sp>
            <p:nvSpPr>
              <p:cNvPr id="62470" name="Line 6"/>
              <p:cNvSpPr>
                <a:spLocks noChangeShapeType="1"/>
              </p:cNvSpPr>
              <p:nvPr/>
            </p:nvSpPr>
            <p:spPr bwMode="auto">
              <a:xfrm>
                <a:off x="816" y="2016"/>
                <a:ext cx="432" cy="0"/>
              </a:xfrm>
              <a:prstGeom prst="line">
                <a:avLst/>
              </a:prstGeom>
              <a:noFill/>
              <a:ln w="9525">
                <a:solidFill>
                  <a:srgbClr val="06060A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2471" name="Line 7"/>
              <p:cNvSpPr>
                <a:spLocks noChangeShapeType="1"/>
              </p:cNvSpPr>
              <p:nvPr/>
            </p:nvSpPr>
            <p:spPr bwMode="auto">
              <a:xfrm>
                <a:off x="816" y="2400"/>
                <a:ext cx="432" cy="0"/>
              </a:xfrm>
              <a:prstGeom prst="line">
                <a:avLst/>
              </a:prstGeom>
              <a:noFill/>
              <a:ln w="9525">
                <a:solidFill>
                  <a:srgbClr val="06060A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2472" name="Line 8"/>
              <p:cNvSpPr>
                <a:spLocks noChangeShapeType="1"/>
              </p:cNvSpPr>
              <p:nvPr/>
            </p:nvSpPr>
            <p:spPr bwMode="auto">
              <a:xfrm>
                <a:off x="816" y="2832"/>
                <a:ext cx="432" cy="0"/>
              </a:xfrm>
              <a:prstGeom prst="line">
                <a:avLst/>
              </a:prstGeom>
              <a:noFill/>
              <a:ln w="9525">
                <a:solidFill>
                  <a:srgbClr val="06060A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2473" name="Line 9"/>
              <p:cNvSpPr>
                <a:spLocks noChangeShapeType="1"/>
              </p:cNvSpPr>
              <p:nvPr/>
            </p:nvSpPr>
            <p:spPr bwMode="auto">
              <a:xfrm>
                <a:off x="720" y="2112"/>
                <a:ext cx="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62525" name="Group 61"/>
            <p:cNvGrpSpPr>
              <a:grpSpLocks/>
            </p:cNvGrpSpPr>
            <p:nvPr/>
          </p:nvGrpSpPr>
          <p:grpSpPr bwMode="auto">
            <a:xfrm>
              <a:off x="0" y="1569"/>
              <a:ext cx="1584" cy="1647"/>
              <a:chOff x="0" y="1569"/>
              <a:chExt cx="1584" cy="1647"/>
            </a:xfrm>
          </p:grpSpPr>
          <p:sp>
            <p:nvSpPr>
              <p:cNvPr id="62477" name="Text Box 13"/>
              <p:cNvSpPr txBox="1">
                <a:spLocks noChangeArrowheads="1"/>
              </p:cNvSpPr>
              <p:nvPr/>
            </p:nvSpPr>
            <p:spPr bwMode="auto">
              <a:xfrm>
                <a:off x="0" y="1569"/>
                <a:ext cx="1584" cy="1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457200" indent="-457200">
                  <a:spcBef>
                    <a:spcPct val="50000"/>
                  </a:spcBef>
                </a:pPr>
                <a:r>
                  <a:rPr lang="ru-RU" sz="1400"/>
                  <a:t>105   2</a:t>
                </a:r>
              </a:p>
              <a:p>
                <a:pPr marL="457200" indent="-457200">
                  <a:spcBef>
                    <a:spcPct val="50000"/>
                  </a:spcBef>
                </a:pPr>
                <a:r>
                  <a:rPr lang="ru-RU" sz="1400"/>
                  <a:t>104   52   2</a:t>
                </a:r>
              </a:p>
              <a:p>
                <a:pPr marL="457200" indent="-457200">
                  <a:spcBef>
                    <a:spcPct val="50000"/>
                  </a:spcBef>
                </a:pPr>
                <a:r>
                  <a:rPr lang="ru-RU" sz="1400"/>
                  <a:t>    </a:t>
                </a:r>
                <a:r>
                  <a:rPr lang="ru-RU" sz="1400">
                    <a:solidFill>
                      <a:srgbClr val="DE230A"/>
                    </a:solidFill>
                  </a:rPr>
                  <a:t>1</a:t>
                </a:r>
                <a:r>
                  <a:rPr lang="ru-RU" sz="1400"/>
                  <a:t>   52   26   2</a:t>
                </a:r>
              </a:p>
              <a:p>
                <a:pPr marL="457200" indent="-457200">
                  <a:spcBef>
                    <a:spcPct val="50000"/>
                  </a:spcBef>
                </a:pPr>
                <a:r>
                  <a:rPr lang="ru-RU" sz="1400"/>
                  <a:t>           </a:t>
                </a:r>
                <a:r>
                  <a:rPr lang="ru-RU" sz="1400">
                    <a:solidFill>
                      <a:srgbClr val="DE230A"/>
                    </a:solidFill>
                  </a:rPr>
                  <a:t>0</a:t>
                </a:r>
                <a:r>
                  <a:rPr lang="ru-RU" sz="1400"/>
                  <a:t>   26   13   2</a:t>
                </a:r>
              </a:p>
              <a:p>
                <a:pPr marL="457200" indent="-457200">
                  <a:spcBef>
                    <a:spcPct val="50000"/>
                  </a:spcBef>
                </a:pPr>
                <a:r>
                  <a:rPr lang="ru-RU" sz="1400"/>
                  <a:t>                  </a:t>
                </a:r>
                <a:r>
                  <a:rPr lang="ru-RU" sz="1400">
                    <a:solidFill>
                      <a:srgbClr val="DE230A"/>
                    </a:solidFill>
                  </a:rPr>
                  <a:t>0</a:t>
                </a:r>
                <a:r>
                  <a:rPr lang="ru-RU" sz="1400"/>
                  <a:t>   12   6     2</a:t>
                </a:r>
              </a:p>
              <a:p>
                <a:pPr marL="457200" indent="-457200">
                  <a:spcBef>
                    <a:spcPct val="50000"/>
                  </a:spcBef>
                </a:pPr>
                <a:r>
                  <a:rPr lang="ru-RU" sz="1400"/>
                  <a:t>                         </a:t>
                </a:r>
                <a:r>
                  <a:rPr lang="ru-RU" sz="1400">
                    <a:solidFill>
                      <a:srgbClr val="DE230A"/>
                    </a:solidFill>
                  </a:rPr>
                  <a:t>1</a:t>
                </a:r>
                <a:r>
                  <a:rPr lang="ru-RU" sz="1400"/>
                  <a:t>   6     3    2</a:t>
                </a:r>
              </a:p>
              <a:p>
                <a:pPr marL="457200" indent="-457200">
                  <a:spcBef>
                    <a:spcPct val="50000"/>
                  </a:spcBef>
                </a:pPr>
                <a:r>
                  <a:rPr lang="ru-RU" sz="1400"/>
                  <a:t>                              </a:t>
                </a:r>
                <a:r>
                  <a:rPr lang="ru-RU" sz="1400">
                    <a:solidFill>
                      <a:srgbClr val="DE230A"/>
                    </a:solidFill>
                  </a:rPr>
                  <a:t>0</a:t>
                </a:r>
                <a:r>
                  <a:rPr lang="ru-RU" sz="1400"/>
                  <a:t>     2    </a:t>
                </a:r>
                <a:r>
                  <a:rPr lang="ru-RU" sz="1400">
                    <a:solidFill>
                      <a:srgbClr val="DE230A"/>
                    </a:solidFill>
                  </a:rPr>
                  <a:t>1</a:t>
                </a:r>
              </a:p>
              <a:p>
                <a:pPr marL="457200" indent="-457200">
                  <a:spcBef>
                    <a:spcPct val="50000"/>
                  </a:spcBef>
                </a:pPr>
                <a:r>
                  <a:rPr lang="ru-RU" sz="1400"/>
                  <a:t>                                     </a:t>
                </a:r>
                <a:r>
                  <a:rPr lang="ru-RU" sz="1400">
                    <a:solidFill>
                      <a:srgbClr val="DE230A"/>
                    </a:solidFill>
                  </a:rPr>
                  <a:t>1</a:t>
                </a:r>
              </a:p>
            </p:txBody>
          </p:sp>
          <p:grpSp>
            <p:nvGrpSpPr>
              <p:cNvPr id="62478" name="Group 14"/>
              <p:cNvGrpSpPr>
                <a:grpSpLocks/>
              </p:cNvGrpSpPr>
              <p:nvPr/>
            </p:nvGrpSpPr>
            <p:grpSpPr bwMode="auto">
              <a:xfrm>
                <a:off x="288" y="1617"/>
                <a:ext cx="192" cy="144"/>
                <a:chOff x="432" y="1152"/>
                <a:chExt cx="240" cy="144"/>
              </a:xfrm>
            </p:grpSpPr>
            <p:sp>
              <p:nvSpPr>
                <p:cNvPr id="62479" name="Line 15"/>
                <p:cNvSpPr>
                  <a:spLocks noChangeShapeType="1"/>
                </p:cNvSpPr>
                <p:nvPr/>
              </p:nvSpPr>
              <p:spPr bwMode="auto">
                <a:xfrm>
                  <a:off x="432" y="115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62480" name="Line 16"/>
                <p:cNvSpPr>
                  <a:spLocks noChangeShapeType="1"/>
                </p:cNvSpPr>
                <p:nvPr/>
              </p:nvSpPr>
              <p:spPr bwMode="auto">
                <a:xfrm>
                  <a:off x="432" y="12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2481" name="Group 17"/>
              <p:cNvGrpSpPr>
                <a:grpSpLocks/>
              </p:cNvGrpSpPr>
              <p:nvPr/>
            </p:nvGrpSpPr>
            <p:grpSpPr bwMode="auto">
              <a:xfrm>
                <a:off x="672" y="2001"/>
                <a:ext cx="192" cy="144"/>
                <a:chOff x="432" y="1152"/>
                <a:chExt cx="240" cy="144"/>
              </a:xfrm>
            </p:grpSpPr>
            <p:sp>
              <p:nvSpPr>
                <p:cNvPr id="62482" name="Line 18"/>
                <p:cNvSpPr>
                  <a:spLocks noChangeShapeType="1"/>
                </p:cNvSpPr>
                <p:nvPr/>
              </p:nvSpPr>
              <p:spPr bwMode="auto">
                <a:xfrm>
                  <a:off x="432" y="115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62483" name="Line 19"/>
                <p:cNvSpPr>
                  <a:spLocks noChangeShapeType="1"/>
                </p:cNvSpPr>
                <p:nvPr/>
              </p:nvSpPr>
              <p:spPr bwMode="auto">
                <a:xfrm>
                  <a:off x="432" y="12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2484" name="Group 20"/>
              <p:cNvGrpSpPr>
                <a:grpSpLocks/>
              </p:cNvGrpSpPr>
              <p:nvPr/>
            </p:nvGrpSpPr>
            <p:grpSpPr bwMode="auto">
              <a:xfrm>
                <a:off x="864" y="2193"/>
                <a:ext cx="192" cy="144"/>
                <a:chOff x="432" y="1152"/>
                <a:chExt cx="240" cy="144"/>
              </a:xfrm>
            </p:grpSpPr>
            <p:sp>
              <p:nvSpPr>
                <p:cNvPr id="62485" name="Line 21"/>
                <p:cNvSpPr>
                  <a:spLocks noChangeShapeType="1"/>
                </p:cNvSpPr>
                <p:nvPr/>
              </p:nvSpPr>
              <p:spPr bwMode="auto">
                <a:xfrm>
                  <a:off x="432" y="115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62486" name="Line 22"/>
                <p:cNvSpPr>
                  <a:spLocks noChangeShapeType="1"/>
                </p:cNvSpPr>
                <p:nvPr/>
              </p:nvSpPr>
              <p:spPr bwMode="auto">
                <a:xfrm>
                  <a:off x="432" y="12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2487" name="Group 23"/>
              <p:cNvGrpSpPr>
                <a:grpSpLocks/>
              </p:cNvGrpSpPr>
              <p:nvPr/>
            </p:nvGrpSpPr>
            <p:grpSpPr bwMode="auto">
              <a:xfrm>
                <a:off x="1056" y="2400"/>
                <a:ext cx="192" cy="144"/>
                <a:chOff x="432" y="1152"/>
                <a:chExt cx="240" cy="144"/>
              </a:xfrm>
            </p:grpSpPr>
            <p:sp>
              <p:nvSpPr>
                <p:cNvPr id="62488" name="Line 24"/>
                <p:cNvSpPr>
                  <a:spLocks noChangeShapeType="1"/>
                </p:cNvSpPr>
                <p:nvPr/>
              </p:nvSpPr>
              <p:spPr bwMode="auto">
                <a:xfrm>
                  <a:off x="432" y="115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62489" name="Line 25"/>
                <p:cNvSpPr>
                  <a:spLocks noChangeShapeType="1"/>
                </p:cNvSpPr>
                <p:nvPr/>
              </p:nvSpPr>
              <p:spPr bwMode="auto">
                <a:xfrm>
                  <a:off x="432" y="12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2490" name="Group 26"/>
              <p:cNvGrpSpPr>
                <a:grpSpLocks/>
              </p:cNvGrpSpPr>
              <p:nvPr/>
            </p:nvGrpSpPr>
            <p:grpSpPr bwMode="auto">
              <a:xfrm>
                <a:off x="1200" y="2625"/>
                <a:ext cx="192" cy="144"/>
                <a:chOff x="432" y="1152"/>
                <a:chExt cx="240" cy="144"/>
              </a:xfrm>
            </p:grpSpPr>
            <p:sp>
              <p:nvSpPr>
                <p:cNvPr id="62491" name="Line 27"/>
                <p:cNvSpPr>
                  <a:spLocks noChangeShapeType="1"/>
                </p:cNvSpPr>
                <p:nvPr/>
              </p:nvSpPr>
              <p:spPr bwMode="auto">
                <a:xfrm>
                  <a:off x="432" y="115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62492" name="Line 28"/>
                <p:cNvSpPr>
                  <a:spLocks noChangeShapeType="1"/>
                </p:cNvSpPr>
                <p:nvPr/>
              </p:nvSpPr>
              <p:spPr bwMode="auto">
                <a:xfrm>
                  <a:off x="432" y="12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2493" name="Group 29"/>
              <p:cNvGrpSpPr>
                <a:grpSpLocks/>
              </p:cNvGrpSpPr>
              <p:nvPr/>
            </p:nvGrpSpPr>
            <p:grpSpPr bwMode="auto">
              <a:xfrm>
                <a:off x="480" y="1809"/>
                <a:ext cx="192" cy="144"/>
                <a:chOff x="432" y="1152"/>
                <a:chExt cx="240" cy="144"/>
              </a:xfrm>
            </p:grpSpPr>
            <p:sp>
              <p:nvSpPr>
                <p:cNvPr id="62494" name="Line 30"/>
                <p:cNvSpPr>
                  <a:spLocks noChangeShapeType="1"/>
                </p:cNvSpPr>
                <p:nvPr/>
              </p:nvSpPr>
              <p:spPr bwMode="auto">
                <a:xfrm>
                  <a:off x="432" y="115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62495" name="Line 31"/>
                <p:cNvSpPr>
                  <a:spLocks noChangeShapeType="1"/>
                </p:cNvSpPr>
                <p:nvPr/>
              </p:nvSpPr>
              <p:spPr bwMode="auto">
                <a:xfrm>
                  <a:off x="432" y="12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sp>
            <p:nvSpPr>
              <p:cNvPr id="62496" name="Line 32"/>
              <p:cNvSpPr>
                <a:spLocks noChangeShapeType="1"/>
              </p:cNvSpPr>
              <p:nvPr/>
            </p:nvSpPr>
            <p:spPr bwMode="auto">
              <a:xfrm>
                <a:off x="48" y="1953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2497" name="Line 33"/>
              <p:cNvSpPr>
                <a:spLocks noChangeShapeType="1"/>
              </p:cNvSpPr>
              <p:nvPr/>
            </p:nvSpPr>
            <p:spPr bwMode="auto">
              <a:xfrm>
                <a:off x="288" y="2145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2498" name="Line 34"/>
              <p:cNvSpPr>
                <a:spLocks noChangeShapeType="1"/>
              </p:cNvSpPr>
              <p:nvPr/>
            </p:nvSpPr>
            <p:spPr bwMode="auto">
              <a:xfrm>
                <a:off x="480" y="2361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2499" name="Line 35"/>
              <p:cNvSpPr>
                <a:spLocks noChangeShapeType="1"/>
              </p:cNvSpPr>
              <p:nvPr/>
            </p:nvSpPr>
            <p:spPr bwMode="auto">
              <a:xfrm>
                <a:off x="672" y="254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2500" name="Line 36"/>
              <p:cNvSpPr>
                <a:spLocks noChangeShapeType="1"/>
              </p:cNvSpPr>
              <p:nvPr/>
            </p:nvSpPr>
            <p:spPr bwMode="auto">
              <a:xfrm>
                <a:off x="864" y="2769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2501" name="Line 37"/>
              <p:cNvSpPr>
                <a:spLocks noChangeShapeType="1"/>
              </p:cNvSpPr>
              <p:nvPr/>
            </p:nvSpPr>
            <p:spPr bwMode="auto">
              <a:xfrm>
                <a:off x="1008" y="2961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2504" name="Line 40"/>
              <p:cNvSpPr>
                <a:spLocks noChangeShapeType="1"/>
              </p:cNvSpPr>
              <p:nvPr/>
            </p:nvSpPr>
            <p:spPr bwMode="auto">
              <a:xfrm flipH="1">
                <a:off x="1104" y="3024"/>
                <a:ext cx="192" cy="192"/>
              </a:xfrm>
              <a:prstGeom prst="line">
                <a:avLst/>
              </a:prstGeom>
              <a:noFill/>
              <a:ln w="9525">
                <a:solidFill>
                  <a:srgbClr val="393A69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2505" name="Line 41"/>
              <p:cNvSpPr>
                <a:spLocks noChangeShapeType="1"/>
              </p:cNvSpPr>
              <p:nvPr/>
            </p:nvSpPr>
            <p:spPr bwMode="auto">
              <a:xfrm flipH="1" flipV="1">
                <a:off x="144" y="2160"/>
                <a:ext cx="960" cy="1056"/>
              </a:xfrm>
              <a:prstGeom prst="line">
                <a:avLst/>
              </a:prstGeom>
              <a:noFill/>
              <a:ln w="9525">
                <a:solidFill>
                  <a:srgbClr val="393A69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62507" name="Text Box 43"/>
            <p:cNvSpPr txBox="1">
              <a:spLocks noChangeArrowheads="1"/>
            </p:cNvSpPr>
            <p:nvPr/>
          </p:nvSpPr>
          <p:spPr bwMode="auto">
            <a:xfrm>
              <a:off x="192" y="3408"/>
              <a:ext cx="192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 b="1" i="1" dirty="0">
                  <a:solidFill>
                    <a:srgbClr val="DE230A"/>
                  </a:solidFill>
                </a:rPr>
                <a:t>Ответ: 105,48</a:t>
              </a:r>
              <a:r>
                <a:rPr lang="ru-RU" sz="1600" b="1" i="1" baseline="-25000" dirty="0">
                  <a:solidFill>
                    <a:srgbClr val="DE230A"/>
                  </a:solidFill>
                </a:rPr>
                <a:t>10</a:t>
              </a:r>
              <a:r>
                <a:rPr lang="ru-RU" sz="1600" b="1" i="1" dirty="0">
                  <a:solidFill>
                    <a:srgbClr val="DE230A"/>
                  </a:solidFill>
                </a:rPr>
                <a:t> = 1101001,011</a:t>
              </a:r>
              <a:r>
                <a:rPr lang="ru-RU" sz="1600" b="1" i="1" baseline="-25000" dirty="0">
                  <a:solidFill>
                    <a:srgbClr val="DE230A"/>
                  </a:solidFill>
                </a:rPr>
                <a:t>2</a:t>
              </a:r>
              <a:endParaRPr lang="ru-RU" sz="1600" b="1" i="1" dirty="0">
                <a:solidFill>
                  <a:srgbClr val="DE230A"/>
                </a:solidFill>
              </a:endParaRPr>
            </a:p>
          </p:txBody>
        </p:sp>
      </p:grpSp>
      <p:grpSp>
        <p:nvGrpSpPr>
          <p:cNvPr id="62551" name="Group 87"/>
          <p:cNvGrpSpPr>
            <a:grpSpLocks/>
          </p:cNvGrpSpPr>
          <p:nvPr/>
        </p:nvGrpSpPr>
        <p:grpSpPr bwMode="auto">
          <a:xfrm>
            <a:off x="3714744" y="2133600"/>
            <a:ext cx="2667000" cy="3614738"/>
            <a:chOff x="2448" y="1344"/>
            <a:chExt cx="1680" cy="2277"/>
          </a:xfrm>
        </p:grpSpPr>
        <p:grpSp>
          <p:nvGrpSpPr>
            <p:cNvPr id="62540" name="Group 76"/>
            <p:cNvGrpSpPr>
              <a:grpSpLocks/>
            </p:cNvGrpSpPr>
            <p:nvPr/>
          </p:nvGrpSpPr>
          <p:grpSpPr bwMode="auto">
            <a:xfrm>
              <a:off x="2448" y="1344"/>
              <a:ext cx="1680" cy="2277"/>
              <a:chOff x="2448" y="1344"/>
              <a:chExt cx="1680" cy="2277"/>
            </a:xfrm>
          </p:grpSpPr>
          <p:sp>
            <p:nvSpPr>
              <p:cNvPr id="62510" name="Text Box 46"/>
              <p:cNvSpPr txBox="1">
                <a:spLocks noChangeArrowheads="1"/>
              </p:cNvSpPr>
              <p:nvPr/>
            </p:nvSpPr>
            <p:spPr bwMode="auto">
              <a:xfrm>
                <a:off x="2520" y="1344"/>
                <a:ext cx="1485" cy="233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50000">
                    <a:schemeClr val="bg1"/>
                  </a:gs>
                  <a:gs pos="100000">
                    <a:schemeClr val="hlink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ru-RU" sz="1800" b="1" dirty="0">
                    <a:solidFill>
                      <a:srgbClr val="BB0D5C"/>
                    </a:solidFill>
                  </a:rPr>
                  <a:t>Перевод в 8-ую СС</a:t>
                </a:r>
              </a:p>
            </p:txBody>
          </p:sp>
          <p:grpSp>
            <p:nvGrpSpPr>
              <p:cNvPr id="62513" name="Group 49"/>
              <p:cNvGrpSpPr>
                <a:grpSpLocks/>
              </p:cNvGrpSpPr>
              <p:nvPr/>
            </p:nvGrpSpPr>
            <p:grpSpPr bwMode="auto">
              <a:xfrm>
                <a:off x="3312" y="1632"/>
                <a:ext cx="816" cy="1398"/>
                <a:chOff x="480" y="1632"/>
                <a:chExt cx="816" cy="1398"/>
              </a:xfrm>
            </p:grpSpPr>
            <p:sp>
              <p:nvSpPr>
                <p:cNvPr id="62514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480" y="1632"/>
                  <a:ext cx="816" cy="13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1400">
                      <a:solidFill>
                        <a:srgbClr val="06060A"/>
                      </a:solidFill>
                    </a:rPr>
                    <a:t>              0 , 48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ru-RU" sz="1400">
                      <a:solidFill>
                        <a:srgbClr val="06060A"/>
                      </a:solidFill>
                    </a:rPr>
                    <a:t>         Х         8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ru-RU" sz="1400">
                      <a:solidFill>
                        <a:srgbClr val="06060A"/>
                      </a:solidFill>
                    </a:rPr>
                    <a:t>             </a:t>
                  </a:r>
                  <a:r>
                    <a:rPr lang="ru-RU" sz="1400">
                      <a:solidFill>
                        <a:srgbClr val="DE230A"/>
                      </a:solidFill>
                    </a:rPr>
                    <a:t> 3</a:t>
                  </a:r>
                  <a:r>
                    <a:rPr lang="ru-RU" sz="1400">
                      <a:solidFill>
                        <a:srgbClr val="06060A"/>
                      </a:solidFill>
                    </a:rPr>
                    <a:t> , 84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ru-RU" sz="1400">
                      <a:solidFill>
                        <a:srgbClr val="06060A"/>
                      </a:solidFill>
                    </a:rPr>
                    <a:t>         Х         8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ru-RU" sz="1400">
                      <a:solidFill>
                        <a:srgbClr val="06060A"/>
                      </a:solidFill>
                    </a:rPr>
                    <a:t>              </a:t>
                  </a:r>
                  <a:r>
                    <a:rPr lang="ru-RU" sz="1400">
                      <a:solidFill>
                        <a:srgbClr val="DE230A"/>
                      </a:solidFill>
                    </a:rPr>
                    <a:t>6</a:t>
                  </a:r>
                  <a:r>
                    <a:rPr lang="ru-RU" sz="1400">
                      <a:solidFill>
                        <a:srgbClr val="06060A"/>
                      </a:solidFill>
                    </a:rPr>
                    <a:t> , 72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ru-RU" sz="1400">
                      <a:solidFill>
                        <a:srgbClr val="06060A"/>
                      </a:solidFill>
                    </a:rPr>
                    <a:t>         Х         8     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ru-RU" sz="1400">
                      <a:solidFill>
                        <a:srgbClr val="06060A"/>
                      </a:solidFill>
                    </a:rPr>
                    <a:t>              </a:t>
                  </a:r>
                  <a:r>
                    <a:rPr lang="ru-RU" sz="1400">
                      <a:solidFill>
                        <a:srgbClr val="DE230A"/>
                      </a:solidFill>
                    </a:rPr>
                    <a:t>5</a:t>
                  </a:r>
                  <a:r>
                    <a:rPr lang="ru-RU" sz="1400">
                      <a:solidFill>
                        <a:srgbClr val="06060A"/>
                      </a:solidFill>
                    </a:rPr>
                    <a:t> , 76</a:t>
                  </a:r>
                  <a:endParaRPr lang="ru-RU" sz="1400" b="1" i="1">
                    <a:solidFill>
                      <a:srgbClr val="DE230A"/>
                    </a:solidFill>
                  </a:endParaRPr>
                </a:p>
              </p:txBody>
            </p:sp>
            <p:sp>
              <p:nvSpPr>
                <p:cNvPr id="62515" name="Line 51"/>
                <p:cNvSpPr>
                  <a:spLocks noChangeShapeType="1"/>
                </p:cNvSpPr>
                <p:nvPr/>
              </p:nvSpPr>
              <p:spPr bwMode="auto">
                <a:xfrm>
                  <a:off x="816" y="2016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rgbClr val="06060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62516" name="Line 52"/>
                <p:cNvSpPr>
                  <a:spLocks noChangeShapeType="1"/>
                </p:cNvSpPr>
                <p:nvPr/>
              </p:nvSpPr>
              <p:spPr bwMode="auto">
                <a:xfrm>
                  <a:off x="816" y="2400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rgbClr val="06060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62517" name="Line 53"/>
                <p:cNvSpPr>
                  <a:spLocks noChangeShapeType="1"/>
                </p:cNvSpPr>
                <p:nvPr/>
              </p:nvSpPr>
              <p:spPr bwMode="auto">
                <a:xfrm>
                  <a:off x="816" y="2832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rgbClr val="06060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62518" name="Line 54"/>
                <p:cNvSpPr>
                  <a:spLocks noChangeShapeType="1"/>
                </p:cNvSpPr>
                <p:nvPr/>
              </p:nvSpPr>
              <p:spPr bwMode="auto">
                <a:xfrm>
                  <a:off x="720" y="2112"/>
                  <a:ext cx="0" cy="8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2528" name="Group 64"/>
              <p:cNvGrpSpPr>
                <a:grpSpLocks/>
              </p:cNvGrpSpPr>
              <p:nvPr/>
            </p:nvGrpSpPr>
            <p:grpSpPr bwMode="auto">
              <a:xfrm>
                <a:off x="2496" y="1728"/>
                <a:ext cx="1344" cy="795"/>
                <a:chOff x="3120" y="1200"/>
                <a:chExt cx="1344" cy="795"/>
              </a:xfrm>
            </p:grpSpPr>
            <p:sp>
              <p:nvSpPr>
                <p:cNvPr id="62529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3120" y="1200"/>
                  <a:ext cx="1344" cy="7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marL="457200" indent="-457200">
                    <a:spcBef>
                      <a:spcPct val="50000"/>
                    </a:spcBef>
                  </a:pPr>
                  <a:r>
                    <a:rPr lang="ru-RU" sz="1400" dirty="0"/>
                    <a:t>105    8</a:t>
                  </a:r>
                </a:p>
                <a:p>
                  <a:pPr marL="457200" indent="-457200">
                    <a:spcBef>
                      <a:spcPct val="50000"/>
                    </a:spcBef>
                  </a:pPr>
                  <a:r>
                    <a:rPr lang="ru-RU" sz="1400" dirty="0"/>
                    <a:t>104     13     8</a:t>
                  </a:r>
                </a:p>
                <a:p>
                  <a:pPr marL="457200" indent="-457200">
                    <a:spcBef>
                      <a:spcPct val="50000"/>
                    </a:spcBef>
                  </a:pPr>
                  <a:r>
                    <a:rPr lang="ru-RU" sz="1400" dirty="0"/>
                    <a:t>    </a:t>
                  </a:r>
                  <a:r>
                    <a:rPr lang="ru-RU" sz="1400" dirty="0">
                      <a:solidFill>
                        <a:srgbClr val="DE230A"/>
                      </a:solidFill>
                    </a:rPr>
                    <a:t>1</a:t>
                  </a:r>
                  <a:r>
                    <a:rPr lang="ru-RU" sz="1400" dirty="0"/>
                    <a:t>      8      </a:t>
                  </a:r>
                  <a:r>
                    <a:rPr lang="ru-RU" sz="1400" dirty="0">
                      <a:solidFill>
                        <a:srgbClr val="DE230A"/>
                      </a:solidFill>
                    </a:rPr>
                    <a:t>1</a:t>
                  </a:r>
                  <a:r>
                    <a:rPr lang="ru-RU" sz="1400" dirty="0"/>
                    <a:t>      </a:t>
                  </a:r>
                </a:p>
                <a:p>
                  <a:pPr marL="457200" indent="-457200">
                    <a:spcBef>
                      <a:spcPct val="50000"/>
                    </a:spcBef>
                  </a:pPr>
                  <a:r>
                    <a:rPr lang="ru-RU" sz="1400" dirty="0"/>
                    <a:t>            </a:t>
                  </a:r>
                  <a:r>
                    <a:rPr lang="ru-RU" sz="1400" dirty="0">
                      <a:solidFill>
                        <a:srgbClr val="DE230A"/>
                      </a:solidFill>
                    </a:rPr>
                    <a:t>5</a:t>
                  </a:r>
                  <a:r>
                    <a:rPr lang="ru-RU" sz="1400" dirty="0"/>
                    <a:t>     </a:t>
                  </a:r>
                  <a:endParaRPr lang="ru-RU" sz="1400" b="1" i="1" dirty="0">
                    <a:solidFill>
                      <a:srgbClr val="DE230A"/>
                    </a:solidFill>
                  </a:endParaRPr>
                </a:p>
              </p:txBody>
            </p:sp>
            <p:grpSp>
              <p:nvGrpSpPr>
                <p:cNvPr id="62530" name="Group 66"/>
                <p:cNvGrpSpPr>
                  <a:grpSpLocks/>
                </p:cNvGrpSpPr>
                <p:nvPr/>
              </p:nvGrpSpPr>
              <p:grpSpPr bwMode="auto">
                <a:xfrm>
                  <a:off x="3408" y="1248"/>
                  <a:ext cx="240" cy="144"/>
                  <a:chOff x="432" y="1152"/>
                  <a:chExt cx="240" cy="144"/>
                </a:xfrm>
              </p:grpSpPr>
              <p:sp>
                <p:nvSpPr>
                  <p:cNvPr id="62531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432" y="1152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62532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432" y="1296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2533" name="Group 69"/>
                <p:cNvGrpSpPr>
                  <a:grpSpLocks/>
                </p:cNvGrpSpPr>
                <p:nvPr/>
              </p:nvGrpSpPr>
              <p:grpSpPr bwMode="auto">
                <a:xfrm>
                  <a:off x="3696" y="1440"/>
                  <a:ext cx="192" cy="144"/>
                  <a:chOff x="432" y="1152"/>
                  <a:chExt cx="240" cy="144"/>
                </a:xfrm>
              </p:grpSpPr>
              <p:sp>
                <p:nvSpPr>
                  <p:cNvPr id="62534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432" y="1152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62535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432" y="1296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62536" name="Line 72"/>
                <p:cNvSpPr>
                  <a:spLocks noChangeShapeType="1"/>
                </p:cNvSpPr>
                <p:nvPr/>
              </p:nvSpPr>
              <p:spPr bwMode="auto">
                <a:xfrm>
                  <a:off x="3168" y="158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62537" name="Line 73"/>
                <p:cNvSpPr>
                  <a:spLocks noChangeShapeType="1"/>
                </p:cNvSpPr>
                <p:nvPr/>
              </p:nvSpPr>
              <p:spPr bwMode="auto">
                <a:xfrm>
                  <a:off x="3504" y="1776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sp>
            <p:nvSpPr>
              <p:cNvPr id="62539" name="Text Box 75"/>
              <p:cNvSpPr txBox="1">
                <a:spLocks noChangeArrowheads="1"/>
              </p:cNvSpPr>
              <p:nvPr/>
            </p:nvSpPr>
            <p:spPr bwMode="auto">
              <a:xfrm>
                <a:off x="2448" y="3408"/>
                <a:ext cx="168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600" b="1" i="1" dirty="0">
                    <a:solidFill>
                      <a:srgbClr val="DE230A"/>
                    </a:solidFill>
                  </a:rPr>
                  <a:t>Ответ: 105,48</a:t>
                </a:r>
                <a:r>
                  <a:rPr lang="ru-RU" sz="1600" b="1" i="1" baseline="-25000" dirty="0">
                    <a:solidFill>
                      <a:srgbClr val="DE230A"/>
                    </a:solidFill>
                  </a:rPr>
                  <a:t>10</a:t>
                </a:r>
                <a:r>
                  <a:rPr lang="ru-RU" sz="1600" b="1" i="1" dirty="0">
                    <a:solidFill>
                      <a:srgbClr val="DE230A"/>
                    </a:solidFill>
                  </a:rPr>
                  <a:t> = 151,365</a:t>
                </a:r>
                <a:r>
                  <a:rPr lang="ru-RU" sz="1600" b="1" i="1" baseline="-25000" dirty="0">
                    <a:solidFill>
                      <a:srgbClr val="DE230A"/>
                    </a:solidFill>
                  </a:rPr>
                  <a:t>8</a:t>
                </a:r>
                <a:endParaRPr lang="ru-RU" sz="1600" b="1" i="1" dirty="0">
                  <a:solidFill>
                    <a:srgbClr val="DE230A"/>
                  </a:solidFill>
                </a:endParaRPr>
              </a:p>
            </p:txBody>
          </p:sp>
        </p:grpSp>
        <p:sp>
          <p:nvSpPr>
            <p:cNvPr id="62549" name="Line 85"/>
            <p:cNvSpPr>
              <a:spLocks noChangeShapeType="1"/>
            </p:cNvSpPr>
            <p:nvPr/>
          </p:nvSpPr>
          <p:spPr bwMode="auto">
            <a:xfrm flipH="1">
              <a:off x="2880" y="2352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2550" name="Line 86"/>
            <p:cNvSpPr>
              <a:spLocks noChangeShapeType="1"/>
            </p:cNvSpPr>
            <p:nvPr/>
          </p:nvSpPr>
          <p:spPr bwMode="auto">
            <a:xfrm flipH="1" flipV="1">
              <a:off x="2688" y="2352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62556" name="Group 92"/>
          <p:cNvGrpSpPr>
            <a:grpSpLocks/>
          </p:cNvGrpSpPr>
          <p:nvPr/>
        </p:nvGrpSpPr>
        <p:grpSpPr bwMode="auto">
          <a:xfrm>
            <a:off x="6500814" y="2133600"/>
            <a:ext cx="2643188" cy="3614738"/>
            <a:chOff x="4095" y="1344"/>
            <a:chExt cx="1665" cy="2277"/>
          </a:xfrm>
        </p:grpSpPr>
        <p:grpSp>
          <p:nvGrpSpPr>
            <p:cNvPr id="62554" name="Group 90"/>
            <p:cNvGrpSpPr>
              <a:grpSpLocks/>
            </p:cNvGrpSpPr>
            <p:nvPr/>
          </p:nvGrpSpPr>
          <p:grpSpPr bwMode="auto">
            <a:xfrm>
              <a:off x="4230" y="1344"/>
              <a:ext cx="1530" cy="1686"/>
              <a:chOff x="4230" y="1344"/>
              <a:chExt cx="1530" cy="1686"/>
            </a:xfrm>
          </p:grpSpPr>
          <p:sp>
            <p:nvSpPr>
              <p:cNvPr id="62511" name="Text Box 47"/>
              <p:cNvSpPr txBox="1">
                <a:spLocks noChangeArrowheads="1"/>
              </p:cNvSpPr>
              <p:nvPr/>
            </p:nvSpPr>
            <p:spPr bwMode="auto">
              <a:xfrm>
                <a:off x="4230" y="1344"/>
                <a:ext cx="1530" cy="233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50000">
                    <a:schemeClr val="bg1"/>
                  </a:gs>
                  <a:gs pos="100000">
                    <a:schemeClr val="hlink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ru-RU" sz="1800" b="1" dirty="0">
                    <a:solidFill>
                      <a:srgbClr val="BB0D5C"/>
                    </a:solidFill>
                  </a:rPr>
                  <a:t>Перевод в 16-ую СС</a:t>
                </a:r>
              </a:p>
            </p:txBody>
          </p:sp>
          <p:grpSp>
            <p:nvGrpSpPr>
              <p:cNvPr id="62519" name="Group 55"/>
              <p:cNvGrpSpPr>
                <a:grpSpLocks/>
              </p:cNvGrpSpPr>
              <p:nvPr/>
            </p:nvGrpSpPr>
            <p:grpSpPr bwMode="auto">
              <a:xfrm>
                <a:off x="4848" y="1632"/>
                <a:ext cx="816" cy="1398"/>
                <a:chOff x="480" y="1632"/>
                <a:chExt cx="816" cy="1398"/>
              </a:xfrm>
            </p:grpSpPr>
            <p:sp>
              <p:nvSpPr>
                <p:cNvPr id="62520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480" y="1632"/>
                  <a:ext cx="816" cy="13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1400">
                      <a:solidFill>
                        <a:srgbClr val="06060A"/>
                      </a:solidFill>
                    </a:rPr>
                    <a:t>              0 , 48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ru-RU" sz="1400">
                      <a:solidFill>
                        <a:srgbClr val="06060A"/>
                      </a:solidFill>
                    </a:rPr>
                    <a:t>         Х       16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ru-RU" sz="1400">
                      <a:solidFill>
                        <a:srgbClr val="06060A"/>
                      </a:solidFill>
                    </a:rPr>
                    <a:t>             </a:t>
                  </a:r>
                  <a:r>
                    <a:rPr lang="ru-RU" sz="1400">
                      <a:solidFill>
                        <a:srgbClr val="DE230A"/>
                      </a:solidFill>
                    </a:rPr>
                    <a:t> 7</a:t>
                  </a:r>
                  <a:r>
                    <a:rPr lang="ru-RU" sz="1400">
                      <a:solidFill>
                        <a:srgbClr val="06060A"/>
                      </a:solidFill>
                    </a:rPr>
                    <a:t> , 68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ru-RU" sz="1400">
                      <a:solidFill>
                        <a:srgbClr val="06060A"/>
                      </a:solidFill>
                    </a:rPr>
                    <a:t>         Х       16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ru-RU" sz="1400">
                      <a:solidFill>
                        <a:srgbClr val="06060A"/>
                      </a:solidFill>
                    </a:rPr>
                    <a:t>       </a:t>
                  </a:r>
                  <a:r>
                    <a:rPr lang="ru-RU" sz="1400">
                      <a:solidFill>
                        <a:srgbClr val="DE230A"/>
                      </a:solidFill>
                    </a:rPr>
                    <a:t>(А)10</a:t>
                  </a:r>
                  <a:r>
                    <a:rPr lang="ru-RU" sz="1000">
                      <a:solidFill>
                        <a:srgbClr val="06060A"/>
                      </a:solidFill>
                    </a:rPr>
                    <a:t> </a:t>
                  </a:r>
                  <a:r>
                    <a:rPr lang="ru-RU" sz="1400">
                      <a:solidFill>
                        <a:srgbClr val="06060A"/>
                      </a:solidFill>
                    </a:rPr>
                    <a:t>,</a:t>
                  </a:r>
                  <a:r>
                    <a:rPr lang="ru-RU" sz="1000">
                      <a:solidFill>
                        <a:srgbClr val="06060A"/>
                      </a:solidFill>
                    </a:rPr>
                    <a:t> </a:t>
                  </a:r>
                  <a:r>
                    <a:rPr lang="ru-RU" sz="1400">
                      <a:solidFill>
                        <a:srgbClr val="06060A"/>
                      </a:solidFill>
                    </a:rPr>
                    <a:t>88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ru-RU" sz="1400">
                      <a:solidFill>
                        <a:srgbClr val="06060A"/>
                      </a:solidFill>
                    </a:rPr>
                    <a:t>         Х       16     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ru-RU" sz="1400">
                      <a:solidFill>
                        <a:srgbClr val="06060A"/>
                      </a:solidFill>
                    </a:rPr>
                    <a:t>       </a:t>
                  </a:r>
                  <a:r>
                    <a:rPr lang="ru-RU" sz="1400">
                      <a:solidFill>
                        <a:srgbClr val="DE230A"/>
                      </a:solidFill>
                    </a:rPr>
                    <a:t>(Е)14</a:t>
                  </a:r>
                  <a:r>
                    <a:rPr lang="ru-RU" sz="1400">
                      <a:solidFill>
                        <a:srgbClr val="06060A"/>
                      </a:solidFill>
                    </a:rPr>
                    <a:t> , 08</a:t>
                  </a:r>
                  <a:endParaRPr lang="ru-RU" sz="1400" b="1" i="1">
                    <a:solidFill>
                      <a:srgbClr val="DE230A"/>
                    </a:solidFill>
                  </a:endParaRPr>
                </a:p>
              </p:txBody>
            </p:sp>
            <p:sp>
              <p:nvSpPr>
                <p:cNvPr id="62521" name="Line 57"/>
                <p:cNvSpPr>
                  <a:spLocks noChangeShapeType="1"/>
                </p:cNvSpPr>
                <p:nvPr/>
              </p:nvSpPr>
              <p:spPr bwMode="auto">
                <a:xfrm>
                  <a:off x="816" y="2016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rgbClr val="06060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62522" name="Line 58"/>
                <p:cNvSpPr>
                  <a:spLocks noChangeShapeType="1"/>
                </p:cNvSpPr>
                <p:nvPr/>
              </p:nvSpPr>
              <p:spPr bwMode="auto">
                <a:xfrm>
                  <a:off x="816" y="2400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rgbClr val="06060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62523" name="Line 59"/>
                <p:cNvSpPr>
                  <a:spLocks noChangeShapeType="1"/>
                </p:cNvSpPr>
                <p:nvPr/>
              </p:nvSpPr>
              <p:spPr bwMode="auto">
                <a:xfrm>
                  <a:off x="816" y="2832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rgbClr val="06060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62524" name="Line 60"/>
                <p:cNvSpPr>
                  <a:spLocks noChangeShapeType="1"/>
                </p:cNvSpPr>
                <p:nvPr/>
              </p:nvSpPr>
              <p:spPr bwMode="auto">
                <a:xfrm>
                  <a:off x="720" y="2112"/>
                  <a:ext cx="0" cy="8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2542" name="Group 78"/>
              <p:cNvGrpSpPr>
                <a:grpSpLocks/>
              </p:cNvGrpSpPr>
              <p:nvPr/>
            </p:nvGrpSpPr>
            <p:grpSpPr bwMode="auto">
              <a:xfrm>
                <a:off x="4416" y="1758"/>
                <a:ext cx="1344" cy="594"/>
                <a:chOff x="3120" y="2604"/>
                <a:chExt cx="1344" cy="594"/>
              </a:xfrm>
            </p:grpSpPr>
            <p:sp>
              <p:nvSpPr>
                <p:cNvPr id="62543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3120" y="2604"/>
                  <a:ext cx="1344" cy="5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marL="457200" indent="-457200">
                    <a:spcBef>
                      <a:spcPct val="50000"/>
                    </a:spcBef>
                  </a:pPr>
                  <a:r>
                    <a:rPr lang="ru-RU" sz="1400"/>
                    <a:t>105     16</a:t>
                  </a:r>
                </a:p>
                <a:p>
                  <a:pPr marL="457200" indent="-457200">
                    <a:spcBef>
                      <a:spcPct val="50000"/>
                    </a:spcBef>
                  </a:pPr>
                  <a:r>
                    <a:rPr lang="ru-RU" sz="1400"/>
                    <a:t>  96      </a:t>
                  </a:r>
                  <a:r>
                    <a:rPr lang="ru-RU" sz="1400">
                      <a:solidFill>
                        <a:srgbClr val="DE230A"/>
                      </a:solidFill>
                    </a:rPr>
                    <a:t>6 </a:t>
                  </a:r>
                  <a:r>
                    <a:rPr lang="ru-RU" sz="1400"/>
                    <a:t>      </a:t>
                  </a:r>
                </a:p>
                <a:p>
                  <a:pPr marL="457200" indent="-457200">
                    <a:spcBef>
                      <a:spcPct val="50000"/>
                    </a:spcBef>
                  </a:pPr>
                  <a:r>
                    <a:rPr lang="ru-RU" sz="1400"/>
                    <a:t>   </a:t>
                  </a:r>
                  <a:r>
                    <a:rPr lang="ru-RU" sz="1400">
                      <a:solidFill>
                        <a:srgbClr val="DE230A"/>
                      </a:solidFill>
                    </a:rPr>
                    <a:t> 9</a:t>
                  </a:r>
                  <a:r>
                    <a:rPr lang="ru-RU" sz="1400"/>
                    <a:t>          </a:t>
                  </a:r>
                  <a:endParaRPr lang="ru-RU" sz="1400" b="1" i="1">
                    <a:solidFill>
                      <a:srgbClr val="DE230A"/>
                    </a:solidFill>
                  </a:endParaRPr>
                </a:p>
              </p:txBody>
            </p:sp>
            <p:grpSp>
              <p:nvGrpSpPr>
                <p:cNvPr id="62544" name="Group 80"/>
                <p:cNvGrpSpPr>
                  <a:grpSpLocks/>
                </p:cNvGrpSpPr>
                <p:nvPr/>
              </p:nvGrpSpPr>
              <p:grpSpPr bwMode="auto">
                <a:xfrm>
                  <a:off x="3408" y="2652"/>
                  <a:ext cx="240" cy="144"/>
                  <a:chOff x="432" y="1152"/>
                  <a:chExt cx="240" cy="144"/>
                </a:xfrm>
              </p:grpSpPr>
              <p:sp>
                <p:nvSpPr>
                  <p:cNvPr id="62545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432" y="1152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62546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432" y="1296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62547" name="Line 83"/>
                <p:cNvSpPr>
                  <a:spLocks noChangeShapeType="1"/>
                </p:cNvSpPr>
                <p:nvPr/>
              </p:nvSpPr>
              <p:spPr bwMode="auto">
                <a:xfrm>
                  <a:off x="3168" y="2988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sp>
            <p:nvSpPr>
              <p:cNvPr id="62553" name="Line 89"/>
              <p:cNvSpPr>
                <a:spLocks noChangeShapeType="1"/>
              </p:cNvSpPr>
              <p:nvPr/>
            </p:nvSpPr>
            <p:spPr bwMode="auto">
              <a:xfrm flipH="1">
                <a:off x="4656" y="2160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62555" name="Text Box 91"/>
            <p:cNvSpPr txBox="1">
              <a:spLocks noChangeArrowheads="1"/>
            </p:cNvSpPr>
            <p:nvPr/>
          </p:nvSpPr>
          <p:spPr bwMode="auto">
            <a:xfrm>
              <a:off x="4095" y="3408"/>
              <a:ext cx="166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 b="1" i="1" dirty="0">
                  <a:solidFill>
                    <a:srgbClr val="DE230A"/>
                  </a:solidFill>
                </a:rPr>
                <a:t>Ответ: 105,48</a:t>
              </a:r>
              <a:r>
                <a:rPr lang="ru-RU" sz="1600" b="1" i="1" baseline="-25000" dirty="0">
                  <a:solidFill>
                    <a:srgbClr val="DE230A"/>
                  </a:solidFill>
                </a:rPr>
                <a:t>10</a:t>
              </a:r>
              <a:r>
                <a:rPr lang="ru-RU" sz="1600" b="1" i="1" dirty="0">
                  <a:solidFill>
                    <a:srgbClr val="DE230A"/>
                  </a:solidFill>
                </a:rPr>
                <a:t>=69,7АЕ</a:t>
              </a:r>
              <a:r>
                <a:rPr lang="ru-RU" sz="1600" b="1" i="1" baseline="-25000" dirty="0">
                  <a:solidFill>
                    <a:srgbClr val="DE230A"/>
                  </a:solidFill>
                </a:rPr>
                <a:t>16</a:t>
              </a:r>
              <a:endParaRPr lang="ru-RU" sz="1600" b="1" i="1" dirty="0">
                <a:solidFill>
                  <a:srgbClr val="DE230A"/>
                </a:solidFill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246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500"/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4" dur="500"/>
                                        <p:tgtEl>
                                          <p:spTgt spid="62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9" dur="500"/>
                                        <p:tgtEl>
                                          <p:spTgt spid="6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4" dur="500"/>
                                        <p:tgtEl>
                                          <p:spTgt spid="6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build="p" animBg="1" autoUpdateAnimBg="0" advAuto="0"/>
    </p:bldLst>
  </p:timing>
</p:sld>
</file>

<file path=ppt/theme/theme1.xml><?xml version="1.0" encoding="utf-8"?>
<a:theme xmlns:a="http://schemas.openxmlformats.org/drawingml/2006/main" name="Пост-модерн">
  <a:themeElements>
    <a:clrScheme name="Пост-модерн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Пост-модер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Пост-модерн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ост-модерн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ост-модерн 3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ост-модерн 4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ост-модерн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B4CD81"/>
        </a:accent1>
        <a:accent2>
          <a:srgbClr val="DEA45E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C99454"/>
        </a:accent6>
        <a:hlink>
          <a:srgbClr val="D793C2"/>
        </a:hlink>
        <a:folHlink>
          <a:srgbClr val="A08BB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ост-модерн 6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ост-модерн 7">
        <a:dk1>
          <a:srgbClr val="5B0517"/>
        </a:dk1>
        <a:lt1>
          <a:srgbClr val="F8DBBC"/>
        </a:lt1>
        <a:dk2>
          <a:srgbClr val="B9234E"/>
        </a:dk2>
        <a:lt2>
          <a:srgbClr val="9900CC"/>
        </a:lt2>
        <a:accent1>
          <a:srgbClr val="9999FF"/>
        </a:accent1>
        <a:accent2>
          <a:srgbClr val="CC3399"/>
        </a:accent2>
        <a:accent3>
          <a:srgbClr val="FBEADA"/>
        </a:accent3>
        <a:accent4>
          <a:srgbClr val="4C0312"/>
        </a:accent4>
        <a:accent5>
          <a:srgbClr val="CACAFF"/>
        </a:accent5>
        <a:accent6>
          <a:srgbClr val="B92D8A"/>
        </a:accent6>
        <a:hlink>
          <a:srgbClr val="FF99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ост-модерн 8">
        <a:dk1>
          <a:srgbClr val="424262"/>
        </a:dk1>
        <a:lt1>
          <a:srgbClr val="CCFFFF"/>
        </a:lt1>
        <a:dk2>
          <a:srgbClr val="A41A4B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E2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56C6DC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ост-модерн 9">
        <a:dk1>
          <a:srgbClr val="000000"/>
        </a:dk1>
        <a:lt1>
          <a:srgbClr val="DDFFDD"/>
        </a:lt1>
        <a:dk2>
          <a:srgbClr val="006600"/>
        </a:dk2>
        <a:lt2>
          <a:srgbClr val="969696"/>
        </a:lt2>
        <a:accent1>
          <a:srgbClr val="8FDA74"/>
        </a:accent1>
        <a:accent2>
          <a:srgbClr val="DEA45E"/>
        </a:accent2>
        <a:accent3>
          <a:srgbClr val="EBFFEB"/>
        </a:accent3>
        <a:accent4>
          <a:srgbClr val="000000"/>
        </a:accent4>
        <a:accent5>
          <a:srgbClr val="C6EABC"/>
        </a:accent5>
        <a:accent6>
          <a:srgbClr val="C99454"/>
        </a:accent6>
        <a:hlink>
          <a:srgbClr val="D793C2"/>
        </a:hlink>
        <a:folHlink>
          <a:srgbClr val="A08BB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ост-модерн 10">
        <a:dk1>
          <a:srgbClr val="595987"/>
        </a:dk1>
        <a:lt1>
          <a:srgbClr val="F9E1FF"/>
        </a:lt1>
        <a:dk2>
          <a:srgbClr val="404176"/>
        </a:dk2>
        <a:lt2>
          <a:srgbClr val="969696"/>
        </a:lt2>
        <a:accent1>
          <a:srgbClr val="900202"/>
        </a:accent1>
        <a:accent2>
          <a:srgbClr val="00CC66"/>
        </a:accent2>
        <a:accent3>
          <a:srgbClr val="FBEEFF"/>
        </a:accent3>
        <a:accent4>
          <a:srgbClr val="4B4B72"/>
        </a:accent4>
        <a:accent5>
          <a:srgbClr val="C6AAAA"/>
        </a:accent5>
        <a:accent6>
          <a:srgbClr val="00B95C"/>
        </a:accent6>
        <a:hlink>
          <a:srgbClr val="EB7C79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ст-модерн 9">
    <a:dk1>
      <a:srgbClr val="000000"/>
    </a:dk1>
    <a:lt1>
      <a:srgbClr val="DDFFDD"/>
    </a:lt1>
    <a:dk2>
      <a:srgbClr val="006600"/>
    </a:dk2>
    <a:lt2>
      <a:srgbClr val="969696"/>
    </a:lt2>
    <a:accent1>
      <a:srgbClr val="8FDA74"/>
    </a:accent1>
    <a:accent2>
      <a:srgbClr val="DEA45E"/>
    </a:accent2>
    <a:accent3>
      <a:srgbClr val="EBFFEB"/>
    </a:accent3>
    <a:accent4>
      <a:srgbClr val="000000"/>
    </a:accent4>
    <a:accent5>
      <a:srgbClr val="C6EABC"/>
    </a:accent5>
    <a:accent6>
      <a:srgbClr val="C99454"/>
    </a:accent6>
    <a:hlink>
      <a:srgbClr val="D793C2"/>
    </a:hlink>
    <a:folHlink>
      <a:srgbClr val="A08BB1"/>
    </a:folHlink>
  </a:clrScheme>
</a:themeOverride>
</file>

<file path=ppt/theme/themeOverride10.xml><?xml version="1.0" encoding="utf-8"?>
<a:themeOverride xmlns:a="http://schemas.openxmlformats.org/drawingml/2006/main">
  <a:clrScheme name="Пост-модерн 1">
    <a:dk1>
      <a:srgbClr val="8383AD"/>
    </a:dk1>
    <a:lt1>
      <a:srgbClr val="FEFED6"/>
    </a:lt1>
    <a:dk2>
      <a:srgbClr val="404176"/>
    </a:dk2>
    <a:lt2>
      <a:srgbClr val="969696"/>
    </a:lt2>
    <a:accent1>
      <a:srgbClr val="BABE90"/>
    </a:accent1>
    <a:accent2>
      <a:srgbClr val="666699"/>
    </a:accent2>
    <a:accent3>
      <a:srgbClr val="FEFEE8"/>
    </a:accent3>
    <a:accent4>
      <a:srgbClr val="6F6F93"/>
    </a:accent4>
    <a:accent5>
      <a:srgbClr val="D9DBC6"/>
    </a:accent5>
    <a:accent6>
      <a:srgbClr val="5C5C8A"/>
    </a:accent6>
    <a:hlink>
      <a:srgbClr val="C09E4A"/>
    </a:hlink>
    <a:folHlink>
      <a:srgbClr val="006666"/>
    </a:folHlink>
  </a:clrScheme>
</a:themeOverride>
</file>

<file path=ppt/theme/themeOverride11.xml><?xml version="1.0" encoding="utf-8"?>
<a:themeOverride xmlns:a="http://schemas.openxmlformats.org/drawingml/2006/main">
  <a:clrScheme name="Пост-модерн 1">
    <a:dk1>
      <a:srgbClr val="8383AD"/>
    </a:dk1>
    <a:lt1>
      <a:srgbClr val="FEFED6"/>
    </a:lt1>
    <a:dk2>
      <a:srgbClr val="404176"/>
    </a:dk2>
    <a:lt2>
      <a:srgbClr val="969696"/>
    </a:lt2>
    <a:accent1>
      <a:srgbClr val="BABE90"/>
    </a:accent1>
    <a:accent2>
      <a:srgbClr val="666699"/>
    </a:accent2>
    <a:accent3>
      <a:srgbClr val="FEFEE8"/>
    </a:accent3>
    <a:accent4>
      <a:srgbClr val="6F6F93"/>
    </a:accent4>
    <a:accent5>
      <a:srgbClr val="D9DBC6"/>
    </a:accent5>
    <a:accent6>
      <a:srgbClr val="5C5C8A"/>
    </a:accent6>
    <a:hlink>
      <a:srgbClr val="C09E4A"/>
    </a:hlink>
    <a:folHlink>
      <a:srgbClr val="006666"/>
    </a:folHlink>
  </a:clrScheme>
</a:themeOverride>
</file>

<file path=ppt/theme/themeOverride12.xml><?xml version="1.0" encoding="utf-8"?>
<a:themeOverride xmlns:a="http://schemas.openxmlformats.org/drawingml/2006/main">
  <a:clrScheme name="Пост-модерн 10">
    <a:dk1>
      <a:srgbClr val="595987"/>
    </a:dk1>
    <a:lt1>
      <a:srgbClr val="F9E1FF"/>
    </a:lt1>
    <a:dk2>
      <a:srgbClr val="404176"/>
    </a:dk2>
    <a:lt2>
      <a:srgbClr val="969696"/>
    </a:lt2>
    <a:accent1>
      <a:srgbClr val="900202"/>
    </a:accent1>
    <a:accent2>
      <a:srgbClr val="00CC66"/>
    </a:accent2>
    <a:accent3>
      <a:srgbClr val="FBEEFF"/>
    </a:accent3>
    <a:accent4>
      <a:srgbClr val="4B4B72"/>
    </a:accent4>
    <a:accent5>
      <a:srgbClr val="C6AAAA"/>
    </a:accent5>
    <a:accent6>
      <a:srgbClr val="00B95C"/>
    </a:accent6>
    <a:hlink>
      <a:srgbClr val="EB7C79"/>
    </a:hlink>
    <a:folHlink>
      <a:srgbClr val="006666"/>
    </a:folHlink>
  </a:clrScheme>
</a:themeOverride>
</file>

<file path=ppt/theme/themeOverride13.xml><?xml version="1.0" encoding="utf-8"?>
<a:themeOverride xmlns:a="http://schemas.openxmlformats.org/drawingml/2006/main">
  <a:clrScheme name="Пост-модерн 10">
    <a:dk1>
      <a:srgbClr val="595987"/>
    </a:dk1>
    <a:lt1>
      <a:srgbClr val="F9E1FF"/>
    </a:lt1>
    <a:dk2>
      <a:srgbClr val="404176"/>
    </a:dk2>
    <a:lt2>
      <a:srgbClr val="969696"/>
    </a:lt2>
    <a:accent1>
      <a:srgbClr val="900202"/>
    </a:accent1>
    <a:accent2>
      <a:srgbClr val="00CC66"/>
    </a:accent2>
    <a:accent3>
      <a:srgbClr val="FBEEFF"/>
    </a:accent3>
    <a:accent4>
      <a:srgbClr val="4B4B72"/>
    </a:accent4>
    <a:accent5>
      <a:srgbClr val="C6AAAA"/>
    </a:accent5>
    <a:accent6>
      <a:srgbClr val="00B95C"/>
    </a:accent6>
    <a:hlink>
      <a:srgbClr val="EB7C79"/>
    </a:hlink>
    <a:folHlink>
      <a:srgbClr val="006666"/>
    </a:folHlink>
  </a:clrScheme>
</a:themeOverride>
</file>

<file path=ppt/theme/themeOverride14.xml><?xml version="1.0" encoding="utf-8"?>
<a:themeOverride xmlns:a="http://schemas.openxmlformats.org/drawingml/2006/main">
  <a:clrScheme name="">
    <a:dk1>
      <a:srgbClr val="3A3A58"/>
    </a:dk1>
    <a:lt1>
      <a:srgbClr val="FBECC5"/>
    </a:lt1>
    <a:dk2>
      <a:srgbClr val="BA082E"/>
    </a:dk2>
    <a:lt2>
      <a:srgbClr val="969696"/>
    </a:lt2>
    <a:accent1>
      <a:srgbClr val="F99891"/>
    </a:accent1>
    <a:accent2>
      <a:srgbClr val="996633"/>
    </a:accent2>
    <a:accent3>
      <a:srgbClr val="FDF4DF"/>
    </a:accent3>
    <a:accent4>
      <a:srgbClr val="30304A"/>
    </a:accent4>
    <a:accent5>
      <a:srgbClr val="FBCAC7"/>
    </a:accent5>
    <a:accent6>
      <a:srgbClr val="8A5C2D"/>
    </a:accent6>
    <a:hlink>
      <a:srgbClr val="F2685A"/>
    </a:hlink>
    <a:folHlink>
      <a:srgbClr val="DAB61C"/>
    </a:folHlink>
  </a:clrScheme>
</a:themeOverride>
</file>

<file path=ppt/theme/themeOverride15.xml><?xml version="1.0" encoding="utf-8"?>
<a:themeOverride xmlns:a="http://schemas.openxmlformats.org/drawingml/2006/main">
  <a:clrScheme name="Пост-модерн 7">
    <a:dk1>
      <a:srgbClr val="5B0517"/>
    </a:dk1>
    <a:lt1>
      <a:srgbClr val="F8DBBC"/>
    </a:lt1>
    <a:dk2>
      <a:srgbClr val="B9234E"/>
    </a:dk2>
    <a:lt2>
      <a:srgbClr val="9900CC"/>
    </a:lt2>
    <a:accent1>
      <a:srgbClr val="9999FF"/>
    </a:accent1>
    <a:accent2>
      <a:srgbClr val="CC3399"/>
    </a:accent2>
    <a:accent3>
      <a:srgbClr val="FBEADA"/>
    </a:accent3>
    <a:accent4>
      <a:srgbClr val="4C0312"/>
    </a:accent4>
    <a:accent5>
      <a:srgbClr val="CACAFF"/>
    </a:accent5>
    <a:accent6>
      <a:srgbClr val="B92D8A"/>
    </a:accent6>
    <a:hlink>
      <a:srgbClr val="FF99FF"/>
    </a:hlink>
    <a:folHlink>
      <a:srgbClr val="660066"/>
    </a:folHlink>
  </a:clrScheme>
</a:themeOverride>
</file>

<file path=ppt/theme/themeOverride2.xml><?xml version="1.0" encoding="utf-8"?>
<a:themeOverride xmlns:a="http://schemas.openxmlformats.org/drawingml/2006/main">
  <a:clrScheme name="Пост-модерн 10">
    <a:dk1>
      <a:srgbClr val="595987"/>
    </a:dk1>
    <a:lt1>
      <a:srgbClr val="F9E1FF"/>
    </a:lt1>
    <a:dk2>
      <a:srgbClr val="404176"/>
    </a:dk2>
    <a:lt2>
      <a:srgbClr val="969696"/>
    </a:lt2>
    <a:accent1>
      <a:srgbClr val="900202"/>
    </a:accent1>
    <a:accent2>
      <a:srgbClr val="00CC66"/>
    </a:accent2>
    <a:accent3>
      <a:srgbClr val="FBEEFF"/>
    </a:accent3>
    <a:accent4>
      <a:srgbClr val="4B4B72"/>
    </a:accent4>
    <a:accent5>
      <a:srgbClr val="C6AAAA"/>
    </a:accent5>
    <a:accent6>
      <a:srgbClr val="00B95C"/>
    </a:accent6>
    <a:hlink>
      <a:srgbClr val="EB7C79"/>
    </a:hlink>
    <a:folHlink>
      <a:srgbClr val="006666"/>
    </a:folHlink>
  </a:clrScheme>
</a:themeOverride>
</file>

<file path=ppt/theme/themeOverride3.xml><?xml version="1.0" encoding="utf-8"?>
<a:themeOverride xmlns:a="http://schemas.openxmlformats.org/drawingml/2006/main">
  <a:clrScheme name="Пост-модерн 10">
    <a:dk1>
      <a:srgbClr val="595987"/>
    </a:dk1>
    <a:lt1>
      <a:srgbClr val="F9E1FF"/>
    </a:lt1>
    <a:dk2>
      <a:srgbClr val="404176"/>
    </a:dk2>
    <a:lt2>
      <a:srgbClr val="969696"/>
    </a:lt2>
    <a:accent1>
      <a:srgbClr val="900202"/>
    </a:accent1>
    <a:accent2>
      <a:srgbClr val="00CC66"/>
    </a:accent2>
    <a:accent3>
      <a:srgbClr val="FBEEFF"/>
    </a:accent3>
    <a:accent4>
      <a:srgbClr val="4B4B72"/>
    </a:accent4>
    <a:accent5>
      <a:srgbClr val="C6AAAA"/>
    </a:accent5>
    <a:accent6>
      <a:srgbClr val="00B95C"/>
    </a:accent6>
    <a:hlink>
      <a:srgbClr val="EB7C79"/>
    </a:hlink>
    <a:folHlink>
      <a:srgbClr val="006666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424262"/>
    </a:dk1>
    <a:lt1>
      <a:srgbClr val="D9F1FF"/>
    </a:lt1>
    <a:dk2>
      <a:srgbClr val="A41A4B"/>
    </a:dk2>
    <a:lt2>
      <a:srgbClr val="A4AEC2"/>
    </a:lt2>
    <a:accent1>
      <a:srgbClr val="B1C7E7"/>
    </a:accent1>
    <a:accent2>
      <a:srgbClr val="494983"/>
    </a:accent2>
    <a:accent3>
      <a:srgbClr val="E9F7FF"/>
    </a:accent3>
    <a:accent4>
      <a:srgbClr val="373753"/>
    </a:accent4>
    <a:accent5>
      <a:srgbClr val="D5E0F1"/>
    </a:accent5>
    <a:accent6>
      <a:srgbClr val="414176"/>
    </a:accent6>
    <a:hlink>
      <a:srgbClr val="56C6DC"/>
    </a:hlink>
    <a:folHlink>
      <a:srgbClr val="3E688E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424262"/>
    </a:dk1>
    <a:lt1>
      <a:srgbClr val="CCECFF"/>
    </a:lt1>
    <a:dk2>
      <a:srgbClr val="A41A4B"/>
    </a:dk2>
    <a:lt2>
      <a:srgbClr val="A4AEC2"/>
    </a:lt2>
    <a:accent1>
      <a:srgbClr val="B1C7E7"/>
    </a:accent1>
    <a:accent2>
      <a:srgbClr val="494983"/>
    </a:accent2>
    <a:accent3>
      <a:srgbClr val="E2F4FF"/>
    </a:accent3>
    <a:accent4>
      <a:srgbClr val="373753"/>
    </a:accent4>
    <a:accent5>
      <a:srgbClr val="D5E0F1"/>
    </a:accent5>
    <a:accent6>
      <a:srgbClr val="414176"/>
    </a:accent6>
    <a:hlink>
      <a:srgbClr val="56C6DC"/>
    </a:hlink>
    <a:folHlink>
      <a:srgbClr val="3E688E"/>
    </a:folHlink>
  </a:clrScheme>
</a:themeOverride>
</file>

<file path=ppt/theme/themeOverride6.xml><?xml version="1.0" encoding="utf-8"?>
<a:themeOverride xmlns:a="http://schemas.openxmlformats.org/drawingml/2006/main">
  <a:clrScheme name="Пост-модерн 7">
    <a:dk1>
      <a:srgbClr val="5B0517"/>
    </a:dk1>
    <a:lt1>
      <a:srgbClr val="F8DBBC"/>
    </a:lt1>
    <a:dk2>
      <a:srgbClr val="B9234E"/>
    </a:dk2>
    <a:lt2>
      <a:srgbClr val="9900CC"/>
    </a:lt2>
    <a:accent1>
      <a:srgbClr val="9999FF"/>
    </a:accent1>
    <a:accent2>
      <a:srgbClr val="CC3399"/>
    </a:accent2>
    <a:accent3>
      <a:srgbClr val="FBEADA"/>
    </a:accent3>
    <a:accent4>
      <a:srgbClr val="4C0312"/>
    </a:accent4>
    <a:accent5>
      <a:srgbClr val="CACAFF"/>
    </a:accent5>
    <a:accent6>
      <a:srgbClr val="B92D8A"/>
    </a:accent6>
    <a:hlink>
      <a:srgbClr val="FF99FF"/>
    </a:hlink>
    <a:folHlink>
      <a:srgbClr val="660066"/>
    </a:folHlink>
  </a:clrScheme>
</a:themeOverride>
</file>

<file path=ppt/theme/themeOverride7.xml><?xml version="1.0" encoding="utf-8"?>
<a:themeOverride xmlns:a="http://schemas.openxmlformats.org/drawingml/2006/main">
  <a:clrScheme name="Пост-модерн 7">
    <a:dk1>
      <a:srgbClr val="5B0517"/>
    </a:dk1>
    <a:lt1>
      <a:srgbClr val="F8DBBC"/>
    </a:lt1>
    <a:dk2>
      <a:srgbClr val="B9234E"/>
    </a:dk2>
    <a:lt2>
      <a:srgbClr val="9900CC"/>
    </a:lt2>
    <a:accent1>
      <a:srgbClr val="9999FF"/>
    </a:accent1>
    <a:accent2>
      <a:srgbClr val="CC3399"/>
    </a:accent2>
    <a:accent3>
      <a:srgbClr val="FBEADA"/>
    </a:accent3>
    <a:accent4>
      <a:srgbClr val="4C0312"/>
    </a:accent4>
    <a:accent5>
      <a:srgbClr val="CACAFF"/>
    </a:accent5>
    <a:accent6>
      <a:srgbClr val="B92D8A"/>
    </a:accent6>
    <a:hlink>
      <a:srgbClr val="FF99FF"/>
    </a:hlink>
    <a:folHlink>
      <a:srgbClr val="660066"/>
    </a:folHlink>
  </a:clrScheme>
</a:themeOverride>
</file>

<file path=ppt/theme/themeOverride8.xml><?xml version="1.0" encoding="utf-8"?>
<a:themeOverride xmlns:a="http://schemas.openxmlformats.org/drawingml/2006/main">
  <a:clrScheme name="Пост-модерн 9">
    <a:dk1>
      <a:srgbClr val="000000"/>
    </a:dk1>
    <a:lt1>
      <a:srgbClr val="DDFFDD"/>
    </a:lt1>
    <a:dk2>
      <a:srgbClr val="006600"/>
    </a:dk2>
    <a:lt2>
      <a:srgbClr val="969696"/>
    </a:lt2>
    <a:accent1>
      <a:srgbClr val="8FDA74"/>
    </a:accent1>
    <a:accent2>
      <a:srgbClr val="DEA45E"/>
    </a:accent2>
    <a:accent3>
      <a:srgbClr val="EBFFEB"/>
    </a:accent3>
    <a:accent4>
      <a:srgbClr val="000000"/>
    </a:accent4>
    <a:accent5>
      <a:srgbClr val="C6EABC"/>
    </a:accent5>
    <a:accent6>
      <a:srgbClr val="C99454"/>
    </a:accent6>
    <a:hlink>
      <a:srgbClr val="D793C2"/>
    </a:hlink>
    <a:folHlink>
      <a:srgbClr val="A08BB1"/>
    </a:folHlink>
  </a:clrScheme>
</a:themeOverride>
</file>

<file path=ppt/theme/themeOverride9.xml><?xml version="1.0" encoding="utf-8"?>
<a:themeOverride xmlns:a="http://schemas.openxmlformats.org/drawingml/2006/main">
  <a:clrScheme name="Пост-модерн 9">
    <a:dk1>
      <a:srgbClr val="000000"/>
    </a:dk1>
    <a:lt1>
      <a:srgbClr val="DDFFDD"/>
    </a:lt1>
    <a:dk2>
      <a:srgbClr val="006600"/>
    </a:dk2>
    <a:lt2>
      <a:srgbClr val="969696"/>
    </a:lt2>
    <a:accent1>
      <a:srgbClr val="8FDA74"/>
    </a:accent1>
    <a:accent2>
      <a:srgbClr val="DEA45E"/>
    </a:accent2>
    <a:accent3>
      <a:srgbClr val="EBFFEB"/>
    </a:accent3>
    <a:accent4>
      <a:srgbClr val="000000"/>
    </a:accent4>
    <a:accent5>
      <a:srgbClr val="C6EABC"/>
    </a:accent5>
    <a:accent6>
      <a:srgbClr val="C99454"/>
    </a:accent6>
    <a:hlink>
      <a:srgbClr val="D793C2"/>
    </a:hlink>
    <a:folHlink>
      <a:srgbClr val="A08BB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Designs\Пульс.pot</Template>
  <TotalTime>1487</TotalTime>
  <Words>2183</Words>
  <Application>Microsoft PowerPoint</Application>
  <PresentationFormat>Экран (4:3)</PresentationFormat>
  <Paragraphs>405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Wingdings</vt:lpstr>
      <vt:lpstr>Arial Narrow</vt:lpstr>
      <vt:lpstr>Times New Roman</vt:lpstr>
      <vt:lpstr>Monotype Corsiva</vt:lpstr>
      <vt:lpstr>Пост-модерн</vt:lpstr>
      <vt:lpstr>ПЕРЕВОДЫ ЧИСЕЛ в СИСТЕМАХ  СЧИСЛЕНИЯ</vt:lpstr>
      <vt:lpstr>Понятие систем счисления</vt:lpstr>
      <vt:lpstr>Слайд 3</vt:lpstr>
      <vt:lpstr>Перевод  целого числа из 10-ой СС в любую другую </vt:lpstr>
      <vt:lpstr>Слайд 5</vt:lpstr>
      <vt:lpstr>Перевод  правильной дроби из 10-ой СС в любую другую </vt:lpstr>
      <vt:lpstr>Слайд 7</vt:lpstr>
      <vt:lpstr>Перевод смешанного числа из 10-ой СС в любую другую </vt:lpstr>
      <vt:lpstr>Слайд 9</vt:lpstr>
      <vt:lpstr>Перевод чисел из любой системы счисления в 10-ую СС</vt:lpstr>
      <vt:lpstr>Слайд 11</vt:lpstr>
      <vt:lpstr>Перевод чисел из 2-ой СС в 8-ую СС и обратно</vt:lpstr>
      <vt:lpstr>Слайд 13</vt:lpstr>
      <vt:lpstr>Перевод чисел из 2-ой СС в 16-ую СС и обратно</vt:lpstr>
      <vt:lpstr>Слайд 15</vt:lpstr>
      <vt:lpstr>Перевод чисел из 8-ой СС в 16-ую СС и обратно</vt:lpstr>
      <vt:lpstr>Слайд 17</vt:lpstr>
      <vt:lpstr>Проверочная работа №1</vt:lpstr>
      <vt:lpstr>Проверочная работа №2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СИСТЕМЫ  СЧИСЛЕНИЯ</dc:title>
  <dc:creator>Пенегина Светлана</dc:creator>
  <cp:lastModifiedBy>Учитель</cp:lastModifiedBy>
  <cp:revision>153</cp:revision>
  <cp:lastPrinted>1601-01-01T00:00:00Z</cp:lastPrinted>
  <dcterms:created xsi:type="dcterms:W3CDTF">2003-11-05T19:10:43Z</dcterms:created>
  <dcterms:modified xsi:type="dcterms:W3CDTF">2017-11-16T10:47:35Z</dcterms:modified>
</cp:coreProperties>
</file>