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sldIdLst>
    <p:sldId id="285" r:id="rId2"/>
    <p:sldId id="282" r:id="rId3"/>
    <p:sldId id="283" r:id="rId4"/>
    <p:sldId id="284" r:id="rId5"/>
    <p:sldId id="257" r:id="rId6"/>
    <p:sldId id="259" r:id="rId7"/>
    <p:sldId id="261" r:id="rId8"/>
    <p:sldId id="263" r:id="rId9"/>
    <p:sldId id="287" r:id="rId10"/>
    <p:sldId id="265" r:id="rId11"/>
    <p:sldId id="266" r:id="rId12"/>
    <p:sldId id="288" r:id="rId13"/>
    <p:sldId id="301" r:id="rId14"/>
    <p:sldId id="302" r:id="rId15"/>
    <p:sldId id="303" r:id="rId16"/>
    <p:sldId id="289" r:id="rId17"/>
    <p:sldId id="290" r:id="rId18"/>
    <p:sldId id="291" r:id="rId19"/>
    <p:sldId id="271" r:id="rId20"/>
    <p:sldId id="297" r:id="rId21"/>
    <p:sldId id="292" r:id="rId22"/>
    <p:sldId id="295" r:id="rId23"/>
    <p:sldId id="293" r:id="rId24"/>
    <p:sldId id="294" r:id="rId25"/>
    <p:sldId id="296" r:id="rId26"/>
    <p:sldId id="272" r:id="rId27"/>
    <p:sldId id="298" r:id="rId28"/>
    <p:sldId id="273" r:id="rId29"/>
    <p:sldId id="279" r:id="rId30"/>
    <p:sldId id="281" r:id="rId31"/>
    <p:sldId id="30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E04E2"/>
    <a:srgbClr val="003366"/>
    <a:srgbClr val="CCFFFF"/>
    <a:srgbClr val="0033CC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55EF4-83B6-4F67-A30D-4972EA1486BE}" type="datetimeFigureOut">
              <a:rPr lang="ru-RU" smtClean="0"/>
              <a:t>11.04.2021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4584-2836-48A8-B7D7-F3100FC9443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6CE36A-8125-4473-9B27-41884CCA78AC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A3B1F8E-609D-42B5-BA32-654918CCE3B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93A3-DC6A-44A5-8C5B-2DA47DE840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F5E7-3F13-4CF8-ABC4-36794716AF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03FE-B12B-42BB-BD5A-84B8A50DF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62863-D47D-45A2-A69B-8CDDD2D953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F73F6-B73C-4174-9A1F-0B613838DF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BEA63-7D19-43C4-9A46-B8160469C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0965-656B-4BEA-8EDB-9B4678AE4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614FA-F1CD-4332-AACB-2E205B1C28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3C9EB-F755-4251-BE27-1D9E249036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E7325-A3A1-4C2A-8D55-9DD3E51ED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E857539-6A3F-479A-9FAE-41D805DC588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boombob.ru/img/picture/Oct/10/f57cb4a29971d3ab390599531082343a/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9" y="1636832"/>
            <a:ext cx="3605208" cy="411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5559425" y="2357438"/>
            <a:ext cx="35845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2000">
              <a:solidFill>
                <a:srgbClr val="FF0000"/>
              </a:solidFill>
            </a:endParaRPr>
          </a:p>
          <a:p>
            <a:r>
              <a:rPr lang="de-DE" sz="2000"/>
              <a:t>Die Fläche – </a:t>
            </a:r>
            <a:r>
              <a:rPr lang="de-DE" sz="2000">
                <a:solidFill>
                  <a:srgbClr val="FF0000"/>
                </a:solidFill>
              </a:rPr>
              <a:t>883 Quadrat/ km</a:t>
            </a:r>
            <a:r>
              <a:rPr lang="de-DE" sz="2000"/>
              <a:t>.</a:t>
            </a:r>
          </a:p>
          <a:p>
            <a:r>
              <a:rPr lang="de-DE" sz="2000"/>
              <a:t>Die Einwohner – </a:t>
            </a:r>
            <a:r>
              <a:rPr lang="de-DE" sz="2000">
                <a:solidFill>
                  <a:srgbClr val="FF0000"/>
                </a:solidFill>
              </a:rPr>
              <a:t>3,41 Millionen.</a:t>
            </a:r>
          </a:p>
          <a:p>
            <a:endParaRPr lang="de-DE" sz="2000">
              <a:solidFill>
                <a:srgbClr val="FF0000"/>
              </a:solidFill>
            </a:endParaRPr>
          </a:p>
          <a:p>
            <a:endParaRPr lang="de-DE" sz="2000"/>
          </a:p>
          <a:p>
            <a:endParaRPr lang="de-DE" sz="2000"/>
          </a:p>
          <a:p>
            <a:endParaRPr lang="ru-RU" sz="2000"/>
          </a:p>
        </p:txBody>
      </p:sp>
      <p:sp>
        <p:nvSpPr>
          <p:cNvPr id="21508" name="TextBox 7"/>
          <p:cNvSpPr>
            <a:spLocks noChangeArrowheads="1"/>
          </p:cNvSpPr>
          <p:nvPr/>
        </p:nvSpPr>
        <p:spPr bwMode="auto">
          <a:xfrm>
            <a:off x="4286248" y="4000504"/>
            <a:ext cx="4077272" cy="21452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sz="3600" b="1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 </a:t>
            </a:r>
            <a:r>
              <a:rPr lang="de-DE" sz="4000" b="1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Berlin ist</a:t>
            </a:r>
            <a:endParaRPr lang="ru-RU" sz="4000" b="1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  <a:p>
            <a:pPr algn="ctr"/>
            <a:r>
              <a:rPr lang="de-DE" sz="4000" b="1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 die Hauptstadt</a:t>
            </a:r>
            <a:endParaRPr lang="ru-RU" sz="4000" b="1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  <a:p>
            <a:pPr algn="ctr"/>
            <a:r>
              <a:rPr lang="de-DE" sz="4000" b="1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 Deutschlands</a:t>
            </a:r>
            <a:r>
              <a:rPr lang="de-DE" sz="3600">
                <a:ln>
                  <a:solidFill>
                    <a:schemeClr val="bg1">
                      <a:lumMod val="60000"/>
                      <a:lumOff val="40000"/>
                    </a:schemeClr>
                  </a:solidFill>
                </a:ln>
                <a:solidFill>
                  <a:srgbClr val="000000"/>
                </a:solidFill>
              </a:rPr>
              <a:t>.</a:t>
            </a:r>
            <a:endParaRPr lang="ru-RU" sz="3600">
              <a:ln>
                <a:solidFill>
                  <a:schemeClr val="bg1">
                    <a:lumMod val="60000"/>
                    <a:lumOff val="40000"/>
                  </a:schemeClr>
                </a:solidFill>
              </a:ln>
              <a:solidFill>
                <a:srgbClr val="000000"/>
              </a:solidFill>
            </a:endParaRPr>
          </a:p>
        </p:txBody>
      </p:sp>
      <p:pic>
        <p:nvPicPr>
          <p:cNvPr id="21509" name="Рисунок 7" descr="C:\Documents and Settings\209\Рабочий стол\01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999986"/>
            <a:ext cx="1722437" cy="17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190500"/>
            <a:ext cx="7010400" cy="15271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</a:t>
            </a: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reisen</a:t>
            </a: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</a:t>
            </a: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Berlin.</a:t>
            </a:r>
            <a:b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 </a:t>
            </a:r>
            <a:r>
              <a:rPr kumimoji="0" lang="en-U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Klasse</a:t>
            </a:r>
            <a:r>
              <a:rPr kumimoji="0" lang="en-US" sz="4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).</a:t>
            </a:r>
            <a:endParaRPr kumimoji="0" lang="ru-RU" sz="4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>
                <a:solidFill>
                  <a:srgbClr val="000000"/>
                </a:solidFill>
              </a:rPr>
              <a:t> “Molecule </a:t>
            </a:r>
            <a:r>
              <a:rPr lang="en-US" sz="3800" b="1" dirty="0" smtClean="0">
                <a:solidFill>
                  <a:srgbClr val="000000"/>
                </a:solidFill>
              </a:rPr>
              <a:t>M</a:t>
            </a:r>
            <a:r>
              <a:rPr lang="ru-RU" sz="3800" b="1" dirty="0" smtClean="0">
                <a:solidFill>
                  <a:srgbClr val="000000"/>
                </a:solidFill>
              </a:rPr>
              <a:t>а</a:t>
            </a:r>
            <a:r>
              <a:rPr lang="en-US" sz="3800" b="1" dirty="0" smtClean="0">
                <a:solidFill>
                  <a:srgbClr val="000000"/>
                </a:solidFill>
              </a:rPr>
              <a:t>n”- </a:t>
            </a:r>
            <a:r>
              <a:rPr lang="en-US" sz="3800" b="1" dirty="0">
                <a:solidFill>
                  <a:srgbClr val="000000"/>
                </a:solidFill>
              </a:rPr>
              <a:t>Berlins </a:t>
            </a:r>
            <a:r>
              <a:rPr lang="en-US" sz="3800" b="1" dirty="0" err="1">
                <a:solidFill>
                  <a:srgbClr val="000000"/>
                </a:solidFill>
              </a:rPr>
              <a:t>gr</a:t>
            </a:r>
            <a:r>
              <a:rPr lang="en-US" sz="3800" b="1" dirty="0" err="1">
                <a:solidFill>
                  <a:srgbClr val="000000"/>
                </a:solidFill>
                <a:cs typeface="Arial" charset="0"/>
              </a:rPr>
              <a:t>ößte</a:t>
            </a:r>
            <a:r>
              <a:rPr lang="en-US" sz="38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cs typeface="Arial" charset="0"/>
              </a:rPr>
              <a:t>Skulptur</a:t>
            </a:r>
            <a:r>
              <a:rPr lang="en-US" sz="3800" b="1" dirty="0">
                <a:solidFill>
                  <a:srgbClr val="000000"/>
                </a:solidFill>
                <a:cs typeface="Arial" charset="0"/>
              </a:rPr>
              <a:t> an </a:t>
            </a:r>
            <a:r>
              <a:rPr lang="en-US" sz="3800" b="1" dirty="0" err="1">
                <a:solidFill>
                  <a:srgbClr val="000000"/>
                </a:solidFill>
                <a:cs typeface="Arial" charset="0"/>
              </a:rPr>
              <a:t>der</a:t>
            </a:r>
            <a:r>
              <a:rPr lang="en-US" sz="3800" b="1" dirty="0">
                <a:solidFill>
                  <a:srgbClr val="000000"/>
                </a:solidFill>
                <a:cs typeface="Arial" charset="0"/>
              </a:rPr>
              <a:t> Spree.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20091019-131526-86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27238"/>
            <a:ext cx="7143800" cy="4380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786454"/>
            <a:ext cx="80724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Молекулярный человек (англ. </a:t>
            </a:r>
            <a:r>
              <a:rPr lang="ru-RU" b="1" dirty="0" err="1">
                <a:solidFill>
                  <a:srgbClr val="000000"/>
                </a:solidFill>
              </a:rPr>
              <a:t>Molecule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dirty="0" err="1">
                <a:solidFill>
                  <a:srgbClr val="000000"/>
                </a:solidFill>
              </a:rPr>
              <a:t>Man</a:t>
            </a:r>
            <a:r>
              <a:rPr lang="ru-RU" dirty="0">
                <a:solidFill>
                  <a:srgbClr val="000000"/>
                </a:solidFill>
              </a:rPr>
              <a:t>), он же — Оуэн Рис — вымышленный персонаж американских комиксов, изданных </a:t>
            </a:r>
            <a:r>
              <a:rPr lang="ru-RU" dirty="0" err="1">
                <a:solidFill>
                  <a:srgbClr val="000000"/>
                </a:solidFill>
              </a:rPr>
              <a:t>Marvel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Comics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7462862" cy="152717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In Berlin </a:t>
            </a:r>
            <a:r>
              <a:rPr lang="en-US" b="1" dirty="0" err="1">
                <a:solidFill>
                  <a:srgbClr val="000000"/>
                </a:solidFill>
              </a:rPr>
              <a:t>sind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viele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sch</a:t>
            </a:r>
            <a:r>
              <a:rPr lang="en-US" b="1" dirty="0" err="1">
                <a:solidFill>
                  <a:srgbClr val="000000"/>
                </a:solidFill>
                <a:cs typeface="Arial" charset="0"/>
              </a:rPr>
              <a:t>öne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Arial" charset="0"/>
              </a:rPr>
              <a:t>Gebäude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2008091620095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785926"/>
            <a:ext cx="5942328" cy="4357707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2976" y="5857892"/>
            <a:ext cx="7010400" cy="741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Eine  alte Kathedrale.</a:t>
            </a:r>
            <a:endParaRPr kumimoji="0" lang="ru-RU" sz="42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://cdn.endata.cx/data/games/13651/3u7fu2jk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3"/>
            <a:ext cx="921385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357158" y="5780087"/>
            <a:ext cx="8177240" cy="107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003366"/>
                </a:solidFill>
              </a:rPr>
              <a:t>Reichstagsgebäude </a:t>
            </a:r>
          </a:p>
          <a:p>
            <a:pPr algn="ctr"/>
            <a:r>
              <a:rPr lang="de-DE" sz="3200" b="1" dirty="0">
                <a:solidFill>
                  <a:srgbClr val="003366"/>
                </a:solidFill>
              </a:rPr>
              <a:t>ist auch ein Wahrzeichen Berlins</a:t>
            </a:r>
            <a:endParaRPr lang="ru-RU" sz="32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mtdata.ru/u11/photoB271/20133980688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429684" cy="4797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571480"/>
            <a:ext cx="5304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3366"/>
                </a:solidFill>
              </a:rPr>
              <a:t>Reichstagsgebäude</a:t>
            </a:r>
            <a:r>
              <a:rPr lang="ru-RU" sz="3200" b="1" dirty="0" smtClean="0">
                <a:solidFill>
                  <a:srgbClr val="003366"/>
                </a:solidFill>
              </a:rPr>
              <a:t>, 1945</a:t>
            </a:r>
            <a:r>
              <a:rPr lang="de-DE" sz="3200" b="1" dirty="0" smtClean="0">
                <a:solidFill>
                  <a:srgbClr val="003366"/>
                </a:solidFill>
              </a:rPr>
              <a:t> </a:t>
            </a:r>
            <a:endParaRPr lang="de-DE" sz="32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cdn.fishki.net/upload/post/2017/04/30/2280187/69b4df089bb4c3ec4bb4c23c5658b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93" y="500042"/>
            <a:ext cx="837134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85728"/>
            <a:ext cx="7677176" cy="15271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800" b="1" dirty="0" err="1">
                <a:solidFill>
                  <a:srgbClr val="000000"/>
                </a:solidFill>
              </a:rPr>
              <a:t>Der</a:t>
            </a:r>
            <a:r>
              <a:rPr lang="en-US" sz="3800" b="1" dirty="0">
                <a:solidFill>
                  <a:srgbClr val="000000"/>
                </a:solidFill>
              </a:rPr>
              <a:t> Reichstag </a:t>
            </a:r>
            <a:r>
              <a:rPr lang="en-US" sz="3800" b="1" dirty="0" err="1">
                <a:solidFill>
                  <a:srgbClr val="000000"/>
                </a:solidFill>
              </a:rPr>
              <a:t>ist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heute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wieder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der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Sitzt</a:t>
            </a:r>
            <a:r>
              <a:rPr lang="en-US" sz="3800" b="1" dirty="0">
                <a:solidFill>
                  <a:srgbClr val="000000"/>
                </a:solidFill>
              </a:rPr>
              <a:t> des </a:t>
            </a:r>
            <a:r>
              <a:rPr lang="en-US" sz="3800" b="1" dirty="0" err="1" smtClean="0">
                <a:solidFill>
                  <a:srgbClr val="000000"/>
                </a:solidFill>
              </a:rPr>
              <a:t>Bundesparlaments</a:t>
            </a:r>
            <a:r>
              <a:rPr lang="en-US" sz="3800" b="1" dirty="0">
                <a:solidFill>
                  <a:srgbClr val="000000"/>
                </a:solidFill>
              </a:rPr>
              <a:t>.</a:t>
            </a:r>
            <a:endParaRPr lang="ru-RU" sz="3800" b="1" dirty="0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бер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7072362" cy="433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www.turinfo.ru/images/content/1_56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3175"/>
            <a:ext cx="9142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072067" y="188913"/>
            <a:ext cx="4071934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0000"/>
                </a:solidFill>
              </a:rPr>
              <a:t>Das Rote Rathaus </a:t>
            </a:r>
          </a:p>
          <a:p>
            <a:r>
              <a:rPr lang="de-DE" sz="3200" b="1" dirty="0">
                <a:solidFill>
                  <a:srgbClr val="000000"/>
                </a:solidFill>
              </a:rPr>
              <a:t>ist  noch </a:t>
            </a:r>
          </a:p>
          <a:p>
            <a:r>
              <a:rPr lang="de-DE" sz="3200" b="1" dirty="0">
                <a:solidFill>
                  <a:srgbClr val="000000"/>
                </a:solidFill>
              </a:rPr>
              <a:t>ein Wahrzeichen </a:t>
            </a:r>
          </a:p>
          <a:p>
            <a:r>
              <a:rPr lang="de-DE" sz="3200" b="1" dirty="0">
                <a:solidFill>
                  <a:srgbClr val="000000"/>
                </a:solidFill>
              </a:rPr>
              <a:t>Berlins</a:t>
            </a:r>
            <a:r>
              <a:rPr lang="ru-RU" sz="320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toberlin.ru/wp-content/uploads/toberlin/2012/09/Nikolaikir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6"/>
          <p:cNvSpPr>
            <a:spLocks noChangeArrowheads="1"/>
          </p:cNvSpPr>
          <p:nvPr/>
        </p:nvSpPr>
        <p:spPr bwMode="auto">
          <a:xfrm>
            <a:off x="3257169" y="5802392"/>
            <a:ext cx="5886831" cy="10556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b="1">
                <a:solidFill>
                  <a:srgbClr val="000000"/>
                </a:solidFill>
              </a:rPr>
              <a:t> </a:t>
            </a:r>
            <a:r>
              <a:rPr lang="de-DE" sz="2800" b="1">
                <a:solidFill>
                  <a:srgbClr val="000000"/>
                </a:solidFill>
              </a:rPr>
              <a:t>Das älteste Stadtviertel Berlins </a:t>
            </a:r>
          </a:p>
          <a:p>
            <a:pPr algn="ctr"/>
            <a:r>
              <a:rPr lang="de-DE" sz="2800" b="1">
                <a:solidFill>
                  <a:srgbClr val="000000"/>
                </a:solidFill>
              </a:rPr>
              <a:t>heißt  das Nikolausviertel</a:t>
            </a:r>
            <a:endParaRPr lang="ru-RU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ttp://100dorog.ru/upload/images/articles/2013/6369045-2-Berlin__Kurfyurstenda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7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928926" y="5657850"/>
            <a:ext cx="6000792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000" b="1">
                <a:solidFill>
                  <a:srgbClr val="000000"/>
                </a:solidFill>
              </a:rPr>
              <a:t> </a:t>
            </a:r>
            <a:r>
              <a:rPr lang="de-DE" sz="3600" b="1">
                <a:solidFill>
                  <a:srgbClr val="000000"/>
                </a:solidFill>
              </a:rPr>
              <a:t>Kurfürstendamm ist </a:t>
            </a:r>
          </a:p>
          <a:p>
            <a:r>
              <a:rPr lang="de-DE" sz="3600" b="1">
                <a:solidFill>
                  <a:srgbClr val="000000"/>
                </a:solidFill>
              </a:rPr>
              <a:t>die älteste Straße Berlins</a:t>
            </a:r>
            <a:r>
              <a:rPr lang="de-DE" sz="2800" b="1">
                <a:solidFill>
                  <a:srgbClr val="000000"/>
                </a:solidFill>
              </a:rPr>
              <a:t>.</a:t>
            </a:r>
            <a:endParaRPr lang="ru-RU" sz="2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90501"/>
            <a:ext cx="7010400" cy="109536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Marienkirche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60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36871" name="Picture 7" descr="Берлин - Церковь С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521097" cy="4703091"/>
          </a:xfrm>
          <a:prstGeom prst="rect">
            <a:avLst/>
          </a:prstGeom>
          <a:noFill/>
        </p:spPr>
      </p:pic>
      <p:pic>
        <p:nvPicPr>
          <p:cNvPr id="36872" name="Picture 8" descr="Берлин - Церковь С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55138"/>
            <a:ext cx="4175126" cy="380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www.langust.ru/pic/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90963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>
            <a:spLocks noChangeArrowheads="1"/>
          </p:cNvSpPr>
          <p:nvPr/>
        </p:nvSpPr>
        <p:spPr bwMode="auto">
          <a:xfrm>
            <a:off x="1745486" y="6006703"/>
            <a:ext cx="7398514" cy="8512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>
                <a:solidFill>
                  <a:srgbClr val="000000"/>
                </a:solidFill>
              </a:rPr>
              <a:t>  </a:t>
            </a:r>
            <a:r>
              <a:rPr lang="de-DE" sz="4400" b="1">
                <a:solidFill>
                  <a:srgbClr val="000000"/>
                </a:solidFill>
              </a:rPr>
              <a:t>Berlin liegt an der Spree. 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0648"/>
            <a:ext cx="5786478" cy="15323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rgbClr val="000000"/>
                </a:solidFill>
              </a:rPr>
              <a:t>   </a:t>
            </a:r>
            <a:r>
              <a:rPr lang="de-DE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Das beliebteste Reiseziel für die ausländischen  Touristen in Deutschland ist Berlin.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берлинский собор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8078" y="1677496"/>
            <a:ext cx="6267846" cy="4423018"/>
          </a:xfrm>
          <a:noFill/>
          <a:ln/>
        </p:spPr>
      </p:pic>
      <p:pic>
        <p:nvPicPr>
          <p:cNvPr id="58371" name="Picture 3" descr="берлинский муз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288" y="1584624"/>
            <a:ext cx="7335098" cy="4797408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857356" y="642918"/>
            <a:ext cx="6500858" cy="830041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Das Berliner Museum</a:t>
            </a: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C:\Documents and Settings\209\Рабочий стол\p1140683waterm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500298" y="5286388"/>
            <a:ext cx="5727715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sz="2800" b="1" dirty="0">
                <a:solidFill>
                  <a:srgbClr val="000000"/>
                </a:solidFill>
              </a:rPr>
              <a:t>Die bekannteste Straße Berlins</a:t>
            </a:r>
          </a:p>
          <a:p>
            <a:pPr algn="ctr"/>
            <a:r>
              <a:rPr lang="de-DE" sz="2800" b="1" dirty="0">
                <a:solidFill>
                  <a:srgbClr val="000000"/>
                </a:solidFill>
              </a:rPr>
              <a:t> ist Unter den Linden.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28676" name="AutoShape 7" descr="https://sophiesfoodiefiles.files.wordpress.com/2012/11/p1140683watermark.jp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AutoShape 9" descr="https://sophiesfoodiefiles.files.wordpress.com/2012/11/p1140683watermark.jpg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190501"/>
            <a:ext cx="8501122" cy="1166798"/>
          </a:xfrm>
          <a:solidFill>
            <a:schemeClr val="bg1"/>
          </a:solidFill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Sch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ön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ist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sie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zu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allen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Arial" charset="0"/>
              </a:rPr>
              <a:t>Jahreszeiten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600" dirty="0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45064" name="Picture 8" descr="4e69622f5e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3071810"/>
            <a:ext cx="4470649" cy="3571900"/>
          </a:xfrm>
          <a:prstGeom prst="rect">
            <a:avLst/>
          </a:prstGeom>
          <a:noFill/>
        </p:spPr>
      </p:pic>
      <p:pic>
        <p:nvPicPr>
          <p:cNvPr id="45065" name="Picture 9" descr="1646542000336542c71815a52852e74006cd8d8c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918" y="1428736"/>
            <a:ext cx="438810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http://www.sky-towers.ru/towers/3681/normal/Berlin_TV_Tower_3681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220072" y="332656"/>
            <a:ext cx="3565373" cy="2096212"/>
          </a:xfrm>
          <a:prstGeom prst="roundRect">
            <a:avLst/>
          </a:prstGeom>
          <a:solidFill>
            <a:schemeClr val="bg1">
              <a:lumMod val="90000"/>
            </a:schemeClr>
          </a:solidFill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</a:rPr>
              <a:t>  </a:t>
            </a:r>
            <a:r>
              <a:rPr lang="de-DE" sz="3200" b="1" dirty="0" smtClean="0">
                <a:solidFill>
                  <a:srgbClr val="000000"/>
                </a:solidFill>
              </a:rPr>
              <a:t>Hier  steht  </a:t>
            </a:r>
            <a:br>
              <a:rPr lang="de-DE" sz="3200" b="1" dirty="0" smtClean="0">
                <a:solidFill>
                  <a:srgbClr val="000000"/>
                </a:solidFill>
              </a:rPr>
            </a:br>
            <a:r>
              <a:rPr lang="de-DE" sz="3200" b="1" dirty="0" smtClean="0">
                <a:solidFill>
                  <a:srgbClr val="000000"/>
                </a:solidFill>
              </a:rPr>
              <a:t>der  Berliner  </a:t>
            </a:r>
            <a:r>
              <a:rPr lang="en-US" sz="3200" b="1" dirty="0" err="1" smtClean="0">
                <a:solidFill>
                  <a:srgbClr val="000000"/>
                </a:solidFill>
              </a:rPr>
              <a:t>Fernsehturm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30724" name="WordArt 1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2030412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74"/>
              </a:avLst>
            </a:prstTxWarp>
          </a:bodyPr>
          <a:lstStyle/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"/>
                <a:cs typeface="Arial"/>
              </a:rPr>
              <a:t>BERLIN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81320" dir="3080412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ttp://travel2germany.ru/wp-content/uploads/2012/05/german0019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31750" y="0"/>
            <a:ext cx="446628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sz="3200" b="1" dirty="0">
                <a:solidFill>
                  <a:srgbClr val="000000"/>
                </a:solidFill>
              </a:rPr>
              <a:t> In der Mitte Berlins </a:t>
            </a:r>
          </a:p>
          <a:p>
            <a:pPr algn="ctr"/>
            <a:r>
              <a:rPr lang="de-DE" sz="3200" b="1" dirty="0">
                <a:solidFill>
                  <a:srgbClr val="000000"/>
                </a:solidFill>
              </a:rPr>
              <a:t>an der Spree</a:t>
            </a:r>
          </a:p>
          <a:p>
            <a:pPr algn="ctr"/>
            <a:r>
              <a:rPr lang="de-DE" sz="3200" b="1" dirty="0">
                <a:solidFill>
                  <a:srgbClr val="000000"/>
                </a:solidFill>
              </a:rPr>
              <a:t> liegt </a:t>
            </a:r>
            <a:r>
              <a:rPr lang="de-DE" sz="3200" b="1" dirty="0" err="1">
                <a:solidFill>
                  <a:srgbClr val="000000"/>
                </a:solidFill>
              </a:rPr>
              <a:t>Museensinsel</a:t>
            </a:r>
            <a:r>
              <a:rPr lang="de-DE" sz="3200" b="1" dirty="0">
                <a:solidFill>
                  <a:srgbClr val="000000"/>
                </a:solidFill>
              </a:rPr>
              <a:t>.</a:t>
            </a:r>
            <a:endParaRPr lang="ru-RU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868273" y="4266296"/>
            <a:ext cx="7814457" cy="15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10193" tIns="105097" rIns="210193" bIns="105097">
            <a:spAutoFit/>
          </a:bodyPr>
          <a:lstStyle/>
          <a:p>
            <a:pPr>
              <a:spcBef>
                <a:spcPct val="50000"/>
              </a:spcBef>
            </a:pPr>
            <a:endParaRPr lang="ru-RU" sz="2800" dirty="0"/>
          </a:p>
          <a:p>
            <a:pPr>
              <a:spcBef>
                <a:spcPct val="50000"/>
              </a:spcBef>
            </a:pPr>
            <a:endParaRPr lang="ru-RU" sz="4100" dirty="0"/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085341" y="139308"/>
            <a:ext cx="7380320" cy="1314717"/>
          </a:xfrm>
          <a:prstGeom prst="rect">
            <a:avLst/>
          </a:prstGeom>
        </p:spPr>
        <p:txBody>
          <a:bodyPr wrap="none" lIns="210193" tIns="105097" rIns="210193" bIns="105097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de-DE" sz="83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5E04E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Die Humboldt - Universität</a:t>
            </a:r>
            <a:endParaRPr lang="ru-RU" sz="83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5E04E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29709" name="Picture 13" descr="Новый рисунок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316" y="1718128"/>
            <a:ext cx="8102212" cy="46398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utoUpdateAnimBg="0"/>
      <p:bldP spid="297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7891490" cy="1527175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Den Berliner Zoo </a:t>
            </a:r>
            <a:r>
              <a:rPr lang="en-US" b="1" dirty="0" err="1">
                <a:solidFill>
                  <a:srgbClr val="000000"/>
                </a:solidFill>
              </a:rPr>
              <a:t>besuchen</a:t>
            </a:r>
            <a:r>
              <a:rPr lang="en-US" b="1" dirty="0">
                <a:solidFill>
                  <a:srgbClr val="000000"/>
                </a:solidFill>
              </a:rPr>
              <a:t> die Kinder </a:t>
            </a:r>
            <a:r>
              <a:rPr lang="en-US" b="1" dirty="0" err="1">
                <a:solidFill>
                  <a:srgbClr val="000000"/>
                </a:solidFill>
              </a:rPr>
              <a:t>besonders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gern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6" name="Picture 4" descr="Берлин - Зоопарк - Центральный вход"/>
          <p:cNvPicPr>
            <a:picLocks noChangeAspect="1" noChangeArrowheads="1"/>
          </p:cNvPicPr>
          <p:nvPr/>
        </p:nvPicPr>
        <p:blipFill>
          <a:blip r:embed="rId2"/>
          <a:srcRect b="11564"/>
          <a:stretch>
            <a:fillRect/>
          </a:stretch>
        </p:blipFill>
        <p:spPr bwMode="auto">
          <a:xfrm>
            <a:off x="731902" y="2033588"/>
            <a:ext cx="7626311" cy="4181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n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8684" y="6260139"/>
            <a:ext cx="198979" cy="17413"/>
          </a:xfrm>
          <a:prstGeom prst="rect">
            <a:avLst/>
          </a:prstGeom>
          <a:noFill/>
        </p:spPr>
      </p:pic>
      <p:pic>
        <p:nvPicPr>
          <p:cNvPr id="46088" name="Picture 8" descr="Берлинские часы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73817" y="1857364"/>
            <a:ext cx="7796368" cy="4466623"/>
          </a:xfrm>
          <a:noFill/>
          <a:ln/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500166" y="500042"/>
            <a:ext cx="7072362" cy="1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10193" tIns="105097" rIns="210193" bIns="105097">
            <a:spAutoFit/>
          </a:bodyPr>
          <a:lstStyle/>
          <a:p>
            <a:pPr defTabSz="2105582"/>
            <a:r>
              <a:rPr lang="de-DE" sz="4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Berliner Uhr</a:t>
            </a:r>
            <a:r>
              <a:rPr lang="ru-RU" sz="4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41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defTabSz="2105582"/>
            <a:r>
              <a:rPr lang="ru-RU" sz="41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Берлинские  часы</a:t>
            </a:r>
            <a:endParaRPr lang="ru-RU" sz="4100" b="1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Im</a:t>
            </a:r>
            <a:r>
              <a:rPr lang="en-US" b="1" dirty="0">
                <a:solidFill>
                  <a:srgbClr val="000000"/>
                </a:solidFill>
              </a:rPr>
              <a:t> Zoo.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                                                                                                                                                                                               </a:t>
            </a:r>
            <a:endParaRPr lang="ru-RU" sz="260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39943" name="Picture 7" descr="Берлин - Зоопарк - Гие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26545"/>
            <a:ext cx="4315556" cy="3231216"/>
          </a:xfrm>
          <a:prstGeom prst="rect">
            <a:avLst/>
          </a:prstGeom>
          <a:noFill/>
        </p:spPr>
      </p:pic>
      <p:pic>
        <p:nvPicPr>
          <p:cNvPr id="39944" name="Picture 8" descr="розовые фламин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78358"/>
            <a:ext cx="3781513" cy="283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Berliner Wand.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5" name="Picture 7" descr="berliner W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7929617" cy="3717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 descr="http://xn--h1aagokeh.xn--p1ai/wp-content/uploads/2015/05/YQ3D0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9"/>
          <p:cNvSpPr>
            <a:spLocks noChangeArrowheads="1"/>
          </p:cNvSpPr>
          <p:nvPr/>
        </p:nvSpPr>
        <p:spPr bwMode="auto">
          <a:xfrm>
            <a:off x="4578350" y="238125"/>
            <a:ext cx="4572000" cy="22814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sz="3200" b="1">
                <a:solidFill>
                  <a:srgbClr val="000000"/>
                </a:solidFill>
              </a:rPr>
              <a:t>Während des Krieges</a:t>
            </a:r>
            <a:endParaRPr lang="ru-RU" sz="3200" b="1">
              <a:solidFill>
                <a:srgbClr val="000000"/>
              </a:solidFill>
            </a:endParaRPr>
          </a:p>
          <a:p>
            <a:pPr algn="ctr"/>
            <a:r>
              <a:rPr lang="de-DE" sz="3200" b="1">
                <a:solidFill>
                  <a:srgbClr val="000000"/>
                </a:solidFill>
              </a:rPr>
              <a:t> wurde Berlin sehr stark zerstört.</a:t>
            </a:r>
            <a:endParaRPr lang="ru-RU" sz="3200" b="1">
              <a:solidFill>
                <a:srgbClr val="000000"/>
              </a:solidFill>
            </a:endParaRPr>
          </a:p>
        </p:txBody>
      </p:sp>
      <p:sp>
        <p:nvSpPr>
          <p:cNvPr id="19461" name="WordArt 14"/>
          <p:cNvSpPr>
            <a:spLocks noChangeArrowheads="1" noChangeShapeType="1" noTextEdit="1"/>
          </p:cNvSpPr>
          <p:nvPr/>
        </p:nvSpPr>
        <p:spPr bwMode="auto">
          <a:xfrm>
            <a:off x="285750" y="6072188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"/>
                <a:cs typeface="Arial"/>
              </a:rPr>
              <a:t>BERLIN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81320" dir="3080412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0000"/>
                </a:solidFill>
              </a:rPr>
              <a:t>Treptower</a:t>
            </a:r>
            <a:r>
              <a:rPr lang="en-US" b="1" dirty="0">
                <a:solidFill>
                  <a:srgbClr val="000000"/>
                </a:solidFill>
              </a:rPr>
              <a:t> Park.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60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600"/>
          </a:p>
        </p:txBody>
      </p:sp>
      <p:pic>
        <p:nvPicPr>
          <p:cNvPr id="53255" name="Picture 7" descr="200705052339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357298"/>
            <a:ext cx="4464050" cy="4857784"/>
          </a:xfrm>
          <a:prstGeom prst="rect">
            <a:avLst/>
          </a:prstGeom>
          <a:noFill/>
        </p:spPr>
      </p:pic>
      <p:pic>
        <p:nvPicPr>
          <p:cNvPr id="53256" name="Picture 8" descr="Отсканировано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4286280" cy="49621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786454"/>
            <a:ext cx="850112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Парк в восточной части Берлина на берегу Шпрее. </a:t>
            </a:r>
            <a:r>
              <a:rPr lang="ru-RU" b="1" dirty="0" smtClean="0">
                <a:solidFill>
                  <a:srgbClr val="000000"/>
                </a:solidFill>
              </a:rPr>
              <a:t> Известен   </a:t>
            </a:r>
            <a:r>
              <a:rPr lang="ru-RU" b="1" dirty="0">
                <a:solidFill>
                  <a:srgbClr val="000000"/>
                </a:solidFill>
              </a:rPr>
              <a:t>гигантским мемориалом в память о воинах Красной армии, павших в боях за Берлин.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3341949" y="3561053"/>
            <a:ext cx="2668131" cy="50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sz="3200" b="1" dirty="0">
                <a:solidFill>
                  <a:srgbClr val="FF0066"/>
                </a:solidFill>
              </a:rPr>
              <a:t>Berlin</a:t>
            </a:r>
            <a:endParaRPr lang="ru-RU" sz="3200" b="1" dirty="0">
              <a:solidFill>
                <a:srgbClr val="FF0066"/>
              </a:solidFill>
            </a:endParaRP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6516572" y="1982233"/>
            <a:ext cx="1745591" cy="1050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liegt</a:t>
            </a:r>
            <a:r>
              <a:rPr lang="en-US" b="1" dirty="0">
                <a:solidFill>
                  <a:srgbClr val="000000"/>
                </a:solidFill>
              </a:rPr>
              <a:t> an </a:t>
            </a:r>
            <a:r>
              <a:rPr lang="en-US" b="1" dirty="0" err="1">
                <a:solidFill>
                  <a:srgbClr val="000000"/>
                </a:solidFill>
              </a:rPr>
              <a:t>der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  <a:p>
            <a:pPr algn="ctr" defTabSz="2105582"/>
            <a:r>
              <a:rPr lang="en-US" b="1" dirty="0">
                <a:solidFill>
                  <a:srgbClr val="000000"/>
                </a:solidFill>
              </a:rPr>
              <a:t>Spree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334068" y="2278262"/>
            <a:ext cx="1293365" cy="50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endParaRPr lang="ru-RU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3753473" y="1584625"/>
            <a:ext cx="2256607" cy="922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ist</a:t>
            </a:r>
            <a:r>
              <a:rPr lang="en-US" b="1" dirty="0">
                <a:solidFill>
                  <a:srgbClr val="000000"/>
                </a:solidFill>
              </a:rPr>
              <a:t> gross und </a:t>
            </a:r>
          </a:p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schon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881841" y="1982233"/>
            <a:ext cx="1845080" cy="118411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besuchen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viele</a:t>
            </a:r>
            <a:endParaRPr lang="en-US" b="1" dirty="0">
              <a:solidFill>
                <a:srgbClr val="000000"/>
              </a:solidFill>
            </a:endParaRPr>
          </a:p>
          <a:p>
            <a:pPr algn="ctr" defTabSz="2105582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Touristen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6516572" y="4350462"/>
            <a:ext cx="1745591" cy="87937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>
                <a:solidFill>
                  <a:srgbClr val="000000"/>
                </a:solidFill>
              </a:rPr>
              <a:t>hat </a:t>
            </a:r>
            <a:r>
              <a:rPr lang="en-US" b="1" dirty="0" err="1">
                <a:solidFill>
                  <a:srgbClr val="000000"/>
                </a:solidFill>
              </a:rPr>
              <a:t>viele</a:t>
            </a:r>
            <a:endParaRPr lang="en-US" b="1" dirty="0">
              <a:solidFill>
                <a:srgbClr val="000000"/>
              </a:solidFill>
            </a:endParaRPr>
          </a:p>
          <a:p>
            <a:pPr algn="ctr" defTabSz="2105582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Sehens</a:t>
            </a:r>
            <a:r>
              <a:rPr lang="en-US" b="1" dirty="0">
                <a:solidFill>
                  <a:srgbClr val="000000"/>
                </a:solidFill>
              </a:rPr>
              <a:t>-</a:t>
            </a:r>
          </a:p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wurdigkeiten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881842" y="4350463"/>
            <a:ext cx="1817947" cy="922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ist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ein</a:t>
            </a:r>
            <a:r>
              <a:rPr lang="en-US" b="1" dirty="0">
                <a:solidFill>
                  <a:srgbClr val="000000"/>
                </a:solidFill>
              </a:rPr>
              <a:t> grosses</a:t>
            </a:r>
          </a:p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Industrie</a:t>
            </a:r>
            <a:r>
              <a:rPr lang="en-US" b="1" dirty="0">
                <a:solidFill>
                  <a:srgbClr val="000000"/>
                </a:solidFill>
              </a:rPr>
              <a:t>-</a:t>
            </a:r>
          </a:p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zentrum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545448" y="5273376"/>
            <a:ext cx="2464631" cy="78941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210193" tIns="105097" rIns="210193" bIns="105097" anchor="ctr"/>
          <a:lstStyle/>
          <a:p>
            <a:pPr algn="ctr" defTabSz="2105582"/>
            <a:r>
              <a:rPr lang="en-US" b="1" dirty="0" err="1">
                <a:solidFill>
                  <a:srgbClr val="000000"/>
                </a:solidFill>
              </a:rPr>
              <a:t>entstand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im</a:t>
            </a:r>
            <a:r>
              <a:rPr lang="en-US" b="1" dirty="0">
                <a:solidFill>
                  <a:srgbClr val="000000"/>
                </a:solidFill>
              </a:rPr>
              <a:t> 13.</a:t>
            </a:r>
          </a:p>
          <a:p>
            <a:pPr algn="ctr" defTabSz="2105582"/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Jahrhundert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V="1">
            <a:off x="4644358" y="2420470"/>
            <a:ext cx="0" cy="1152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644358" y="4077652"/>
            <a:ext cx="0" cy="13669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V="1">
            <a:off x="4644358" y="2278262"/>
            <a:ext cx="0" cy="129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 flipV="1">
            <a:off x="2699789" y="4005096"/>
            <a:ext cx="1510433" cy="8648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627433" y="2565583"/>
            <a:ext cx="1582789" cy="1079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 b="1" dirty="0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 flipV="1">
            <a:off x="5078496" y="2565583"/>
            <a:ext cx="1438077" cy="10796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5001616" y="4005096"/>
            <a:ext cx="1514957" cy="93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210193" tIns="105097" rIns="210193" bIns="105097"/>
          <a:lstStyle/>
          <a:p>
            <a:endParaRPr lang="ru-RU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fxstock.ru/uploads/2013-04/1366886165_Nedvizhimost-Germanii-inv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14"/>
          <p:cNvSpPr>
            <a:spLocks noChangeArrowheads="1" noChangeShapeType="1" noTextEdit="1"/>
          </p:cNvSpPr>
          <p:nvPr/>
        </p:nvSpPr>
        <p:spPr bwMode="auto">
          <a:xfrm>
            <a:off x="7143750" y="5715000"/>
            <a:ext cx="1744663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440"/>
              </a:avLst>
            </a:prstTxWarp>
          </a:bodyPr>
          <a:lstStyle/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"/>
                <a:cs typeface="Arial"/>
              </a:rPr>
              <a:t>BERLIN</a:t>
            </a:r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81320" dir="3080412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4" name="TextBox 3"/>
          <p:cNvSpPr>
            <a:spLocks noChangeArrowheads="1"/>
          </p:cNvSpPr>
          <p:nvPr/>
        </p:nvSpPr>
        <p:spPr bwMode="auto">
          <a:xfrm>
            <a:off x="214282" y="357166"/>
            <a:ext cx="8715436" cy="782637"/>
          </a:xfrm>
          <a:prstGeom prst="roundRect">
            <a:avLst>
              <a:gd name="adj" fmla="val 16667"/>
            </a:avLst>
          </a:pr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de-DE" sz="2000">
                <a:solidFill>
                  <a:srgbClr val="FFFF00"/>
                </a:solidFill>
              </a:rPr>
              <a:t>  </a:t>
            </a:r>
            <a:r>
              <a:rPr lang="de-DE" sz="4000" b="1">
                <a:solidFill>
                  <a:srgbClr val="FFFF00"/>
                </a:solidFill>
              </a:rPr>
              <a:t>Berlin ist ein richtiges Megapolis. </a:t>
            </a:r>
            <a:endParaRPr 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Berliner </a:t>
            </a:r>
            <a:r>
              <a:rPr lang="en-US" b="1" dirty="0" err="1">
                <a:solidFill>
                  <a:srgbClr val="000000"/>
                </a:solidFill>
              </a:rPr>
              <a:t>Fernseheturm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Берлин, отдых в Берлине, отели Берлина, погода в Берл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36738"/>
            <a:ext cx="6337300" cy="412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90500"/>
            <a:ext cx="7677176" cy="1527175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Neue Geb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äude sind schön.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Берлин - многоликая стол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15238" cy="436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Auf den </a:t>
            </a:r>
            <a:r>
              <a:rPr lang="en-US" b="1" dirty="0" err="1">
                <a:solidFill>
                  <a:srgbClr val="000000"/>
                </a:solidFill>
              </a:rPr>
              <a:t>Strassen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sind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viele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Skulpturen</a:t>
            </a:r>
            <a:r>
              <a:rPr lang="en-US" b="1" dirty="0">
                <a:solidFill>
                  <a:srgbClr val="000000"/>
                </a:solidFill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IMG_819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5" y="1643050"/>
            <a:ext cx="3676327" cy="49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66" y="285728"/>
            <a:ext cx="7010400" cy="1527175"/>
          </a:xfrm>
          <a:solidFill>
            <a:schemeClr val="accent3"/>
          </a:solidFill>
        </p:spPr>
        <p:txBody>
          <a:bodyPr/>
          <a:lstStyle/>
          <a:p>
            <a:r>
              <a:rPr lang="en-US" sz="3800" b="1" dirty="0">
                <a:solidFill>
                  <a:srgbClr val="000000"/>
                </a:solidFill>
              </a:rPr>
              <a:t>Das </a:t>
            </a:r>
            <a:r>
              <a:rPr lang="en-US" sz="3800" b="1" dirty="0" err="1">
                <a:solidFill>
                  <a:srgbClr val="000000"/>
                </a:solidFill>
              </a:rPr>
              <a:t>Brandenburger</a:t>
            </a:r>
            <a:r>
              <a:rPr lang="en-US" sz="3800" b="1" dirty="0">
                <a:solidFill>
                  <a:srgbClr val="000000"/>
                </a:solidFill>
              </a:rPr>
              <a:t> Tor </a:t>
            </a:r>
            <a:r>
              <a:rPr lang="en-US" sz="3800" b="1" dirty="0" err="1">
                <a:solidFill>
                  <a:srgbClr val="000000"/>
                </a:solidFill>
              </a:rPr>
              <a:t>mit</a:t>
            </a:r>
            <a:r>
              <a:rPr lang="en-US" sz="3800" b="1" dirty="0">
                <a:solidFill>
                  <a:srgbClr val="000000"/>
                </a:solidFill>
              </a:rPr>
              <a:t> seiner </a:t>
            </a:r>
            <a:r>
              <a:rPr lang="en-US" sz="3800" b="1" dirty="0" err="1">
                <a:solidFill>
                  <a:srgbClr val="000000"/>
                </a:solidFill>
              </a:rPr>
              <a:t>Quadriga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ist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eines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der</a:t>
            </a:r>
            <a:r>
              <a:rPr lang="en-US" sz="3800" b="1" dirty="0">
                <a:solidFill>
                  <a:srgbClr val="000000"/>
                </a:solidFill>
              </a:rPr>
              <a:t> </a:t>
            </a:r>
            <a:r>
              <a:rPr lang="en-US" sz="3800" b="1" dirty="0" err="1">
                <a:solidFill>
                  <a:srgbClr val="000000"/>
                </a:solidFill>
              </a:rPr>
              <a:t>sch</a:t>
            </a:r>
            <a:r>
              <a:rPr lang="en-US" sz="3800" b="1" dirty="0" err="1">
                <a:solidFill>
                  <a:srgbClr val="000000"/>
                </a:solidFill>
                <a:cs typeface="Arial" charset="0"/>
              </a:rPr>
              <a:t>önsten</a:t>
            </a:r>
            <a:r>
              <a:rPr lang="en-US" sz="3800" b="1" dirty="0">
                <a:solidFill>
                  <a:srgbClr val="000000"/>
                </a:solidFill>
                <a:cs typeface="Arial" charset="0"/>
              </a:rPr>
              <a:t> Tore </a:t>
            </a:r>
            <a:r>
              <a:rPr lang="en-US" sz="3800" b="1" dirty="0" err="1">
                <a:solidFill>
                  <a:srgbClr val="000000"/>
                </a:solidFill>
                <a:cs typeface="Arial" charset="0"/>
              </a:rPr>
              <a:t>der</a:t>
            </a:r>
            <a:r>
              <a:rPr lang="en-US" sz="3800" b="1" dirty="0">
                <a:solidFill>
                  <a:srgbClr val="000000"/>
                </a:solidFill>
                <a:cs typeface="Arial" charset="0"/>
              </a:rPr>
              <a:t> Welt.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905000"/>
            <a:ext cx="7534300" cy="4381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2" name="Picture 4" descr="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215238" cy="44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maspo.altervista.org/quadr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1357313"/>
            <a:ext cx="3429000" cy="103981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Das </a:t>
            </a:r>
            <a:r>
              <a:rPr lang="en-US" sz="2800" b="1" i="1" dirty="0" err="1">
                <a:solidFill>
                  <a:srgbClr val="FF0000"/>
                </a:solidFill>
              </a:rPr>
              <a:t>ist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de-DE" sz="2800" b="1" i="1" dirty="0">
                <a:solidFill>
                  <a:srgbClr val="FF0000"/>
                </a:solidFill>
              </a:rPr>
              <a:t>Quadriga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556" name="WordArt 14"/>
          <p:cNvSpPr>
            <a:spLocks noChangeArrowheads="1" noChangeShapeType="1" noTextEdit="1"/>
          </p:cNvSpPr>
          <p:nvPr/>
        </p:nvSpPr>
        <p:spPr bwMode="auto">
          <a:xfrm>
            <a:off x="500063" y="6072188"/>
            <a:ext cx="145891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440"/>
              </a:avLst>
            </a:prstTxWarp>
          </a:bodyPr>
          <a:lstStyle/>
          <a:p>
            <a:pPr algn="ctr"/>
            <a:r>
              <a:rPr lang="de-DE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81320" dir="3080412" algn="ctr" rotWithShape="0">
                    <a:schemeClr val="tx1"/>
                  </a:outerShdw>
                </a:effectLst>
                <a:latin typeface="Arial"/>
                <a:cs typeface="Arial"/>
              </a:rPr>
              <a:t>BERLIN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81320" dir="3080412" algn="ctr" rotWithShape="0">
                  <a:schemeClr val="tx1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хо">
  <a:themeElements>
    <a:clrScheme name="Эхо 11">
      <a:dk1>
        <a:srgbClr val="336666"/>
      </a:dk1>
      <a:lt1>
        <a:srgbClr val="CCFF99"/>
      </a:lt1>
      <a:dk2>
        <a:srgbClr val="008080"/>
      </a:dk2>
      <a:lt2>
        <a:srgbClr val="669900"/>
      </a:lt2>
      <a:accent1>
        <a:srgbClr val="99CCCC"/>
      </a:accent1>
      <a:accent2>
        <a:srgbClr val="CCCCCC"/>
      </a:accent2>
      <a:accent3>
        <a:srgbClr val="E2FFCA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1">
        <a:dk1>
          <a:srgbClr val="336666"/>
        </a:dk1>
        <a:lt1>
          <a:srgbClr val="CCFF99"/>
        </a:lt1>
        <a:dk2>
          <a:srgbClr val="008080"/>
        </a:dk2>
        <a:lt2>
          <a:srgbClr val="669900"/>
        </a:lt2>
        <a:accent1>
          <a:srgbClr val="99CCCC"/>
        </a:accent1>
        <a:accent2>
          <a:srgbClr val="CCCCCC"/>
        </a:accent2>
        <a:accent3>
          <a:srgbClr val="E2FFCA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164</TotalTime>
  <Words>289</Words>
  <Application>Microsoft Office PowerPoint</Application>
  <PresentationFormat>Экран (4:3)</PresentationFormat>
  <Paragraphs>73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Эхо</vt:lpstr>
      <vt:lpstr>Слайд 1</vt:lpstr>
      <vt:lpstr>Слайд 2</vt:lpstr>
      <vt:lpstr>Слайд 3</vt:lpstr>
      <vt:lpstr>Слайд 4</vt:lpstr>
      <vt:lpstr>Berliner Fernseheturm.</vt:lpstr>
      <vt:lpstr>Neue Gebäude sind schön.</vt:lpstr>
      <vt:lpstr>Auf den Strassen sind viele Skulpturen.</vt:lpstr>
      <vt:lpstr>Das Brandenburger Tor mit seiner Quadriga ist eines der schönsten Tore der Welt.</vt:lpstr>
      <vt:lpstr>Слайд 9</vt:lpstr>
      <vt:lpstr> “Molecule Mаn”- Berlins größte Skulptur an der Spree.</vt:lpstr>
      <vt:lpstr>In Berlin sind viele schöne Gebäude.</vt:lpstr>
      <vt:lpstr>Слайд 12</vt:lpstr>
      <vt:lpstr>Слайд 13</vt:lpstr>
      <vt:lpstr>Слайд 14</vt:lpstr>
      <vt:lpstr>Der Reichstag ist heute wieder der Sitzt des Bundesparlaments.</vt:lpstr>
      <vt:lpstr>Слайд 16</vt:lpstr>
      <vt:lpstr>Слайд 17</vt:lpstr>
      <vt:lpstr>Слайд 18</vt:lpstr>
      <vt:lpstr>Marienkirche.</vt:lpstr>
      <vt:lpstr>Das Berliner Museum</vt:lpstr>
      <vt:lpstr>Слайд 21</vt:lpstr>
      <vt:lpstr>Schön ist sie zu allen Jahreszeiten.</vt:lpstr>
      <vt:lpstr>   Hier  steht   der  Berliner  Fernsehturm.</vt:lpstr>
      <vt:lpstr>Слайд 24</vt:lpstr>
      <vt:lpstr>Слайд 25</vt:lpstr>
      <vt:lpstr>Den Berliner Zoo besuchen die Kinder besonders gern.</vt:lpstr>
      <vt:lpstr>Слайд 27</vt:lpstr>
      <vt:lpstr>Im Zoo.</vt:lpstr>
      <vt:lpstr>Berliner Wand.</vt:lpstr>
      <vt:lpstr>Treptower Park.</vt:lpstr>
      <vt:lpstr>Слайд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Berlin- die Hauptstadt der BRD.</dc:title>
  <dc:creator>User</dc:creator>
  <cp:lastModifiedBy>Людмила</cp:lastModifiedBy>
  <cp:revision>10</cp:revision>
  <dcterms:created xsi:type="dcterms:W3CDTF">2011-03-31T12:17:21Z</dcterms:created>
  <dcterms:modified xsi:type="dcterms:W3CDTF">2021-04-11T20:27:42Z</dcterms:modified>
</cp:coreProperties>
</file>