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93" r:id="rId3"/>
    <p:sldId id="291" r:id="rId4"/>
    <p:sldId id="265" r:id="rId5"/>
    <p:sldId id="263" r:id="rId6"/>
    <p:sldId id="262" r:id="rId7"/>
    <p:sldId id="268" r:id="rId8"/>
    <p:sldId id="279" r:id="rId9"/>
    <p:sldId id="294" r:id="rId10"/>
    <p:sldId id="271" r:id="rId11"/>
    <p:sldId id="274" r:id="rId12"/>
    <p:sldId id="273" r:id="rId13"/>
    <p:sldId id="277" r:id="rId14"/>
    <p:sldId id="276" r:id="rId15"/>
    <p:sldId id="275" r:id="rId16"/>
    <p:sldId id="281" r:id="rId17"/>
    <p:sldId id="280" r:id="rId18"/>
    <p:sldId id="285" r:id="rId19"/>
    <p:sldId id="284" r:id="rId20"/>
    <p:sldId id="283" r:id="rId21"/>
    <p:sldId id="282" r:id="rId22"/>
    <p:sldId id="289" r:id="rId23"/>
    <p:sldId id="288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66"/>
    <a:srgbClr val="000099"/>
    <a:srgbClr val="003399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3FFB4-675E-497F-B3EC-1046CB8D77CF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19FB9-F504-4862-B34E-B3A36BA0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196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F613-AF90-46E5-B413-3EB5C903DBC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DF-34C7-4E03-AAFD-A73B4AE63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263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F613-AF90-46E5-B413-3EB5C903DBC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DF-34C7-4E03-AAFD-A73B4AE63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47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F613-AF90-46E5-B413-3EB5C903DBC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DF-34C7-4E03-AAFD-A73B4AE63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559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F613-AF90-46E5-B413-3EB5C903DBC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DF-34C7-4E03-AAFD-A73B4AE63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95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F613-AF90-46E5-B413-3EB5C903DBC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DF-34C7-4E03-AAFD-A73B4AE63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81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F613-AF90-46E5-B413-3EB5C903DBC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DF-34C7-4E03-AAFD-A73B4AE63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14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F613-AF90-46E5-B413-3EB5C903DBC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DF-34C7-4E03-AAFD-A73B4AE63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551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F613-AF90-46E5-B413-3EB5C903DBC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DF-34C7-4E03-AAFD-A73B4AE63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742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F613-AF90-46E5-B413-3EB5C903DBC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DF-34C7-4E03-AAFD-A73B4AE63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5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F613-AF90-46E5-B413-3EB5C903DBC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DF-34C7-4E03-AAFD-A73B4AE63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03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F613-AF90-46E5-B413-3EB5C903DBC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DF-34C7-4E03-AAFD-A73B4AE63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047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BF613-AF90-46E5-B413-3EB5C903DBC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42EDF-34C7-4E03-AAFD-A73B4AE63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16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11.png"/><Relationship Id="rId4" Type="http://schemas.microsoft.com/office/2007/relationships/media" Target="../media/media1.mp3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5;&#1088;&#1077;&#1079;&#1077;&#1085;&#1090;&#1072;&#1094;&#1080;&#1103;%20&#1051;&#1077;&#1073;&#1077;&#1076;&#1080;\&#1050;&#1072;&#1084;&#1080;&#1083;&#1100;%20&#1057;&#1077;&#1085;-&#1057;&#1072;&#1085;&#1089;%20&#1051;&#1077;&#1073;&#1077;&#1076;&#1100;%20(Camille%20Saint-Saens%20Swan)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5;&#1088;&#1077;&#1079;&#1077;&#1085;&#1090;&#1072;&#1094;&#1080;&#1103;%20&#1051;&#1077;&#1073;&#1077;&#1076;&#1080;\&#1055;&#1086;&#1083;&#1105;&#1090;%20&#1051;&#1077;&#1073;&#1077;&#1076;&#1077;&#1081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19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4320480" cy="1584176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4000" b="1" dirty="0" smtClean="0">
                <a:solidFill>
                  <a:srgbClr val="000066"/>
                </a:solidFill>
              </a:rPr>
              <a:t/>
            </a:r>
            <a:br>
              <a:rPr lang="ru-RU" sz="4000" b="1" dirty="0" smtClean="0">
                <a:solidFill>
                  <a:srgbClr val="000066"/>
                </a:solidFill>
              </a:rPr>
            </a:br>
            <a:r>
              <a:rPr lang="ru-RU" sz="4000" b="1" dirty="0" smtClean="0">
                <a:solidFill>
                  <a:srgbClr val="000066"/>
                </a:solidFill>
              </a:rPr>
              <a:t>Читает</a:t>
            </a:r>
            <a:br>
              <a:rPr lang="ru-RU" sz="4000" b="1" dirty="0" smtClean="0">
                <a:solidFill>
                  <a:srgbClr val="000066"/>
                </a:solidFill>
              </a:rPr>
            </a:br>
            <a:r>
              <a:rPr lang="ru-RU" sz="4000" b="1" dirty="0" smtClean="0">
                <a:solidFill>
                  <a:srgbClr val="000066"/>
                </a:solidFill>
              </a:rPr>
              <a:t>Юрий </a:t>
            </a:r>
            <a:r>
              <a:rPr lang="ru-RU" sz="4000" b="1" dirty="0">
                <a:solidFill>
                  <a:srgbClr val="000066"/>
                </a:solidFill>
              </a:rPr>
              <a:t>Сидоров</a:t>
            </a:r>
            <a:r>
              <a:rPr lang="ru-RU" b="1" dirty="0">
                <a:solidFill>
                  <a:srgbClr val="000066"/>
                </a:solidFill>
              </a:rPr>
              <a:t/>
            </a:r>
            <a:br>
              <a:rPr lang="ru-RU" b="1" dirty="0">
                <a:solidFill>
                  <a:srgbClr val="000066"/>
                </a:solidFill>
              </a:rPr>
            </a:br>
            <a:endParaRPr lang="ru-RU" dirty="0"/>
          </a:p>
        </p:txBody>
      </p:sp>
      <p:pic>
        <p:nvPicPr>
          <p:cNvPr id="5" name="Picture 8" descr="110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836712"/>
            <a:ext cx="3816424" cy="5438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692696"/>
            <a:ext cx="468052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err="1" smtClean="0">
                <a:solidFill>
                  <a:srgbClr val="000066"/>
                </a:solidFill>
              </a:rPr>
              <a:t>Л.Толстой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000066"/>
                </a:solidFill>
              </a:rPr>
              <a:t>«Лебеди»</a:t>
            </a:r>
            <a:br>
              <a:rPr lang="ru-RU" b="1" i="1" dirty="0" smtClean="0">
                <a:solidFill>
                  <a:srgbClr val="000066"/>
                </a:solidFill>
              </a:rPr>
            </a:br>
            <a:endParaRPr lang="ru-RU" i="1" dirty="0"/>
          </a:p>
        </p:txBody>
      </p:sp>
      <p:pic>
        <p:nvPicPr>
          <p:cNvPr id="4" name="Лев Николаевич Толстой - Маленькие рассказы, сказки, басни - Лебеди (чит.Юрий Сидоров) (mixpromo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335397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18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4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Стадо </a:t>
            </a:r>
            <a:r>
              <a:rPr lang="ru-RU" b="1" dirty="0" smtClean="0">
                <a:solidFill>
                  <a:srgbClr val="000066"/>
                </a:solidFill>
              </a:rPr>
              <a:t>лебедей</a:t>
            </a:r>
            <a:br>
              <a:rPr lang="ru-RU" b="1" dirty="0" smtClean="0">
                <a:solidFill>
                  <a:srgbClr val="000066"/>
                </a:solidFill>
              </a:rPr>
            </a:br>
            <a:r>
              <a:rPr lang="ru-RU" b="1" dirty="0">
                <a:solidFill>
                  <a:srgbClr val="000066"/>
                </a:solidFill>
              </a:rPr>
              <a:t/>
            </a:r>
            <a:br>
              <a:rPr lang="ru-RU" b="1" dirty="0">
                <a:solidFill>
                  <a:srgbClr val="000066"/>
                </a:solidFill>
              </a:rPr>
            </a:br>
            <a:r>
              <a:rPr lang="ru-RU" b="1" dirty="0">
                <a:solidFill>
                  <a:srgbClr val="000066"/>
                </a:solidFill>
              </a:rPr>
              <a:t>Полет в тёплые </a:t>
            </a:r>
            <a:r>
              <a:rPr lang="ru-RU" b="1" dirty="0" smtClean="0">
                <a:solidFill>
                  <a:srgbClr val="000066"/>
                </a:solidFill>
              </a:rPr>
              <a:t>земли</a:t>
            </a:r>
            <a:br>
              <a:rPr lang="ru-RU" b="1" dirty="0" smtClean="0">
                <a:solidFill>
                  <a:srgbClr val="000066"/>
                </a:solidFill>
              </a:rPr>
            </a:br>
            <a:r>
              <a:rPr lang="ru-RU" b="1" dirty="0">
                <a:solidFill>
                  <a:srgbClr val="000066"/>
                </a:solidFill>
              </a:rPr>
              <a:t/>
            </a:r>
            <a:br>
              <a:rPr lang="ru-RU" b="1" dirty="0">
                <a:solidFill>
                  <a:srgbClr val="000066"/>
                </a:solidFill>
              </a:rPr>
            </a:br>
            <a:r>
              <a:rPr lang="ru-RU" b="1" dirty="0">
                <a:solidFill>
                  <a:srgbClr val="000066"/>
                </a:solidFill>
              </a:rPr>
              <a:t>Трудный перелёт</a:t>
            </a:r>
            <a:br>
              <a:rPr lang="ru-RU" b="1" dirty="0">
                <a:solidFill>
                  <a:srgbClr val="000066"/>
                </a:solidFill>
              </a:rPr>
            </a:b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18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1052736"/>
            <a:ext cx="8229600" cy="3168352"/>
          </a:xfrm>
        </p:spPr>
        <p:txBody>
          <a:bodyPr/>
          <a:lstStyle/>
          <a:p>
            <a:r>
              <a:rPr lang="ru-RU" b="1" dirty="0">
                <a:solidFill>
                  <a:srgbClr val="000066"/>
                </a:solidFill>
              </a:rPr>
              <a:t>Трудный </a:t>
            </a:r>
            <a:r>
              <a:rPr lang="ru-RU" b="1" dirty="0" smtClean="0">
                <a:solidFill>
                  <a:srgbClr val="000066"/>
                </a:solidFill>
              </a:rPr>
              <a:t>перелёт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18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b="1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0066"/>
                </a:solidFill>
              </a:rPr>
              <a:t>Одинокий лебедь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0066"/>
                </a:solidFill>
              </a:rPr>
              <a:t>Печаль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0066"/>
                </a:solidFill>
              </a:rPr>
              <a:t>Одиночество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0066"/>
                </a:solidFill>
              </a:rPr>
              <a:t>Своевременный отдых</a:t>
            </a:r>
            <a:endParaRPr lang="ru-RU" sz="4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51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400" b="1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0066"/>
                </a:solidFill>
              </a:rPr>
              <a:t>Одиночество</a:t>
            </a:r>
            <a:endParaRPr lang="ru-RU" sz="4400" b="1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97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0066"/>
                </a:solidFill>
              </a:rPr>
              <a:t>Трудный взлёт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0066"/>
                </a:solidFill>
              </a:rPr>
              <a:t>Полёт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0066"/>
                </a:solidFill>
              </a:rPr>
              <a:t>Победа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0066"/>
                </a:solidFill>
              </a:rPr>
              <a:t>Утро</a:t>
            </a:r>
            <a:endParaRPr lang="ru-RU" sz="4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7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400" b="1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0066"/>
                </a:solidFill>
              </a:rPr>
              <a:t>Победа</a:t>
            </a:r>
            <a:endParaRPr lang="ru-RU" sz="4400" b="1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35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u="sng" dirty="0" smtClean="0">
                <a:solidFill>
                  <a:srgbClr val="000066"/>
                </a:solidFill>
              </a:rPr>
              <a:t>Основные </a:t>
            </a:r>
            <a:r>
              <a:rPr lang="ru-RU" b="1" i="1" u="sng" dirty="0">
                <a:solidFill>
                  <a:srgbClr val="000066"/>
                </a:solidFill>
              </a:rPr>
              <a:t>черты рассказа: </a:t>
            </a:r>
            <a:br>
              <a:rPr lang="ru-RU" b="1" i="1" u="sng" dirty="0">
                <a:solidFill>
                  <a:srgbClr val="000066"/>
                </a:solidFill>
              </a:rPr>
            </a:br>
            <a:endParaRPr lang="ru-RU" i="1" u="sng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66"/>
                </a:solidFill>
              </a:rPr>
              <a:t>- небольшой </a:t>
            </a:r>
            <a:r>
              <a:rPr lang="ru-RU" b="1" dirty="0">
                <a:solidFill>
                  <a:srgbClr val="000066"/>
                </a:solidFill>
              </a:rPr>
              <a:t>объём произведения; </a:t>
            </a:r>
            <a:endParaRPr lang="ru-RU" b="1" dirty="0" smtClean="0">
              <a:solidFill>
                <a:srgbClr val="000066"/>
              </a:solidFill>
            </a:endParaRPr>
          </a:p>
          <a:p>
            <a:pPr>
              <a:buFontTx/>
              <a:buChar char="-"/>
            </a:pPr>
            <a:endParaRPr lang="ru-RU" sz="2200" b="1" dirty="0">
              <a:solidFill>
                <a:srgbClr val="000066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66"/>
                </a:solidFill>
              </a:rPr>
              <a:t>- в </a:t>
            </a:r>
            <a:r>
              <a:rPr lang="ru-RU" b="1" dirty="0">
                <a:solidFill>
                  <a:srgbClr val="000066"/>
                </a:solidFill>
              </a:rPr>
              <a:t>основу сюжета положено чаще всего  одно </a:t>
            </a:r>
            <a:r>
              <a:rPr lang="ru-RU" b="1" dirty="0" smtClean="0">
                <a:solidFill>
                  <a:srgbClr val="000066"/>
                </a:solidFill>
              </a:rPr>
              <a:t>       событие</a:t>
            </a:r>
            <a:r>
              <a:rPr lang="ru-RU" b="1" dirty="0">
                <a:solidFill>
                  <a:srgbClr val="000066"/>
                </a:solidFill>
              </a:rPr>
              <a:t>, остальные лишь сюжетно очерчены автором</a:t>
            </a:r>
            <a:r>
              <a:rPr lang="ru-RU" b="1" dirty="0" smtClean="0">
                <a:solidFill>
                  <a:srgbClr val="000066"/>
                </a:solidFill>
              </a:rPr>
              <a:t>;</a:t>
            </a:r>
          </a:p>
          <a:p>
            <a:pPr>
              <a:buFontTx/>
              <a:buChar char="-"/>
            </a:pPr>
            <a:endParaRPr lang="ru-RU" sz="2200" dirty="0">
              <a:solidFill>
                <a:srgbClr val="000066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66"/>
                </a:solidFill>
              </a:rPr>
              <a:t>- малое </a:t>
            </a:r>
            <a:r>
              <a:rPr lang="ru-RU" b="1" dirty="0">
                <a:solidFill>
                  <a:srgbClr val="000066"/>
                </a:solidFill>
              </a:rPr>
              <a:t>число персонажей: как правило,  один – </a:t>
            </a:r>
            <a:r>
              <a:rPr lang="ru-RU" b="1" dirty="0" smtClean="0">
                <a:solidFill>
                  <a:srgbClr val="000066"/>
                </a:solidFill>
              </a:rPr>
              <a:t>        два </a:t>
            </a:r>
            <a:r>
              <a:rPr lang="ru-RU" b="1" dirty="0">
                <a:solidFill>
                  <a:srgbClr val="000066"/>
                </a:solidFill>
              </a:rPr>
              <a:t>центральных героя</a:t>
            </a:r>
            <a:r>
              <a:rPr lang="ru-RU" b="1" dirty="0" smtClean="0">
                <a:solidFill>
                  <a:srgbClr val="000066"/>
                </a:solidFill>
              </a:rPr>
              <a:t>;</a:t>
            </a:r>
          </a:p>
          <a:p>
            <a:pPr marL="0" indent="0">
              <a:buNone/>
            </a:pPr>
            <a:endParaRPr lang="ru-RU" sz="22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66"/>
                </a:solidFill>
              </a:rPr>
              <a:t>- автору </a:t>
            </a:r>
            <a:r>
              <a:rPr lang="ru-RU" b="1" dirty="0">
                <a:solidFill>
                  <a:srgbClr val="000066"/>
                </a:solidFill>
              </a:rPr>
              <a:t>интересна какая-то определённая тема</a:t>
            </a:r>
            <a:r>
              <a:rPr lang="ru-RU" b="1" dirty="0" smtClean="0">
                <a:solidFill>
                  <a:srgbClr val="000066"/>
                </a:solidFill>
              </a:rPr>
              <a:t>;</a:t>
            </a:r>
          </a:p>
          <a:p>
            <a:pPr marL="0" indent="0">
              <a:buNone/>
            </a:pPr>
            <a:endParaRPr lang="ru-RU" sz="22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66"/>
                </a:solidFill>
              </a:rPr>
              <a:t>- решается </a:t>
            </a:r>
            <a:r>
              <a:rPr lang="ru-RU" b="1" dirty="0">
                <a:solidFill>
                  <a:srgbClr val="000066"/>
                </a:solidFill>
              </a:rPr>
              <a:t>какой-то один главный вопрос</a:t>
            </a: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76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i="1" dirty="0">
                <a:solidFill>
                  <a:srgbClr val="000066"/>
                </a:solidFill>
              </a:rPr>
              <a:t>Противопоставление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0066"/>
                </a:solidFill>
              </a:rPr>
              <a:t>Холодной – </a:t>
            </a:r>
            <a:r>
              <a:rPr lang="ru-RU" b="1" i="1" dirty="0" smtClean="0">
                <a:solidFill>
                  <a:srgbClr val="000066"/>
                </a:solidFill>
              </a:rPr>
              <a:t>тёплые</a:t>
            </a:r>
            <a:endParaRPr lang="ru-RU" b="1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0066"/>
                </a:solidFill>
              </a:rPr>
              <a:t>День – ночь</a:t>
            </a:r>
            <a:endParaRPr lang="ru-RU" b="1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Уморились </a:t>
            </a:r>
            <a:r>
              <a:rPr lang="ru-RU" b="1" i="1" dirty="0">
                <a:solidFill>
                  <a:srgbClr val="000066"/>
                </a:solidFill>
              </a:rPr>
              <a:t>– не остановились</a:t>
            </a:r>
            <a:endParaRPr lang="ru-RU" b="1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0066"/>
                </a:solidFill>
              </a:rPr>
              <a:t>Старые – молодые</a:t>
            </a:r>
            <a:endParaRPr lang="ru-RU" b="1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0066"/>
                </a:solidFill>
              </a:rPr>
              <a:t>Сильные – слабые</a:t>
            </a:r>
            <a:endParaRPr lang="ru-RU" b="1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0066"/>
                </a:solidFill>
              </a:rPr>
              <a:t>Впереди – сзади</a:t>
            </a:r>
            <a:endParaRPr lang="ru-RU" b="1" dirty="0">
              <a:solidFill>
                <a:srgbClr val="000066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://www.kandalaksha-reserve.org/foto_gallery/photos_pticy/lebed_klikyn_pol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17032"/>
            <a:ext cx="4752528" cy="279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04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0066"/>
                </a:solidFill>
              </a:rPr>
              <a:t>Противопоставление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/>
          <a:lstStyle/>
          <a:p>
            <a:r>
              <a:rPr lang="ru-RU" b="1" i="1" dirty="0">
                <a:solidFill>
                  <a:srgbClr val="000066"/>
                </a:solidFill>
              </a:rPr>
              <a:t>Взмахнул – не мог (лететь)</a:t>
            </a:r>
            <a:endParaRPr lang="ru-RU" b="1" dirty="0">
              <a:solidFill>
                <a:srgbClr val="000066"/>
              </a:solidFill>
            </a:endParaRPr>
          </a:p>
          <a:p>
            <a:r>
              <a:rPr lang="ru-RU" b="1" i="1" dirty="0">
                <a:solidFill>
                  <a:srgbClr val="000066"/>
                </a:solidFill>
              </a:rPr>
              <a:t>Ближе – дальше</a:t>
            </a:r>
            <a:endParaRPr lang="ru-RU" b="1" dirty="0">
              <a:solidFill>
                <a:srgbClr val="000066"/>
              </a:solidFill>
            </a:endParaRPr>
          </a:p>
          <a:p>
            <a:r>
              <a:rPr lang="ru-RU" b="1" i="1" dirty="0">
                <a:solidFill>
                  <a:srgbClr val="000066"/>
                </a:solidFill>
              </a:rPr>
              <a:t>(он) не шевелился – (море) поднималось</a:t>
            </a:r>
            <a:endParaRPr lang="ru-RU" b="1" dirty="0">
              <a:solidFill>
                <a:srgbClr val="000066"/>
              </a:solidFill>
            </a:endParaRPr>
          </a:p>
          <a:p>
            <a:endParaRPr lang="ru-RU" b="1" dirty="0"/>
          </a:p>
        </p:txBody>
      </p:sp>
      <p:pic>
        <p:nvPicPr>
          <p:cNvPr id="4" name="Picture 16" descr="normal_l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46437"/>
            <a:ext cx="4176464" cy="2932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7717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88639"/>
            <a:ext cx="5400600" cy="3456385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Толстой </a:t>
            </a:r>
            <a:r>
              <a:rPr lang="ru-RU" altLang="ru-RU" sz="2700" b="1" dirty="0">
                <a:solidFill>
                  <a:srgbClr val="000066"/>
                </a:solidFill>
                <a:cs typeface="Times New Roman" panose="02020603050405020304" pitchFamily="18" charset="0"/>
              </a:rPr>
              <a:t>Лев Николаевич (1828 – 1910), прозаик, драматург, публицист. Родился 9 сентября (по старому стилю 28 августа) в имении Ясная Поляна Тульской губернии. По происхождению принадлежал к древнейшим аристократическим фамилиям России. Получил домашнее образование </a:t>
            </a:r>
            <a:r>
              <a:rPr lang="ru-RU" altLang="ru-RU" sz="2700" b="1">
                <a:solidFill>
                  <a:srgbClr val="000066"/>
                </a:solidFill>
                <a:cs typeface="Times New Roman" panose="02020603050405020304" pitchFamily="18" charset="0"/>
              </a:rPr>
              <a:t>и </a:t>
            </a:r>
            <a:r>
              <a:rPr lang="ru-RU" altLang="ru-RU" sz="2700" b="1" smtClean="0">
                <a:solidFill>
                  <a:srgbClr val="000066"/>
                </a:solidFill>
                <a:cs typeface="Times New Roman" panose="02020603050405020304" pitchFamily="18" charset="0"/>
              </a:rPr>
              <a:t>воспитание</a:t>
            </a:r>
            <a:r>
              <a:rPr lang="ru-RU" altLang="ru-RU" sz="2700" b="1" dirty="0">
                <a:solidFill>
                  <a:srgbClr val="000066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2700" b="1" dirty="0">
                <a:solidFill>
                  <a:srgbClr val="000066"/>
                </a:solidFill>
                <a:cs typeface="Times New Roman" panose="02020603050405020304" pitchFamily="18" charset="0"/>
              </a:rPr>
            </a:br>
            <a:endParaRPr lang="ru-RU" sz="2700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240360" cy="430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17"/>
            <a:ext cx="4616045" cy="288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8907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000066"/>
                </a:solidFill>
              </a:rPr>
              <a:t>Противопоставление</a:t>
            </a:r>
            <a:endParaRPr lang="ru-RU" sz="5400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Море </a:t>
            </a:r>
            <a:r>
              <a:rPr lang="ru-RU" b="1" i="1" dirty="0">
                <a:solidFill>
                  <a:srgbClr val="000066"/>
                </a:solidFill>
              </a:rPr>
              <a:t>колышется (ночью) – (на заре) тихие волны</a:t>
            </a:r>
            <a:endParaRPr lang="ru-RU" b="1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0066"/>
                </a:solidFill>
              </a:rPr>
              <a:t>Красная заря - месяц, звёзды</a:t>
            </a:r>
            <a:endParaRPr lang="ru-RU" b="1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0066"/>
                </a:solidFill>
              </a:rPr>
              <a:t>Один - все волны</a:t>
            </a:r>
            <a:endParaRPr lang="ru-RU" b="1" dirty="0">
              <a:solidFill>
                <a:srgbClr val="000066"/>
              </a:solidFill>
            </a:endParaRPr>
          </a:p>
          <a:p>
            <a:endParaRPr lang="ru-RU" dirty="0"/>
          </a:p>
        </p:txBody>
      </p:sp>
      <p:pic>
        <p:nvPicPr>
          <p:cNvPr id="4" name="Picture 17" descr="328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4248472" cy="304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4510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u="sng" dirty="0" smtClean="0">
                <a:solidFill>
                  <a:srgbClr val="000066"/>
                </a:solidFill>
              </a:rPr>
              <a:t>СИНКВЕЙН</a:t>
            </a:r>
            <a:r>
              <a:rPr lang="ru-RU" i="1" u="sng" dirty="0">
                <a:solidFill>
                  <a:srgbClr val="000066"/>
                </a:solidFill>
              </a:rPr>
              <a:t/>
            </a:r>
            <a:br>
              <a:rPr lang="ru-RU" i="1" u="sng" dirty="0">
                <a:solidFill>
                  <a:srgbClr val="000066"/>
                </a:solidFill>
              </a:rPr>
            </a:br>
            <a:endParaRPr lang="ru-RU" i="1" u="sng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i="1" dirty="0">
                <a:solidFill>
                  <a:srgbClr val="000066"/>
                </a:solidFill>
              </a:rPr>
              <a:t>Первая </a:t>
            </a:r>
            <a:r>
              <a:rPr lang="ru-RU" b="1" i="1" dirty="0" smtClean="0">
                <a:solidFill>
                  <a:srgbClr val="000066"/>
                </a:solidFill>
              </a:rPr>
              <a:t>строка.</a:t>
            </a:r>
            <a:r>
              <a:rPr lang="ru-RU" b="1" i="1" dirty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1 </a:t>
            </a:r>
            <a:r>
              <a:rPr lang="ru-RU" b="1" dirty="0">
                <a:solidFill>
                  <a:srgbClr val="000066"/>
                </a:solidFill>
              </a:rPr>
              <a:t>слово – понятие или тема (существительное</a:t>
            </a:r>
            <a:r>
              <a:rPr lang="ru-RU" b="1" dirty="0" smtClean="0">
                <a:solidFill>
                  <a:srgbClr val="000066"/>
                </a:solidFill>
              </a:rPr>
              <a:t>)</a:t>
            </a:r>
          </a:p>
          <a:p>
            <a:pPr lvl="0"/>
            <a:endParaRPr lang="ru-RU" b="1" dirty="0">
              <a:solidFill>
                <a:srgbClr val="000066"/>
              </a:solidFill>
            </a:endParaRPr>
          </a:p>
          <a:p>
            <a:pPr lvl="0"/>
            <a:r>
              <a:rPr lang="ru-RU" b="1" i="1" dirty="0">
                <a:solidFill>
                  <a:srgbClr val="000066"/>
                </a:solidFill>
              </a:rPr>
              <a:t>Вторая строка</a:t>
            </a:r>
            <a:r>
              <a:rPr lang="ru-RU" b="1" dirty="0">
                <a:solidFill>
                  <a:srgbClr val="000066"/>
                </a:solidFill>
              </a:rPr>
              <a:t>. 2 слова – описание этого понятия (прилагательные</a:t>
            </a:r>
            <a:r>
              <a:rPr lang="ru-RU" b="1" dirty="0" smtClean="0">
                <a:solidFill>
                  <a:srgbClr val="000066"/>
                </a:solidFill>
              </a:rPr>
              <a:t>)</a:t>
            </a:r>
          </a:p>
          <a:p>
            <a:pPr lvl="0"/>
            <a:endParaRPr lang="ru-RU" b="1" dirty="0">
              <a:solidFill>
                <a:srgbClr val="000066"/>
              </a:solidFill>
            </a:endParaRPr>
          </a:p>
          <a:p>
            <a:pPr lvl="0"/>
            <a:r>
              <a:rPr lang="ru-RU" b="1" i="1" dirty="0">
                <a:solidFill>
                  <a:srgbClr val="000066"/>
                </a:solidFill>
              </a:rPr>
              <a:t>Третья строка</a:t>
            </a:r>
            <a:r>
              <a:rPr lang="ru-RU" b="1" dirty="0">
                <a:solidFill>
                  <a:srgbClr val="000066"/>
                </a:solidFill>
              </a:rPr>
              <a:t>. 3 слова – действия (глаголы</a:t>
            </a:r>
            <a:r>
              <a:rPr lang="ru-RU" b="1" dirty="0" smtClean="0">
                <a:solidFill>
                  <a:srgbClr val="000066"/>
                </a:solidFill>
              </a:rPr>
              <a:t>)</a:t>
            </a:r>
          </a:p>
          <a:p>
            <a:pPr lvl="0"/>
            <a:endParaRPr lang="ru-RU" b="1" dirty="0">
              <a:solidFill>
                <a:srgbClr val="000066"/>
              </a:solidFill>
            </a:endParaRPr>
          </a:p>
          <a:p>
            <a:pPr lvl="0"/>
            <a:r>
              <a:rPr lang="ru-RU" b="1" i="1" dirty="0">
                <a:solidFill>
                  <a:srgbClr val="000066"/>
                </a:solidFill>
              </a:rPr>
              <a:t>Четвертая строка</a:t>
            </a:r>
            <a:r>
              <a:rPr lang="ru-RU" b="1" dirty="0">
                <a:solidFill>
                  <a:srgbClr val="000066"/>
                </a:solidFill>
              </a:rPr>
              <a:t>. Фраза или предложение, показывающее отношение к теме </a:t>
            </a:r>
            <a:endParaRPr lang="ru-RU" b="1" dirty="0" smtClean="0">
              <a:solidFill>
                <a:srgbClr val="000066"/>
              </a:solidFill>
            </a:endParaRPr>
          </a:p>
          <a:p>
            <a:pPr lvl="0"/>
            <a:endParaRPr lang="ru-RU" b="1" dirty="0">
              <a:solidFill>
                <a:srgbClr val="000066"/>
              </a:solidFill>
            </a:endParaRPr>
          </a:p>
          <a:p>
            <a:pPr lvl="0"/>
            <a:r>
              <a:rPr lang="ru-RU" b="1" i="1" dirty="0">
                <a:solidFill>
                  <a:srgbClr val="000066"/>
                </a:solidFill>
              </a:rPr>
              <a:t>Пятая строка</a:t>
            </a:r>
            <a:r>
              <a:rPr lang="ru-RU" b="1" dirty="0">
                <a:solidFill>
                  <a:srgbClr val="000066"/>
                </a:solidFill>
              </a:rPr>
              <a:t>. 1 слово – синоним, который повторяет суть темы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50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Слушание музыки</a:t>
            </a:r>
            <a:r>
              <a:rPr lang="ru-RU" dirty="0"/>
              <a:t> </a:t>
            </a:r>
          </a:p>
        </p:txBody>
      </p:sp>
      <p:pic>
        <p:nvPicPr>
          <p:cNvPr id="4" name="Камиль Сен-Санс Лебедь (Camille Saint-Saens Swan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42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u="sng" dirty="0">
                <a:solidFill>
                  <a:srgbClr val="000066"/>
                </a:solidFill>
              </a:rPr>
              <a:t>Д</a:t>
            </a:r>
            <a:r>
              <a:rPr lang="ru-RU" b="1" i="1" u="sng" dirty="0" smtClean="0">
                <a:solidFill>
                  <a:srgbClr val="000066"/>
                </a:solidFill>
              </a:rPr>
              <a:t>омашнее </a:t>
            </a:r>
            <a:r>
              <a:rPr lang="ru-RU" b="1" i="1" u="sng" dirty="0">
                <a:solidFill>
                  <a:srgbClr val="000066"/>
                </a:solidFill>
              </a:rPr>
              <a:t>задание по выбору:</a:t>
            </a:r>
            <a:r>
              <a:rPr lang="ru-RU" i="1" u="sng" dirty="0">
                <a:solidFill>
                  <a:srgbClr val="000066"/>
                </a:solidFill>
              </a:rPr>
              <a:t/>
            </a:r>
            <a:br>
              <a:rPr lang="ru-RU" i="1" u="sng" dirty="0">
                <a:solidFill>
                  <a:srgbClr val="000066"/>
                </a:solidFill>
              </a:rPr>
            </a:br>
            <a:endParaRPr lang="ru-RU" i="1" u="sng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ru-RU" b="1" dirty="0" smtClean="0">
                <a:solidFill>
                  <a:srgbClr val="000066"/>
                </a:solidFill>
              </a:rPr>
              <a:t>Хрестоматия </a:t>
            </a:r>
            <a:r>
              <a:rPr lang="ru-RU" b="1" dirty="0">
                <a:solidFill>
                  <a:srgbClr val="000066"/>
                </a:solidFill>
              </a:rPr>
              <a:t>с.29-30,читать, </a:t>
            </a:r>
            <a:r>
              <a:rPr lang="ru-RU" b="1" dirty="0" smtClean="0">
                <a:solidFill>
                  <a:srgbClr val="000066"/>
                </a:solidFill>
              </a:rPr>
              <a:t>пересказать</a:t>
            </a:r>
          </a:p>
          <a:p>
            <a:pPr marL="514350" lvl="0" indent="-514350">
              <a:buAutoNum type="arabicPeriod"/>
            </a:pPr>
            <a:endParaRPr lang="ru-RU" b="1" dirty="0">
              <a:solidFill>
                <a:srgbClr val="000066"/>
              </a:solidFill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rgbClr val="000066"/>
                </a:solidFill>
              </a:rPr>
              <a:t>2. Выполнить </a:t>
            </a:r>
            <a:r>
              <a:rPr lang="ru-RU" b="1" dirty="0">
                <a:solidFill>
                  <a:srgbClr val="000066"/>
                </a:solidFill>
              </a:rPr>
              <a:t>рисунок к одной из частей и подписать его словами из </a:t>
            </a:r>
            <a:r>
              <a:rPr lang="ru-RU" b="1" dirty="0" smtClean="0">
                <a:solidFill>
                  <a:srgbClr val="000066"/>
                </a:solidFill>
              </a:rPr>
              <a:t>текста</a:t>
            </a:r>
          </a:p>
          <a:p>
            <a:pPr marL="0" lvl="0" indent="0">
              <a:buNone/>
            </a:pPr>
            <a:endParaRPr lang="ru-RU" b="1" dirty="0">
              <a:solidFill>
                <a:srgbClr val="000066"/>
              </a:solidFill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rgbClr val="000066"/>
                </a:solidFill>
              </a:rPr>
              <a:t>3. Написать </a:t>
            </a:r>
            <a:r>
              <a:rPr lang="ru-RU" b="1" dirty="0">
                <a:solidFill>
                  <a:srgbClr val="000066"/>
                </a:solidFill>
              </a:rPr>
              <a:t>своё продолжение рассказа  (на отдельном листе)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82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385946" cy="4495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067944" y="980728"/>
            <a:ext cx="48245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Calibri" pitchFamily="34" charset="0"/>
                <a:cs typeface="Times New Roman" pitchFamily="18" charset="0"/>
              </a:rPr>
              <a:t>«Ежели бы мне сказали, что то, что я напишу, будут читать теперешние дети лет через двадцать и будут над ним плакать и смеяться, я бы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Calibri" pitchFamily="34" charset="0"/>
                <a:cs typeface="Times New Roman" pitchFamily="18" charset="0"/>
              </a:rPr>
              <a:t>посвятил ему всю свою жизнь и все свои силы»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Calibri" pitchFamily="34" charset="0"/>
                <a:cs typeface="Times New Roman" pitchFamily="18" charset="0"/>
              </a:rPr>
              <a:t>Л.Н.Толстой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42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424847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Лебеди</a:t>
            </a:r>
            <a:br>
              <a:rPr lang="ru-RU" sz="3600" b="1" dirty="0" smtClean="0"/>
            </a:br>
            <a:r>
              <a:rPr lang="ru-RU" sz="3600" b="1" dirty="0" err="1" smtClean="0"/>
              <a:t>Л.Н.Толстой</a:t>
            </a:r>
            <a:endParaRPr lang="ru-RU" sz="3600" b="1" dirty="0"/>
          </a:p>
        </p:txBody>
      </p:sp>
      <p:pic>
        <p:nvPicPr>
          <p:cNvPr id="4" name="Picture 2" descr="F:\Лебеди\080103115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5958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6872" y="602128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i="1" dirty="0" err="1" smtClean="0">
                <a:solidFill>
                  <a:srgbClr val="000066"/>
                </a:solidFill>
              </a:rPr>
              <a:t>А.А.Рылов</a:t>
            </a:r>
            <a:r>
              <a:rPr lang="ru-RU" sz="3600" b="1" i="1" dirty="0" smtClean="0">
                <a:solidFill>
                  <a:srgbClr val="000066"/>
                </a:solidFill>
              </a:rPr>
              <a:t>. «В голубом просторе», 1918</a:t>
            </a:r>
            <a:endParaRPr lang="ru-RU" sz="36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35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3096344" cy="93610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0066"/>
                </a:solidFill>
              </a:rPr>
              <a:t>Тема урока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507288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err="1" smtClean="0">
                <a:solidFill>
                  <a:srgbClr val="000066"/>
                </a:solidFill>
              </a:rPr>
              <a:t>Л.Толстой</a:t>
            </a:r>
            <a:r>
              <a:rPr lang="ru-RU" sz="3600" b="1" i="1" dirty="0" smtClean="0">
                <a:solidFill>
                  <a:srgbClr val="000066"/>
                </a:solidFill>
              </a:rPr>
              <a:t> «Лебеди».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0066"/>
                </a:solidFill>
              </a:rPr>
              <a:t>Определение жанра произведения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F:\Лебеди\0801031153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5411801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65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урока</a:t>
            </a:r>
            <a:endParaRPr lang="ru-RU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450000">
              <a:spcBef>
                <a:spcPts val="0"/>
              </a:spcBef>
            </a:pPr>
            <a:r>
              <a:rPr lang="ru-RU" b="1" dirty="0" smtClean="0">
                <a:solidFill>
                  <a:srgbClr val="000066"/>
                </a:solidFill>
              </a:rPr>
              <a:t>развитие умений воспринимать текст на слух;</a:t>
            </a:r>
          </a:p>
          <a:p>
            <a:pPr marL="0" indent="-450000">
              <a:spcBef>
                <a:spcPts val="0"/>
              </a:spcBef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0" indent="-450000">
              <a:spcBef>
                <a:spcPts val="0"/>
              </a:spcBef>
            </a:pPr>
            <a:r>
              <a:rPr lang="ru-RU" b="1" dirty="0" smtClean="0">
                <a:solidFill>
                  <a:srgbClr val="000066"/>
                </a:solidFill>
              </a:rPr>
              <a:t> развитие умений читать правильно, выразительно, осознанно; </a:t>
            </a:r>
          </a:p>
          <a:p>
            <a:pPr marL="0" indent="-450000">
              <a:spcBef>
                <a:spcPts val="0"/>
              </a:spcBef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0" indent="-450000">
              <a:spcBef>
                <a:spcPts val="0"/>
              </a:spcBef>
            </a:pPr>
            <a:r>
              <a:rPr lang="ru-RU" b="1" dirty="0" smtClean="0">
                <a:solidFill>
                  <a:srgbClr val="000066"/>
                </a:solidFill>
              </a:rPr>
              <a:t>развитие умений самостоятельно прогнозировать содержание текста по заглавию, фамилии автора</a:t>
            </a:r>
            <a:r>
              <a:rPr lang="ru-RU" b="1" smtClean="0">
                <a:solidFill>
                  <a:srgbClr val="000066"/>
                </a:solidFill>
              </a:rPr>
              <a:t>, иллюстрации</a:t>
            </a:r>
            <a:endParaRPr lang="ru-RU" b="1" dirty="0" smtClean="0">
              <a:solidFill>
                <a:srgbClr val="000066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218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290266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</a:rPr>
              <a:t>План урока</a:t>
            </a:r>
            <a:endParaRPr lang="ru-RU" b="1" i="1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0066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0066"/>
                </a:solidFill>
              </a:rPr>
              <a:t>1. Чтение произведения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0066"/>
                </a:solidFill>
              </a:rPr>
              <a:t>2. Анализ произведения по вопросам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0066"/>
                </a:solidFill>
              </a:rPr>
              <a:t>3. Определение жанра произведения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52523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5" t="2114" r="3012" b="3774"/>
          <a:stretch/>
        </p:blipFill>
        <p:spPr bwMode="auto">
          <a:xfrm>
            <a:off x="3851920" y="2118254"/>
            <a:ext cx="4957789" cy="455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567"/>
            <a:ext cx="4601157" cy="410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65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Клип</a:t>
            </a:r>
            <a:endParaRPr lang="ru-RU" dirty="0"/>
          </a:p>
        </p:txBody>
      </p:sp>
      <p:pic>
        <p:nvPicPr>
          <p:cNvPr id="4" name="Полёт Лебеде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38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klyv.ru/wp-content/uploads/lebed-leti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3507" y="-27384"/>
            <a:ext cx="5490493" cy="3372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server.audiopedia.su:8888/staroeradio/images/pics/0085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04236"/>
            <a:ext cx="5267325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390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332</Words>
  <Application>Microsoft Office PowerPoint</Application>
  <PresentationFormat>Экран (4:3)</PresentationFormat>
  <Paragraphs>89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 Толстой Лев Николаевич (1828 – 1910), прозаик, драматург, публицист. Родился 9 сентября (по старому стилю 28 августа) в имении Ясная Поляна Тульской губернии. По происхождению принадлежал к древнейшим аристократическим фамилиям России. Получил домашнее образование и воспитание </vt:lpstr>
      <vt:lpstr>Лебеди Л.Н.Толстой</vt:lpstr>
      <vt:lpstr>Тема урока</vt:lpstr>
      <vt:lpstr>Цели урока</vt:lpstr>
      <vt:lpstr>План урока</vt:lpstr>
      <vt:lpstr>Слайд 7</vt:lpstr>
      <vt:lpstr>Клип</vt:lpstr>
      <vt:lpstr>Слайд 9</vt:lpstr>
      <vt:lpstr> Читает Юрий Сидоров </vt:lpstr>
      <vt:lpstr>Стадо лебедей  Полет в тёплые земли  Трудный перелёт </vt:lpstr>
      <vt:lpstr>Трудный перелёт</vt:lpstr>
      <vt:lpstr>Слайд 13</vt:lpstr>
      <vt:lpstr>Слайд 14</vt:lpstr>
      <vt:lpstr>Слайд 15</vt:lpstr>
      <vt:lpstr>Слайд 16</vt:lpstr>
      <vt:lpstr> Основные черты рассказа:  </vt:lpstr>
      <vt:lpstr>Противопоставление</vt:lpstr>
      <vt:lpstr>Противопоставление</vt:lpstr>
      <vt:lpstr>Противопоставление</vt:lpstr>
      <vt:lpstr> СИНКВЕЙН </vt:lpstr>
      <vt:lpstr>Слушание музыки </vt:lpstr>
      <vt:lpstr> Домашнее задание по выбору: </vt:lpstr>
      <vt:lpstr>Слайд 24</vt:lpstr>
    </vt:vector>
  </TitlesOfParts>
  <Company>SCHOOL29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Kab14</dc:creator>
  <cp:lastModifiedBy>Sony</cp:lastModifiedBy>
  <cp:revision>51</cp:revision>
  <dcterms:created xsi:type="dcterms:W3CDTF">2016-02-09T06:39:22Z</dcterms:created>
  <dcterms:modified xsi:type="dcterms:W3CDTF">2016-03-23T20:23:29Z</dcterms:modified>
</cp:coreProperties>
</file>