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64" r:id="rId4"/>
    <p:sldId id="258" r:id="rId5"/>
    <p:sldId id="259" r:id="rId6"/>
    <p:sldId id="260" r:id="rId7"/>
    <p:sldId id="262" r:id="rId8"/>
    <p:sldId id="265" r:id="rId9"/>
    <p:sldId id="266" r:id="rId10"/>
    <p:sldId id="269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D8D03-1429-477E-ABF2-B3E49BDA7797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90692-E305-476D-9A8A-5718C3441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5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1.Б. Кустодиев «Федор Шаляпин»</a:t>
            </a:r>
          </a:p>
          <a:p>
            <a:r>
              <a:rPr lang="ru-RU" dirty="0" smtClean="0"/>
              <a:t>2.П.Пикассо «Подсолнухи»</a:t>
            </a:r>
          </a:p>
          <a:p>
            <a:r>
              <a:rPr lang="ru-RU" dirty="0" smtClean="0"/>
              <a:t>3. Б. Кустодиев «Всадница»</a:t>
            </a:r>
          </a:p>
          <a:p>
            <a:r>
              <a:rPr lang="ru-RU" dirty="0" smtClean="0"/>
              <a:t>4. М.</a:t>
            </a:r>
            <a:r>
              <a:rPr lang="ru-RU" baseline="0" dirty="0" smtClean="0"/>
              <a:t> Шагал «Прогулка»</a:t>
            </a:r>
          </a:p>
          <a:p>
            <a:r>
              <a:rPr lang="ru-RU" baseline="0" dirty="0" smtClean="0"/>
              <a:t>5.И. Левитан «Над вечным покоем»</a:t>
            </a:r>
          </a:p>
          <a:p>
            <a:r>
              <a:rPr lang="ru-RU" baseline="0" dirty="0" smtClean="0"/>
              <a:t>6. </a:t>
            </a:r>
            <a:r>
              <a:rPr lang="ru-RU" baseline="0" dirty="0" err="1" smtClean="0"/>
              <a:t>Боровиковский</a:t>
            </a:r>
            <a:r>
              <a:rPr lang="ru-RU" baseline="0" dirty="0" smtClean="0"/>
              <a:t> «Портрет М. Лопухиной»</a:t>
            </a:r>
          </a:p>
          <a:p>
            <a:r>
              <a:rPr lang="ru-RU" baseline="0" dirty="0" smtClean="0"/>
              <a:t>7. И. Шишкин «Рожь»</a:t>
            </a:r>
          </a:p>
          <a:p>
            <a:r>
              <a:rPr lang="ru-RU" baseline="0" dirty="0" smtClean="0"/>
              <a:t>8. В. Васнецов «Витязь на распутье»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90692-E305-476D-9A8A-5718C34417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4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1.Клод Моне «Впечатление. Восход солнца» - импрессионизм.</a:t>
            </a:r>
          </a:p>
          <a:p>
            <a:r>
              <a:rPr lang="ru-RU" baseline="0" dirty="0" smtClean="0"/>
              <a:t>2.Пабло Пикассо «Гитара и скрипка» – кубизм.</a:t>
            </a:r>
          </a:p>
          <a:p>
            <a:r>
              <a:rPr lang="ru-RU" baseline="0" dirty="0" smtClean="0"/>
              <a:t>3.Анри Матисс «Танец» – фовизм.</a:t>
            </a:r>
          </a:p>
          <a:p>
            <a:r>
              <a:rPr lang="ru-RU" baseline="0" dirty="0" smtClean="0"/>
              <a:t>4.Эдгар Дега «Голубые танцовщицы» – импрессионизм.</a:t>
            </a:r>
          </a:p>
          <a:p>
            <a:r>
              <a:rPr lang="ru-RU" baseline="0" dirty="0" smtClean="0"/>
              <a:t>5.Федор Васильев «Оттепель» – реализм.</a:t>
            </a:r>
          </a:p>
          <a:p>
            <a:r>
              <a:rPr lang="ru-RU" baseline="0" dirty="0" smtClean="0"/>
              <a:t>6.Василий Кандинский «Композиция </a:t>
            </a:r>
            <a:r>
              <a:rPr lang="en-US" baseline="0" dirty="0" smtClean="0"/>
              <a:t>VIII</a:t>
            </a:r>
            <a:r>
              <a:rPr lang="ru-RU" baseline="0" dirty="0" smtClean="0"/>
              <a:t>» - абстракционизм.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90692-E305-476D-9A8A-5718C34417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1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Тема – уборка хлеба.</a:t>
            </a:r>
          </a:p>
          <a:p>
            <a:r>
              <a:rPr lang="ru-RU" dirty="0" smtClean="0"/>
              <a:t>Сюжет –  сельский труд,</a:t>
            </a:r>
            <a:r>
              <a:rPr lang="ru-RU" baseline="0" dirty="0" smtClean="0"/>
              <a:t> </a:t>
            </a:r>
            <a:r>
              <a:rPr lang="ru-RU" dirty="0" smtClean="0"/>
              <a:t> доставляющий</a:t>
            </a:r>
            <a:r>
              <a:rPr lang="ru-RU" baseline="0" dirty="0" smtClean="0"/>
              <a:t> радость крестьянкам.</a:t>
            </a:r>
          </a:p>
          <a:p>
            <a:r>
              <a:rPr lang="ru-RU" baseline="0" dirty="0" smtClean="0"/>
              <a:t>Содержание – группа женщин убирают зерно, засучив рукава. Оживленно идет работа, все довольны и радостны. Год выдался урожайным, будет чем кормить детей.</a:t>
            </a:r>
          </a:p>
          <a:p>
            <a:r>
              <a:rPr lang="ru-RU" baseline="0" dirty="0" smtClean="0"/>
              <a:t>Т. Яблонская написала эту картину в ту пору, когда страна еще не оправилась от военной разрухи. Всюду был голод. Картина внушает надежду на будущее – радость от труда. Люди, пережившие войну, преодолеют все трудности в мирное время и заживут счастливо.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90692-E305-476D-9A8A-5718C34417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7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5.wdp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9.jp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microsoft.com/office/2007/relationships/hdphoto" Target="../media/hdphoto3.wdp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836712"/>
            <a:ext cx="8229600" cy="23636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Тренинг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Проверь себя»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0" dirty="0" smtClean="0"/>
              <a:t>( </a:t>
            </a:r>
            <a:r>
              <a:rPr lang="ru-RU" sz="2800" b="0" dirty="0" err="1" smtClean="0"/>
              <a:t>Мхк</a:t>
            </a:r>
            <a:r>
              <a:rPr lang="ru-RU" sz="2800" b="0" dirty="0" smtClean="0"/>
              <a:t> </a:t>
            </a:r>
            <a:r>
              <a:rPr lang="ru-RU" sz="2800" b="0" dirty="0" smtClean="0"/>
              <a:t>8 класс)</a:t>
            </a:r>
            <a:endParaRPr lang="ru-RU" sz="28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Составитель: Королева Г.П., </a:t>
            </a:r>
          </a:p>
          <a:p>
            <a:r>
              <a:rPr lang="ru-RU" dirty="0"/>
              <a:t>п</a:t>
            </a:r>
            <a:r>
              <a:rPr lang="ru-RU" dirty="0" smtClean="0"/>
              <a:t>едагог МБОУ СОШ №86,                                 г. 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6.Самопроверка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Третьяковская галерея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Лувр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Национальная картинная галерея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Музей Прадо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Эрмитаж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Метрополитен - музей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ru-RU" dirty="0" smtClean="0"/>
              <a:t>Нью-Йорк, США</a:t>
            </a:r>
          </a:p>
          <a:p>
            <a:r>
              <a:rPr lang="ru-RU" dirty="0" smtClean="0"/>
              <a:t>Мадрид, Испания</a:t>
            </a:r>
          </a:p>
          <a:p>
            <a:r>
              <a:rPr lang="ru-RU" dirty="0" smtClean="0"/>
              <a:t>Москва, Россия</a:t>
            </a:r>
          </a:p>
          <a:p>
            <a:r>
              <a:rPr lang="ru-RU" dirty="0" smtClean="0"/>
              <a:t>Санкт-Петербург, Россия</a:t>
            </a:r>
          </a:p>
          <a:p>
            <a:r>
              <a:rPr lang="ru-RU" dirty="0" smtClean="0"/>
              <a:t>Дрезден, Германия</a:t>
            </a:r>
          </a:p>
          <a:p>
            <a:r>
              <a:rPr lang="ru-RU" dirty="0" smtClean="0"/>
              <a:t>Париж, Франция</a:t>
            </a:r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355976" y="1844824"/>
            <a:ext cx="576064" cy="1008112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339752" y="2348880"/>
            <a:ext cx="2592288" cy="223224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059832" y="2348880"/>
            <a:ext cx="1872208" cy="1368152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355976" y="1844824"/>
            <a:ext cx="576064" cy="2736304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843808" y="3284984"/>
            <a:ext cx="2232248" cy="864096"/>
          </a:xfrm>
          <a:prstGeom prst="straightConnector1">
            <a:avLst/>
          </a:prstGeom>
          <a:ln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79912" y="3212976"/>
            <a:ext cx="1152128" cy="936104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7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7.Кто автор картины …?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7" y="1600200"/>
            <a:ext cx="3655866" cy="452596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492897"/>
            <a:ext cx="4038600" cy="2304256"/>
          </a:xfrm>
          <a:noFill/>
        </p:spPr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И. Репин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М. Нестеров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А. Рублев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Рафаэль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1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8.Кто </a:t>
            </a:r>
            <a:r>
              <a:rPr lang="ru-RU" dirty="0"/>
              <a:t>автор картины </a:t>
            </a:r>
            <a:r>
              <a:rPr lang="ru-RU" dirty="0" smtClean="0"/>
              <a:t>…?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229600" cy="2914650"/>
          </a:xfr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11760" y="4941169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Рембрандт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Тициан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Леонардо да Винчи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24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9.Какая картина не принадлежит Ван Гогу?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00808"/>
            <a:ext cx="2470110" cy="154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05618"/>
            <a:ext cx="1852993" cy="2095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1" y="4150118"/>
            <a:ext cx="2409844" cy="1893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07" y="1690967"/>
            <a:ext cx="2889928" cy="18062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91" y="4218470"/>
            <a:ext cx="2284544" cy="1756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77" y="4088491"/>
            <a:ext cx="2596306" cy="19351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904" y="170080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155679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188547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9904" y="416626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985574" y="443590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263063" y="472765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164468" y="6043398"/>
            <a:ext cx="291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К. Моне «Маки»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25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34" y="1337866"/>
            <a:ext cx="1581150" cy="190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05" y="1539463"/>
            <a:ext cx="1298452" cy="1888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39" y="1680174"/>
            <a:ext cx="1725707" cy="1790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8346"/>
            <a:ext cx="1733316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1" y="4278294"/>
            <a:ext cx="1928581" cy="1391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84" y="4121828"/>
            <a:ext cx="2284687" cy="1287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441" y="260648"/>
            <a:ext cx="8536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1.Назови </a:t>
            </a:r>
            <a:r>
              <a:rPr lang="ru-RU" sz="3200" dirty="0" smtClean="0"/>
              <a:t>картины, </a:t>
            </a:r>
            <a:r>
              <a:rPr lang="ru-RU" sz="3200" dirty="0" smtClean="0"/>
              <a:t>определи </a:t>
            </a:r>
            <a:r>
              <a:rPr lang="ru-RU" sz="3200" dirty="0" smtClean="0"/>
              <a:t>жанр произведений.</a:t>
            </a:r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43" y="4904355"/>
            <a:ext cx="2358185" cy="1257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356824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32428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34275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1" y="3470572"/>
            <a:ext cx="73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567008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35934" y="6003210"/>
            <a:ext cx="57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953605" y="553320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0" y="6162054"/>
            <a:ext cx="51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0" y="1430215"/>
            <a:ext cx="1640111" cy="210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24" y="4149080"/>
            <a:ext cx="2172102" cy="151033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70" y="1700808"/>
            <a:ext cx="2304256" cy="154443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2589287" cy="161921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021390"/>
            <a:ext cx="1800200" cy="176571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13" y="1526656"/>
            <a:ext cx="1803020" cy="21786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55576" y="332656"/>
            <a:ext cx="7671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2.Назови </a:t>
            </a:r>
            <a:r>
              <a:rPr lang="ru-RU" sz="3200" dirty="0" smtClean="0"/>
              <a:t>картины, </a:t>
            </a:r>
            <a:r>
              <a:rPr lang="ru-RU" sz="3200" dirty="0" smtClean="0"/>
              <a:t>определи </a:t>
            </a:r>
            <a:r>
              <a:rPr lang="ru-RU" sz="3200" dirty="0" smtClean="0"/>
              <a:t>стилевое направление </a:t>
            </a:r>
            <a:r>
              <a:rPr lang="ru-RU" sz="3200" dirty="0" smtClean="0"/>
              <a:t>произведений.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51248" y="324523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7" y="3789040"/>
            <a:ext cx="48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3245238"/>
            <a:ext cx="61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10642" y="5844081"/>
            <a:ext cx="48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23927" y="6200344"/>
            <a:ext cx="48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04247" y="5659415"/>
            <a:ext cx="53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47432"/>
            <a:ext cx="2052228" cy="159780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21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53397"/>
              </p:ext>
            </p:extLst>
          </p:nvPr>
        </p:nvGraphicFramePr>
        <p:xfrm>
          <a:off x="251520" y="1052736"/>
          <a:ext cx="8712968" cy="562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921555"/>
                <a:gridCol w="2680914"/>
                <a:gridCol w="2606443"/>
              </a:tblGrid>
              <a:tr h="11089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 картин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создания (эпоха)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Страна, стилевое направление</a:t>
                      </a:r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К. Моне «Впечатление. Восход солнца»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Сандро</a:t>
                      </a:r>
                      <a:r>
                        <a:rPr lang="ru-RU" sz="2400" dirty="0" smtClean="0"/>
                        <a:t> Боттичелли «Рождение Венеры»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А. Матисс «Красная комната»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И. Репин «Портрет Л.Н. Толстого»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0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3. </a:t>
            </a:r>
            <a:r>
              <a:rPr lang="ru-RU" sz="2800" dirty="0" smtClean="0"/>
              <a:t>Заполни </a:t>
            </a:r>
            <a:r>
              <a:rPr lang="ru-RU" sz="2800" dirty="0" smtClean="0"/>
              <a:t>таблицу </a:t>
            </a:r>
            <a:r>
              <a:rPr lang="ru-RU" sz="2800" dirty="0"/>
              <a:t>по смысловым единицам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5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78454"/>
              </p:ext>
            </p:extLst>
          </p:nvPr>
        </p:nvGraphicFramePr>
        <p:xfrm>
          <a:off x="251520" y="1052736"/>
          <a:ext cx="8712968" cy="562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993563"/>
                <a:gridCol w="2680914"/>
                <a:gridCol w="2606443"/>
              </a:tblGrid>
              <a:tr h="11089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картин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создания (эпоха)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Страна, стилевое направление</a:t>
                      </a:r>
                      <a:endParaRPr lang="ru-RU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К. Моне «Впечатление. Восход солнца»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XIX</a:t>
                      </a:r>
                      <a:r>
                        <a:rPr lang="ru-RU" sz="2400" dirty="0" smtClean="0"/>
                        <a:t> в.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Франция. Импрессионизм</a:t>
                      </a:r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Сандро</a:t>
                      </a:r>
                      <a:r>
                        <a:rPr lang="ru-RU" sz="2400" dirty="0" smtClean="0"/>
                        <a:t> Боттичелли «Рождение Венеры»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Эпоха Возрождения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Италия. </a:t>
                      </a:r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А. Матисс «Красная комната»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XX</a:t>
                      </a:r>
                      <a:r>
                        <a:rPr lang="ru-RU" sz="2400" dirty="0" smtClean="0"/>
                        <a:t> в.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Франция. Фовизм</a:t>
                      </a:r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И. Репин «Портрет Л.Н. Толстого»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XIX</a:t>
                      </a:r>
                      <a:r>
                        <a:rPr lang="ru-RU" sz="2400" dirty="0" smtClean="0"/>
                        <a:t> в.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Россия. Реализм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0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3.Самопроверка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6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64679"/>
              </p:ext>
            </p:extLst>
          </p:nvPr>
        </p:nvGraphicFramePr>
        <p:xfrm>
          <a:off x="251520" y="1052736"/>
          <a:ext cx="8712968" cy="562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993563"/>
                <a:gridCol w="2680914"/>
                <a:gridCol w="2606443"/>
              </a:tblGrid>
              <a:tr h="11089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 картин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создания (эпоха)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Страна, стилевое направление</a:t>
                      </a:r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Леонардо да Винчи «</a:t>
                      </a:r>
                      <a:r>
                        <a:rPr lang="ru-RU" sz="2400" dirty="0" err="1" smtClean="0"/>
                        <a:t>Мона</a:t>
                      </a:r>
                      <a:r>
                        <a:rPr lang="ru-RU" sz="2400" dirty="0" smtClean="0"/>
                        <a:t> Лиза»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Д. Веласкес «</a:t>
                      </a:r>
                      <a:r>
                        <a:rPr lang="ru-RU" sz="2400" dirty="0" err="1" smtClean="0"/>
                        <a:t>Менины</a:t>
                      </a:r>
                      <a:r>
                        <a:rPr lang="ru-RU" sz="2400" dirty="0" smtClean="0"/>
                        <a:t>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И. Репин «Бурлаки</a:t>
                      </a:r>
                      <a:r>
                        <a:rPr lang="ru-RU" sz="2400" baseline="0" dirty="0" smtClean="0"/>
                        <a:t> на Волге»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П. Пикассо «Плачущая женщина»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0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4.Заполни </a:t>
            </a:r>
            <a:r>
              <a:rPr lang="ru-RU" sz="2800" dirty="0" smtClean="0"/>
              <a:t>таблицу </a:t>
            </a:r>
            <a:r>
              <a:rPr lang="ru-RU" sz="2800" dirty="0"/>
              <a:t>по смысловым единицам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2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38208"/>
              </p:ext>
            </p:extLst>
          </p:nvPr>
        </p:nvGraphicFramePr>
        <p:xfrm>
          <a:off x="251520" y="1052736"/>
          <a:ext cx="8712968" cy="562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993563"/>
                <a:gridCol w="2680914"/>
                <a:gridCol w="2606443"/>
              </a:tblGrid>
              <a:tr h="11089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 картин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создания (эпоха)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Страна, стилевое направление</a:t>
                      </a:r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Леонардо да Винчи «</a:t>
                      </a:r>
                      <a:r>
                        <a:rPr lang="ru-RU" sz="2400" dirty="0" err="1" smtClean="0"/>
                        <a:t>Мона</a:t>
                      </a:r>
                      <a:r>
                        <a:rPr lang="ru-RU" sz="2400" dirty="0" smtClean="0"/>
                        <a:t> Лиза»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Эпоха Ренессанса (Возрождения)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Италия. </a:t>
                      </a:r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Д. Веласкес «</a:t>
                      </a:r>
                      <a:r>
                        <a:rPr lang="ru-RU" sz="2400" dirty="0" err="1" smtClean="0"/>
                        <a:t>Менины</a:t>
                      </a:r>
                      <a:r>
                        <a:rPr lang="ru-RU" sz="2400" dirty="0" smtClean="0"/>
                        <a:t>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XVII</a:t>
                      </a:r>
                      <a:r>
                        <a:rPr lang="ru-RU" sz="2400" dirty="0" smtClean="0"/>
                        <a:t> в.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Испания. Барокко</a:t>
                      </a:r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И. Репин «Бурлаки</a:t>
                      </a:r>
                      <a:r>
                        <a:rPr lang="ru-RU" sz="2400" baseline="0" dirty="0" smtClean="0"/>
                        <a:t> на Волге»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XIX</a:t>
                      </a:r>
                      <a:r>
                        <a:rPr lang="ru-RU" sz="2400" dirty="0" smtClean="0"/>
                        <a:t> в.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Россия. Реализм</a:t>
                      </a:r>
                      <a:endParaRPr lang="ru-RU" sz="24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П. Пикассо «Плачущая женщина»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XX</a:t>
                      </a:r>
                      <a:r>
                        <a:rPr lang="ru-RU" sz="2400" dirty="0" smtClean="0"/>
                        <a:t> в.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Испания. Кубизм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0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4.Самопроверка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0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5.Определи тему, сюжет и содержание картины Т.Н. Яблонской «Хлеб»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62" y="1600200"/>
            <a:ext cx="6868275" cy="4708525"/>
          </a:xfr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617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6.Где находятся всемирно известные музеи? </a:t>
            </a:r>
            <a:r>
              <a:rPr lang="ru-RU" sz="3200" dirty="0" smtClean="0"/>
              <a:t>Установите </a:t>
            </a:r>
            <a:r>
              <a:rPr lang="ru-RU" sz="3200" dirty="0" smtClean="0"/>
              <a:t>соответствие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Третьяковская галерея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Лувр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Национальная картинная галерея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Музей Прадо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Эрмитаж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Метрополитен - музей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ru-RU" dirty="0" smtClean="0"/>
              <a:t>Нью-Йорк, США</a:t>
            </a:r>
          </a:p>
          <a:p>
            <a:r>
              <a:rPr lang="ru-RU" dirty="0" smtClean="0"/>
              <a:t>Мадрид, Испания</a:t>
            </a:r>
          </a:p>
          <a:p>
            <a:r>
              <a:rPr lang="ru-RU" dirty="0" smtClean="0"/>
              <a:t>Москва, Россия</a:t>
            </a:r>
          </a:p>
          <a:p>
            <a:r>
              <a:rPr lang="ru-RU" dirty="0" smtClean="0"/>
              <a:t>Санкт-Петербург, Россия</a:t>
            </a:r>
          </a:p>
          <a:p>
            <a:r>
              <a:rPr lang="ru-RU" dirty="0" smtClean="0"/>
              <a:t>Дрезден, Германия</a:t>
            </a:r>
          </a:p>
          <a:p>
            <a:r>
              <a:rPr lang="ru-RU" dirty="0" smtClean="0"/>
              <a:t>Париж, Франция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349</TotalTime>
  <Words>655</Words>
  <Application>Microsoft Office PowerPoint</Application>
  <PresentationFormat>Экран (4:3)</PresentationFormat>
  <Paragraphs>148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Тренинг «Проверь себя»  ( Мхк 8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5.Определи тему, сюжет и содержание картины Т.Н. Яблонской «Хлеб»</vt:lpstr>
      <vt:lpstr>6.Где находятся всемирно известные музеи? Установите соответствие</vt:lpstr>
      <vt:lpstr>6.Самопроверка</vt:lpstr>
      <vt:lpstr>7.Кто автор картины …? </vt:lpstr>
      <vt:lpstr>8.Кто автор картины …?</vt:lpstr>
      <vt:lpstr>9.Какая картина не принадлежит Ван Гогу?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2018-04-22T03:59:39Z</dcterms:created>
  <dcterms:modified xsi:type="dcterms:W3CDTF">2018-05-10T16:42:05Z</dcterms:modified>
</cp:coreProperties>
</file>