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2" r:id="rId3"/>
    <p:sldId id="273" r:id="rId4"/>
    <p:sldId id="274" r:id="rId5"/>
    <p:sldId id="268" r:id="rId6"/>
    <p:sldId id="257" r:id="rId7"/>
    <p:sldId id="260" r:id="rId8"/>
    <p:sldId id="258" r:id="rId9"/>
    <p:sldId id="259" r:id="rId10"/>
    <p:sldId id="261" r:id="rId11"/>
    <p:sldId id="262" r:id="rId12"/>
    <p:sldId id="263" r:id="rId13"/>
    <p:sldId id="266" r:id="rId14"/>
    <p:sldId id="27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в 4 классе</a:t>
            </a:r>
            <a:br>
              <a:rPr lang="ru-RU" dirty="0" smtClean="0"/>
            </a:br>
            <a:r>
              <a:rPr lang="ru-RU" b="1" dirty="0" smtClean="0"/>
              <a:t> Тема:  Совершенствование комплекса формируемых умений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83768" y="4293096"/>
            <a:ext cx="6400800" cy="1785950"/>
          </a:xfrm>
        </p:spPr>
        <p:txBody>
          <a:bodyPr/>
          <a:lstStyle/>
          <a:p>
            <a:pPr algn="r"/>
            <a:r>
              <a:rPr lang="ru-RU" dirty="0" smtClean="0"/>
              <a:t>Учитель начальных классов </a:t>
            </a:r>
          </a:p>
          <a:p>
            <a:pPr algn="r"/>
            <a:r>
              <a:rPr lang="ru-RU" dirty="0" smtClean="0"/>
              <a:t>МОУ «СОШ </a:t>
            </a:r>
            <a:r>
              <a:rPr lang="ru-RU" dirty="0" smtClean="0"/>
              <a:t>№</a:t>
            </a:r>
            <a:r>
              <a:rPr lang="ru-RU" dirty="0"/>
              <a:t> </a:t>
            </a:r>
            <a:r>
              <a:rPr lang="ru-RU" dirty="0" smtClean="0"/>
              <a:t>3 г. Зеленокумска» </a:t>
            </a:r>
            <a:endParaRPr lang="ru-RU" dirty="0" smtClean="0"/>
          </a:p>
          <a:p>
            <a:pPr algn="r"/>
            <a:r>
              <a:rPr lang="ru-RU" dirty="0" smtClean="0"/>
              <a:t>Бондарь О.С.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Вопрос № 4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Глаголы относятся к 1 спряжению?</a:t>
            </a:r>
          </a:p>
          <a:p>
            <a:r>
              <a:rPr lang="ru-RU" sz="5400" b="1" dirty="0" smtClean="0">
                <a:solidFill>
                  <a:srgbClr val="C00000"/>
                </a:solidFill>
              </a:rPr>
              <a:t>хочешь</a:t>
            </a:r>
            <a:r>
              <a:rPr lang="ru-RU" sz="5400" b="1" dirty="0">
                <a:solidFill>
                  <a:srgbClr val="C00000"/>
                </a:solidFill>
              </a:rPr>
              <a:t>, думает, </a:t>
            </a:r>
            <a:r>
              <a:rPr lang="ru-RU" sz="5400" b="1" dirty="0" smtClean="0">
                <a:solidFill>
                  <a:srgbClr val="C00000"/>
                </a:solidFill>
              </a:rPr>
              <a:t>заснут, перепрыгнуть </a:t>
            </a:r>
          </a:p>
          <a:p>
            <a:pPr>
              <a:buNone/>
            </a:pPr>
            <a:r>
              <a:rPr lang="ru-RU" sz="5400" dirty="0" smtClean="0"/>
              <a:t> 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Вопрос № 5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 слове  </a:t>
            </a:r>
            <a:r>
              <a:rPr lang="ru-RU" sz="5400" b="1" dirty="0" err="1" smtClean="0">
                <a:solidFill>
                  <a:srgbClr val="C00000"/>
                </a:solidFill>
              </a:rPr>
              <a:t>бреишь</a:t>
            </a:r>
            <a:r>
              <a:rPr lang="ru-RU" sz="5400" dirty="0" smtClean="0"/>
              <a:t>  допущена ошибка, т.к это глагол -исключение?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Вопрос № 6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Мягкий знак пишется в глаголе </a:t>
            </a:r>
            <a:r>
              <a:rPr lang="ru-RU" sz="5400" b="1" dirty="0" smtClean="0"/>
              <a:t>пишешь</a:t>
            </a:r>
            <a:r>
              <a:rPr lang="ru-RU" sz="5400" dirty="0" smtClean="0"/>
              <a:t>, т.к это глагол 2 лица?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Проверь себя!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1.  да</a:t>
            </a:r>
          </a:p>
          <a:p>
            <a:r>
              <a:rPr lang="ru-RU" b="1" dirty="0" smtClean="0"/>
              <a:t>2.  да</a:t>
            </a:r>
          </a:p>
          <a:p>
            <a:r>
              <a:rPr lang="ru-RU" b="1" dirty="0" smtClean="0"/>
              <a:t>3.  нет</a:t>
            </a:r>
          </a:p>
          <a:p>
            <a:r>
              <a:rPr lang="ru-RU" b="1" dirty="0" smtClean="0"/>
              <a:t>4.   да</a:t>
            </a:r>
          </a:p>
          <a:p>
            <a:r>
              <a:rPr lang="ru-RU" b="1" dirty="0" smtClean="0"/>
              <a:t>5.   да</a:t>
            </a:r>
          </a:p>
          <a:p>
            <a:r>
              <a:rPr lang="ru-RU" b="1" dirty="0" smtClean="0"/>
              <a:t>6.   да</a:t>
            </a:r>
          </a:p>
          <a:p>
            <a:pPr algn="ctr"/>
            <a:r>
              <a:rPr lang="ru-RU" b="1" dirty="0" smtClean="0"/>
              <a:t>Нет ошибок – «</a:t>
            </a:r>
            <a:r>
              <a:rPr lang="ru-RU" b="1" dirty="0" smtClean="0">
                <a:solidFill>
                  <a:srgbClr val="FF0000"/>
                </a:solidFill>
              </a:rPr>
              <a:t>5</a:t>
            </a:r>
            <a:r>
              <a:rPr lang="ru-RU" b="1" dirty="0" smtClean="0"/>
              <a:t>»</a:t>
            </a:r>
          </a:p>
          <a:p>
            <a:pPr algn="ctr"/>
            <a:r>
              <a:rPr lang="ru-RU" b="1" dirty="0" smtClean="0"/>
              <a:t>1-2 ошибки – «</a:t>
            </a:r>
            <a:r>
              <a:rPr lang="ru-RU" b="1" dirty="0" smtClean="0">
                <a:solidFill>
                  <a:srgbClr val="FF0000"/>
                </a:solidFill>
              </a:rPr>
              <a:t>4</a:t>
            </a:r>
            <a:r>
              <a:rPr lang="ru-RU" b="1" dirty="0" smtClean="0"/>
              <a:t>»</a:t>
            </a:r>
          </a:p>
          <a:p>
            <a:pPr algn="ctr"/>
            <a:r>
              <a:rPr lang="ru-RU" b="1" dirty="0" smtClean="0"/>
              <a:t>3 ошибки – «</a:t>
            </a:r>
            <a:r>
              <a:rPr lang="ru-RU" b="1" dirty="0" smtClean="0">
                <a:solidFill>
                  <a:srgbClr val="FF0000"/>
                </a:solidFill>
              </a:rPr>
              <a:t>3</a:t>
            </a:r>
            <a:r>
              <a:rPr lang="ru-RU" b="1" dirty="0" smtClean="0"/>
              <a:t>»</a:t>
            </a:r>
          </a:p>
          <a:p>
            <a:pPr algn="ctr"/>
            <a:r>
              <a:rPr lang="ru-RU" b="1" dirty="0" smtClean="0"/>
              <a:t>4 и более ошибок – «</a:t>
            </a:r>
            <a:r>
              <a:rPr lang="ru-RU" b="1" dirty="0" smtClean="0">
                <a:solidFill>
                  <a:srgbClr val="FF0000"/>
                </a:solidFill>
              </a:rPr>
              <a:t>2</a:t>
            </a:r>
            <a:r>
              <a:rPr lang="ru-RU" b="1" dirty="0" smtClean="0"/>
              <a:t>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ds04.infourok.ru/uploads/ex/0150/0012ed0f-7ab60578/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49663"/>
            <a:ext cx="8576952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573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857364"/>
            <a:ext cx="72866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6805434"/>
              </p:ext>
            </p:extLst>
          </p:nvPr>
        </p:nvGraphicFramePr>
        <p:xfrm>
          <a:off x="251520" y="1700808"/>
          <a:ext cx="8640960" cy="2791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6464"/>
                <a:gridCol w="4464496"/>
              </a:tblGrid>
              <a:tr h="1224136"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Упуст</a:t>
                      </a:r>
                      <a:r>
                        <a:rPr lang="ru-RU" sz="3600" dirty="0" smtClean="0"/>
                        <a:t>…</a:t>
                      </a:r>
                      <a:r>
                        <a:rPr lang="ru-RU" sz="3600" dirty="0" err="1" smtClean="0"/>
                        <a:t>шь</a:t>
                      </a:r>
                      <a:r>
                        <a:rPr lang="ru-RU" sz="3600" dirty="0" smtClean="0"/>
                        <a:t>  минуту –На час </a:t>
                      </a:r>
                      <a:r>
                        <a:rPr lang="ru-RU" sz="3600" dirty="0" err="1" smtClean="0"/>
                        <a:t>отстан</a:t>
                      </a:r>
                      <a:r>
                        <a:rPr lang="ru-RU" sz="3600" dirty="0" smtClean="0"/>
                        <a:t>…</a:t>
                      </a:r>
                      <a:r>
                        <a:rPr lang="ru-RU" sz="3600" dirty="0" err="1" smtClean="0"/>
                        <a:t>шь</a:t>
                      </a:r>
                      <a:r>
                        <a:rPr lang="ru-RU" sz="3600" dirty="0" smtClean="0"/>
                        <a:t> –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1567244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за день не </a:t>
                      </a:r>
                      <a:r>
                        <a:rPr lang="ru-RU" sz="3600" dirty="0" err="1" smtClean="0"/>
                        <a:t>догон</a:t>
                      </a:r>
                      <a:r>
                        <a:rPr lang="ru-RU" sz="3600" dirty="0" smtClean="0"/>
                        <a:t>…</a:t>
                      </a:r>
                      <a:r>
                        <a:rPr lang="ru-RU" sz="3600" dirty="0" err="1" smtClean="0"/>
                        <a:t>шь</a:t>
                      </a:r>
                      <a:r>
                        <a:rPr lang="ru-RU" sz="36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 smtClean="0"/>
                        <a:t>потеря…</a:t>
                      </a:r>
                      <a:r>
                        <a:rPr lang="ru-RU" sz="3600" dirty="0" err="1" smtClean="0"/>
                        <a:t>шь</a:t>
                      </a:r>
                      <a:r>
                        <a:rPr lang="ru-RU" sz="3600" dirty="0" smtClean="0"/>
                        <a:t> час.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i="1" dirty="0" smtClean="0"/>
              <a:t>Собери пословицы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25171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496944" cy="1143000"/>
          </a:xfrm>
        </p:spPr>
        <p:txBody>
          <a:bodyPr>
            <a:noAutofit/>
          </a:bodyPr>
          <a:lstStyle/>
          <a:p>
            <a:r>
              <a:rPr lang="ru-RU" sz="3200" dirty="0" err="1"/>
              <a:t>Упуст</a:t>
            </a:r>
            <a:r>
              <a:rPr lang="ru-RU" sz="3200" dirty="0"/>
              <a:t>…</a:t>
            </a:r>
            <a:r>
              <a:rPr lang="ru-RU" sz="3200" dirty="0" err="1"/>
              <a:t>шь</a:t>
            </a:r>
            <a:r>
              <a:rPr lang="ru-RU" sz="3200" dirty="0"/>
              <a:t>  минуту –  потеря…</a:t>
            </a:r>
            <a:r>
              <a:rPr lang="ru-RU" sz="3200" dirty="0" err="1"/>
              <a:t>шь</a:t>
            </a:r>
            <a:r>
              <a:rPr lang="ru-RU" sz="3200" dirty="0"/>
              <a:t> час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На </a:t>
            </a:r>
            <a:r>
              <a:rPr lang="ru-RU" sz="3200" dirty="0"/>
              <a:t>час </a:t>
            </a:r>
            <a:r>
              <a:rPr lang="ru-RU" sz="3200" dirty="0" err="1"/>
              <a:t>отстан</a:t>
            </a:r>
            <a:r>
              <a:rPr lang="ru-RU" sz="3200" dirty="0"/>
              <a:t>…</a:t>
            </a:r>
            <a:r>
              <a:rPr lang="ru-RU" sz="3200" dirty="0" err="1"/>
              <a:t>шь</a:t>
            </a:r>
            <a:r>
              <a:rPr lang="ru-RU" sz="3200" dirty="0"/>
              <a:t> –  </a:t>
            </a:r>
            <a:r>
              <a:rPr lang="ru-RU" sz="3200" dirty="0" smtClean="0"/>
              <a:t>за </a:t>
            </a:r>
            <a:r>
              <a:rPr lang="ru-RU" sz="3200" dirty="0"/>
              <a:t>день не </a:t>
            </a:r>
            <a:r>
              <a:rPr lang="ru-RU" sz="3200" dirty="0" err="1"/>
              <a:t>догон</a:t>
            </a:r>
            <a:r>
              <a:rPr lang="ru-RU" sz="3200" dirty="0"/>
              <a:t>…</a:t>
            </a:r>
            <a:r>
              <a:rPr lang="ru-RU" sz="3200" dirty="0" err="1"/>
              <a:t>шь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80672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н.ф</a:t>
            </a:r>
            <a:r>
              <a:rPr lang="ru-RU" dirty="0"/>
              <a:t>, на –</a:t>
            </a:r>
            <a:r>
              <a:rPr lang="ru-RU" dirty="0" err="1"/>
              <a:t>ить</a:t>
            </a:r>
            <a:r>
              <a:rPr lang="ru-RU" dirty="0"/>
              <a:t>? Не на –</a:t>
            </a:r>
            <a:r>
              <a:rPr lang="ru-RU" dirty="0" err="1"/>
              <a:t>ить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2. </a:t>
            </a:r>
            <a:r>
              <a:rPr lang="ru-RU" dirty="0" err="1"/>
              <a:t>И</a:t>
            </a:r>
            <a:r>
              <a:rPr lang="ru-RU" dirty="0" err="1" smtClean="0"/>
              <a:t>скл</a:t>
            </a:r>
            <a:r>
              <a:rPr lang="ru-RU" dirty="0" smtClean="0"/>
              <a:t>. ?</a:t>
            </a:r>
            <a:br>
              <a:rPr lang="ru-RU" dirty="0" smtClean="0"/>
            </a:br>
            <a:r>
              <a:rPr lang="ru-RU" dirty="0" smtClean="0"/>
              <a:t>3. Спряжение  </a:t>
            </a:r>
            <a:br>
              <a:rPr lang="ru-RU" dirty="0" smtClean="0"/>
            </a:br>
            <a:r>
              <a:rPr lang="ru-RU" dirty="0" smtClean="0"/>
              <a:t>4. Лицо </a:t>
            </a:r>
            <a:r>
              <a:rPr lang="ru-RU" dirty="0"/>
              <a:t>и число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5.  Пишем </a:t>
            </a:r>
            <a:r>
              <a:rPr lang="ru-RU" dirty="0"/>
              <a:t>окончание</a:t>
            </a:r>
          </a:p>
        </p:txBody>
      </p:sp>
    </p:spTree>
    <p:extLst>
      <p:ext uri="{BB962C8B-B14F-4D97-AF65-F5344CB8AC3E}">
        <p14:creationId xmlns:p14="http://schemas.microsoft.com/office/powerpoint/2010/main" val="992536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3059113" y="115888"/>
            <a:ext cx="2735262" cy="1295400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FF660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/>
              <a:t>Чтобы </a:t>
            </a:r>
          </a:p>
          <a:p>
            <a:pPr algn="ctr"/>
            <a:r>
              <a:rPr lang="ru-RU" b="1" i="1"/>
              <a:t>определить </a:t>
            </a:r>
          </a:p>
          <a:p>
            <a:pPr algn="ctr"/>
            <a:r>
              <a:rPr lang="ru-RU" b="1" i="1"/>
              <a:t>спряжение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flipH="1">
            <a:off x="3276600" y="1412875"/>
            <a:ext cx="720725" cy="504825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5003800" y="1412875"/>
            <a:ext cx="719138" cy="358775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971550" y="1700213"/>
            <a:ext cx="2517775" cy="935037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0000FF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/>
              <a:t>Окончание под</a:t>
            </a:r>
          </a:p>
          <a:p>
            <a:pPr algn="ctr"/>
            <a:r>
              <a:rPr lang="ru-RU" b="1" i="1"/>
              <a:t>ударением</a:t>
            </a:r>
          </a:p>
        </p:txBody>
      </p:sp>
      <p:sp>
        <p:nvSpPr>
          <p:cNvPr id="2058" name="Oval 10"/>
          <p:cNvSpPr>
            <a:spLocks noChangeArrowheads="1"/>
          </p:cNvSpPr>
          <p:nvPr/>
        </p:nvSpPr>
        <p:spPr bwMode="auto">
          <a:xfrm>
            <a:off x="5219700" y="1700213"/>
            <a:ext cx="2592388" cy="936625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99CC00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/>
              <a:t>Окончание</a:t>
            </a:r>
          </a:p>
          <a:p>
            <a:pPr algn="ctr"/>
            <a:r>
              <a:rPr lang="ru-RU" b="1" i="1"/>
              <a:t>безударное</a:t>
            </a: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 flipH="1">
            <a:off x="1476375" y="2636838"/>
            <a:ext cx="647700" cy="649287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2195513" y="2636838"/>
            <a:ext cx="647700" cy="6477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 flipH="1">
            <a:off x="6516688" y="2636838"/>
            <a:ext cx="0" cy="360362"/>
          </a:xfrm>
          <a:prstGeom prst="line">
            <a:avLst/>
          </a:prstGeom>
          <a:noFill/>
          <a:ln w="76200">
            <a:solidFill>
              <a:srgbClr val="99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2" name="Oval 14"/>
          <p:cNvSpPr>
            <a:spLocks noChangeArrowheads="1"/>
          </p:cNvSpPr>
          <p:nvPr/>
        </p:nvSpPr>
        <p:spPr bwMode="auto">
          <a:xfrm>
            <a:off x="4643438" y="2924175"/>
            <a:ext cx="3095625" cy="1009650"/>
          </a:xfrm>
          <a:prstGeom prst="ellipse">
            <a:avLst/>
          </a:prstGeom>
          <a:solidFill>
            <a:srgbClr val="FFFFCC"/>
          </a:solidFill>
          <a:ln w="76200">
            <a:pattFill prst="sphere">
              <a:fgClr>
                <a:srgbClr val="33CC33"/>
              </a:fgClr>
              <a:bgClr>
                <a:srgbClr val="FFFFFF"/>
              </a:bgClr>
            </a:patt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i="1"/>
              <a:t>Поставь глагол</a:t>
            </a:r>
          </a:p>
          <a:p>
            <a:pPr algn="ctr"/>
            <a:r>
              <a:rPr lang="ru-RU" b="1" i="1"/>
              <a:t> в неопределённую </a:t>
            </a:r>
          </a:p>
          <a:p>
            <a:pPr algn="ctr"/>
            <a:r>
              <a:rPr lang="ru-RU" b="1" i="1"/>
              <a:t>форму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50825" y="3933825"/>
            <a:ext cx="1800225" cy="2663825"/>
          </a:xfrm>
          <a:prstGeom prst="rect">
            <a:avLst/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-у  -ю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FF0066"/>
                </a:solidFill>
              </a:rPr>
              <a:t>Е</a:t>
            </a:r>
            <a:r>
              <a:rPr lang="ru-RU" sz="2400"/>
              <a:t>шь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FF0066"/>
                </a:solidFill>
              </a:rPr>
              <a:t>Е</a:t>
            </a:r>
            <a:r>
              <a:rPr lang="ru-RU" sz="2400"/>
              <a:t>т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FF0066"/>
                </a:solidFill>
              </a:rPr>
              <a:t>Е</a:t>
            </a:r>
            <a:r>
              <a:rPr lang="ru-RU" sz="2400"/>
              <a:t>м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FF0066"/>
                </a:solidFill>
              </a:rPr>
              <a:t>Е</a:t>
            </a:r>
            <a:r>
              <a:rPr lang="ru-RU" sz="2400"/>
              <a:t>те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FF0066"/>
                </a:solidFill>
              </a:rPr>
              <a:t>У</a:t>
            </a:r>
            <a:r>
              <a:rPr lang="ru-RU" sz="2400"/>
              <a:t>т  -</a:t>
            </a:r>
            <a:r>
              <a:rPr lang="ru-RU" sz="2400">
                <a:solidFill>
                  <a:srgbClr val="FF0066"/>
                </a:solidFill>
              </a:rPr>
              <a:t>Ю</a:t>
            </a:r>
            <a:r>
              <a:rPr lang="ru-RU" sz="2400"/>
              <a:t>т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2268538" y="3933825"/>
            <a:ext cx="1798637" cy="2663825"/>
          </a:xfrm>
          <a:prstGeom prst="rect">
            <a:avLst/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-у   -ю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33CC33"/>
                </a:solidFill>
              </a:rPr>
              <a:t>И</a:t>
            </a:r>
            <a:r>
              <a:rPr lang="ru-RU" sz="2400"/>
              <a:t>шь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33CC33"/>
                </a:solidFill>
              </a:rPr>
              <a:t>И</a:t>
            </a:r>
            <a:r>
              <a:rPr lang="ru-RU" sz="2400"/>
              <a:t>т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33CC33"/>
                </a:solidFill>
              </a:rPr>
              <a:t>И</a:t>
            </a:r>
            <a:r>
              <a:rPr lang="ru-RU" sz="2400"/>
              <a:t>м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33CC33"/>
                </a:solidFill>
              </a:rPr>
              <a:t>И</a:t>
            </a:r>
            <a:r>
              <a:rPr lang="ru-RU" sz="2400"/>
              <a:t>те</a:t>
            </a:r>
          </a:p>
          <a:p>
            <a:pPr algn="ctr"/>
            <a:r>
              <a:rPr lang="ru-RU" sz="2400"/>
              <a:t>-</a:t>
            </a:r>
            <a:r>
              <a:rPr lang="ru-RU" sz="2400">
                <a:solidFill>
                  <a:srgbClr val="33CC33"/>
                </a:solidFill>
              </a:rPr>
              <a:t>А</a:t>
            </a:r>
            <a:r>
              <a:rPr lang="ru-RU" sz="2400"/>
              <a:t>т  -</a:t>
            </a:r>
            <a:r>
              <a:rPr lang="ru-RU" sz="2400">
                <a:solidFill>
                  <a:srgbClr val="33CC33"/>
                </a:solidFill>
              </a:rPr>
              <a:t>Я</a:t>
            </a:r>
            <a:r>
              <a:rPr lang="ru-RU" sz="2400"/>
              <a:t>т</a:t>
            </a: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250825" y="2997200"/>
            <a:ext cx="1800225" cy="936625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</a:rPr>
              <a:t>I</a:t>
            </a:r>
            <a:r>
              <a:rPr lang="en-US"/>
              <a:t> </a:t>
            </a:r>
            <a:r>
              <a:rPr lang="ru-RU"/>
              <a:t>спр.</a:t>
            </a: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2268538" y="2997200"/>
            <a:ext cx="1798637" cy="936625"/>
          </a:xfrm>
          <a:prstGeom prst="triangle">
            <a:avLst>
              <a:gd name="adj" fmla="val 50000"/>
            </a:avLst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33CC33"/>
                </a:solidFill>
              </a:rPr>
              <a:t>II</a:t>
            </a:r>
            <a:r>
              <a:rPr lang="en-US">
                <a:solidFill>
                  <a:srgbClr val="33CC33"/>
                </a:solidFill>
              </a:rPr>
              <a:t> </a:t>
            </a:r>
            <a:r>
              <a:rPr lang="ru-RU"/>
              <a:t> спр.</a:t>
            </a: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H="1">
            <a:off x="5940425" y="3933825"/>
            <a:ext cx="287338" cy="2159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6300788" y="3933825"/>
            <a:ext cx="1008062" cy="215900"/>
          </a:xfrm>
          <a:prstGeom prst="line">
            <a:avLst/>
          </a:prstGeom>
          <a:noFill/>
          <a:ln w="762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427538" y="4437063"/>
            <a:ext cx="2089150" cy="2232025"/>
          </a:xfrm>
          <a:prstGeom prst="rect">
            <a:avLst/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/>
              <a:t>не на </a:t>
            </a:r>
          </a:p>
          <a:p>
            <a:pPr algn="ctr">
              <a:buFontTx/>
              <a:buChar char="-"/>
            </a:pPr>
            <a:r>
              <a:rPr lang="ru-RU" sz="2000"/>
              <a:t>Ить</a:t>
            </a:r>
          </a:p>
          <a:p>
            <a:pPr algn="ctr">
              <a:buFontTx/>
              <a:buChar char="-"/>
            </a:pPr>
            <a:endParaRPr lang="ru-RU" sz="2000"/>
          </a:p>
          <a:p>
            <a:pPr algn="ctr"/>
            <a:r>
              <a:rPr lang="ru-RU" sz="2000"/>
              <a:t>+ брить</a:t>
            </a:r>
          </a:p>
          <a:p>
            <a:pPr algn="ctr"/>
            <a:r>
              <a:rPr lang="ru-RU" sz="2000"/>
              <a:t>стелить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6732588" y="4437063"/>
            <a:ext cx="2232025" cy="2232025"/>
          </a:xfrm>
          <a:prstGeom prst="rect">
            <a:avLst/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  <a:p>
            <a:pPr algn="ctr"/>
            <a:endParaRPr lang="ru-RU"/>
          </a:p>
          <a:p>
            <a:pPr algn="ctr"/>
            <a:r>
              <a:rPr lang="ru-RU"/>
              <a:t>на –ИТЬ</a:t>
            </a:r>
          </a:p>
          <a:p>
            <a:pPr algn="ctr"/>
            <a:r>
              <a:rPr lang="ru-RU"/>
              <a:t>+</a:t>
            </a:r>
            <a:r>
              <a:rPr lang="ru-RU" sz="1600"/>
              <a:t>видеть, зависеть, </a:t>
            </a:r>
          </a:p>
          <a:p>
            <a:pPr algn="ctr"/>
            <a:r>
              <a:rPr lang="ru-RU" sz="1600"/>
              <a:t>ненавидеть, обидеть,</a:t>
            </a:r>
          </a:p>
          <a:p>
            <a:pPr algn="ctr"/>
            <a:r>
              <a:rPr lang="ru-RU" sz="1600"/>
              <a:t>терпеть, вертеть,</a:t>
            </a:r>
          </a:p>
          <a:p>
            <a:pPr algn="ctr"/>
            <a:r>
              <a:rPr lang="ru-RU" sz="1600"/>
              <a:t>смотреть, гнать, </a:t>
            </a:r>
          </a:p>
          <a:p>
            <a:pPr algn="ctr"/>
            <a:r>
              <a:rPr lang="ru-RU" sz="1600"/>
              <a:t>держать, слышать,</a:t>
            </a:r>
          </a:p>
          <a:p>
            <a:pPr algn="ctr"/>
            <a:r>
              <a:rPr lang="ru-RU" sz="1600"/>
              <a:t>дышать.</a:t>
            </a:r>
          </a:p>
          <a:p>
            <a:pPr algn="ctr"/>
            <a:endParaRPr lang="ru-RU" sz="1600"/>
          </a:p>
          <a:p>
            <a:pPr algn="ctr"/>
            <a:endParaRPr lang="ru-RU" sz="1200"/>
          </a:p>
          <a:p>
            <a:pPr algn="ctr"/>
            <a:endParaRPr lang="ru-RU" sz="1200"/>
          </a:p>
          <a:p>
            <a:pPr algn="ctr"/>
            <a:endParaRPr lang="ru-RU" sz="1200"/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4427538" y="3933825"/>
            <a:ext cx="2089150" cy="503238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5715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66"/>
                </a:solidFill>
              </a:rPr>
              <a:t>I</a:t>
            </a:r>
            <a:r>
              <a:rPr lang="en-US"/>
              <a:t> </a:t>
            </a:r>
            <a:r>
              <a:rPr lang="ru-RU"/>
              <a:t>спр.</a:t>
            </a: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6732588" y="4005263"/>
            <a:ext cx="2232025" cy="431800"/>
          </a:xfrm>
          <a:prstGeom prst="triangle">
            <a:avLst>
              <a:gd name="adj" fmla="val 50000"/>
            </a:avLst>
          </a:prstGeom>
          <a:solidFill>
            <a:srgbClr val="FFCCFF"/>
          </a:solidFill>
          <a:ln w="57150">
            <a:solidFill>
              <a:srgbClr val="8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33CC33"/>
                </a:solidFill>
              </a:rPr>
              <a:t>II</a:t>
            </a:r>
            <a:r>
              <a:rPr lang="en-US"/>
              <a:t> </a:t>
            </a:r>
            <a:r>
              <a:rPr lang="ru-RU"/>
              <a:t>спр.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411413" y="134143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6659563" y="1341438"/>
            <a:ext cx="215900" cy="2159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H="1">
            <a:off x="2555875" y="1125538"/>
            <a:ext cx="730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V="1">
            <a:off x="2555875" y="1196975"/>
            <a:ext cx="1444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>
            <a:off x="2627313" y="1125538"/>
            <a:ext cx="7143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995738" y="1628775"/>
            <a:ext cx="1223962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/>
              <a:t>выясни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4140200" y="2133600"/>
            <a:ext cx="576263" cy="2159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i="1"/>
              <a:t>или</a:t>
            </a:r>
          </a:p>
        </p:txBody>
      </p:sp>
      <p:pic>
        <p:nvPicPr>
          <p:cNvPr id="2084" name="Picture 36" descr="animal145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660525" cy="151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900" decel="100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900" decel="100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900" decel="100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900" decel="100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3" grpId="0" animBg="1"/>
      <p:bldP spid="2054" grpId="0" animBg="1"/>
      <p:bldP spid="2057" grpId="0" animBg="1"/>
      <p:bldP spid="2058" grpId="0" animBg="1"/>
      <p:bldP spid="2059" grpId="0" animBg="1"/>
      <p:bldP spid="2060" grpId="0" animBg="1"/>
      <p:bldP spid="2061" grpId="0" animBg="1"/>
      <p:bldP spid="2062" grpId="0" animBg="1"/>
      <p:bldP spid="2063" grpId="0" animBg="1"/>
      <p:bldP spid="2064" grpId="0" animBg="1"/>
      <p:bldP spid="2065" grpId="0" animBg="1"/>
      <p:bldP spid="2066" grpId="0" animBg="1"/>
      <p:bldP spid="2067" grpId="0" animBg="1"/>
      <p:bldP spid="2068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9" grpId="0" animBg="1"/>
      <p:bldP spid="208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/>
          </a:bodyPr>
          <a:lstStyle/>
          <a:p>
            <a:r>
              <a:rPr lang="ru-RU" b="1" dirty="0" smtClean="0"/>
              <a:t>Тест </a:t>
            </a:r>
            <a:br>
              <a:rPr lang="ru-RU" b="1" dirty="0" smtClean="0"/>
            </a:br>
            <a:r>
              <a:rPr lang="ru-RU" b="1" dirty="0" smtClean="0"/>
              <a:t>«Спряжение глаголов»</a:t>
            </a:r>
            <a:br>
              <a:rPr lang="ru-RU" b="1" dirty="0" smtClean="0"/>
            </a:br>
            <a:r>
              <a:rPr lang="ru-RU" b="1" i="1" dirty="0" smtClean="0"/>
              <a:t>Ложные или верные утверждения?</a:t>
            </a:r>
            <a:endParaRPr lang="ru-RU" b="1" i="1" dirty="0"/>
          </a:p>
        </p:txBody>
      </p:sp>
      <p:pic>
        <p:nvPicPr>
          <p:cNvPr id="4" name="Picture 2" descr="http://t1.gstatic.com/images?q=tbn:ANd9GcTxIhk_sfd8pUFWvs6S-yJ4snPiowz3_E-KDswdQj_ujEKUZLjUQQ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72132" y="3214686"/>
            <a:ext cx="32579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Вопрос </a:t>
            </a:r>
            <a:r>
              <a:rPr lang="ru-RU" b="1" dirty="0"/>
              <a:t>№ 1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u="sng" dirty="0" smtClean="0"/>
              <a:t>Спряжение</a:t>
            </a:r>
            <a:r>
              <a:rPr lang="ru-RU" sz="4800" dirty="0" smtClean="0"/>
              <a:t> глаголов это: </a:t>
            </a:r>
          </a:p>
          <a:p>
            <a:pPr>
              <a:buNone/>
            </a:pPr>
            <a:r>
              <a:rPr lang="ru-RU" sz="4800" dirty="0" smtClean="0"/>
              <a:t>   изменение глагола по лицам и числам?</a:t>
            </a:r>
            <a:br>
              <a:rPr lang="ru-RU" sz="4800" dirty="0" smtClean="0"/>
            </a:b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Вопрос </a:t>
            </a:r>
            <a:r>
              <a:rPr lang="ru-RU" b="1" dirty="0"/>
              <a:t>№ 2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Глаголы I спряжения имеют личные окончания -у (-</a:t>
            </a:r>
            <a:r>
              <a:rPr lang="ru-RU" sz="5400" dirty="0" err="1" smtClean="0"/>
              <a:t>ю</a:t>
            </a:r>
            <a:r>
              <a:rPr lang="ru-RU" sz="5400" dirty="0" smtClean="0"/>
              <a:t>), -ешь, -</a:t>
            </a:r>
            <a:r>
              <a:rPr lang="ru-RU" sz="5400" dirty="0" err="1" smtClean="0"/>
              <a:t>ет</a:t>
            </a:r>
            <a:r>
              <a:rPr lang="ru-RU" sz="5400" dirty="0" smtClean="0"/>
              <a:t>, -ем, -</a:t>
            </a:r>
            <a:r>
              <a:rPr lang="ru-RU" sz="5400" dirty="0" err="1" smtClean="0"/>
              <a:t>ете</a:t>
            </a:r>
            <a:r>
              <a:rPr lang="ru-RU" sz="5400" dirty="0" smtClean="0"/>
              <a:t>, -</a:t>
            </a:r>
            <a:r>
              <a:rPr lang="ru-RU" sz="5400" dirty="0" err="1" smtClean="0"/>
              <a:t>ут</a:t>
            </a:r>
            <a:r>
              <a:rPr lang="ru-RU" sz="5400" dirty="0" smtClean="0"/>
              <a:t> (-ют)?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Вопрос № 3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О</a:t>
            </a:r>
            <a:r>
              <a:rPr lang="ru-RU" sz="5400" dirty="0" smtClean="0"/>
              <a:t>пределить спряжение глагола</a:t>
            </a:r>
            <a:r>
              <a:rPr lang="ru-RU" sz="5400" dirty="0"/>
              <a:t> </a:t>
            </a:r>
            <a:r>
              <a:rPr lang="ru-RU" sz="5400" dirty="0" smtClean="0"/>
              <a:t>можно по </a:t>
            </a:r>
            <a:r>
              <a:rPr lang="ru-RU" sz="5400" dirty="0"/>
              <a:t>форме 1 лица единственного числа</a:t>
            </a:r>
            <a:r>
              <a:rPr lang="ru-RU" sz="5400" dirty="0" smtClean="0"/>
              <a:t> </a:t>
            </a:r>
            <a:r>
              <a:rPr lang="ru-RU" sz="5400" dirty="0"/>
              <a:t>1 лица единственного </a:t>
            </a:r>
            <a:r>
              <a:rPr lang="ru-RU" sz="5400" dirty="0" smtClean="0"/>
              <a:t>числа?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299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Урок русского языка в 4 классе  Тема:  Совершенствование комплекса формируемых умений  </vt:lpstr>
      <vt:lpstr>Собери пословицы</vt:lpstr>
      <vt:lpstr>Упуст…шь  минуту –  потеря…шь час.  На час отстан…шь –  за день не догон…шь.    </vt:lpstr>
      <vt:lpstr>1. н.ф, на –ить? Не на –ить? 2. Искл. ? 3. Спряжение   4. Лицо и число, 5.  Пишем окончание</vt:lpstr>
      <vt:lpstr>Презентация PowerPoint</vt:lpstr>
      <vt:lpstr>Тест  «Спряжение глаголов» Ложные или верные утверждения?</vt:lpstr>
      <vt:lpstr>  Вопрос № 1   </vt:lpstr>
      <vt:lpstr>   Вопрос № 2    </vt:lpstr>
      <vt:lpstr>  Вопрос № 3   </vt:lpstr>
      <vt:lpstr> Вопрос № 4  </vt:lpstr>
      <vt:lpstr> Вопрос № 5  </vt:lpstr>
      <vt:lpstr>Вопрос № 6  </vt:lpstr>
      <vt:lpstr>Проверь себя!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Wowa</dc:creator>
  <cp:lastModifiedBy>Rooming</cp:lastModifiedBy>
  <cp:revision>13</cp:revision>
  <dcterms:created xsi:type="dcterms:W3CDTF">2016-03-21T14:44:06Z</dcterms:created>
  <dcterms:modified xsi:type="dcterms:W3CDTF">2019-02-24T11:18:00Z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124379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