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7" r:id="rId2"/>
    <p:sldMasterId id="2147483861" r:id="rId3"/>
    <p:sldMasterId id="2147483873" r:id="rId4"/>
    <p:sldMasterId id="2147483945" r:id="rId5"/>
    <p:sldMasterId id="2147483957" r:id="rId6"/>
    <p:sldMasterId id="2147483969" r:id="rId7"/>
    <p:sldMasterId id="2147483981" r:id="rId8"/>
    <p:sldMasterId id="2147484067" r:id="rId9"/>
  </p:sldMasterIdLst>
  <p:notesMasterIdLst>
    <p:notesMasterId r:id="rId31"/>
  </p:notesMasterIdLst>
  <p:sldIdLst>
    <p:sldId id="256" r:id="rId10"/>
    <p:sldId id="294" r:id="rId11"/>
    <p:sldId id="296" r:id="rId12"/>
    <p:sldId id="295" r:id="rId13"/>
    <p:sldId id="257" r:id="rId14"/>
    <p:sldId id="293" r:id="rId15"/>
    <p:sldId id="258" r:id="rId16"/>
    <p:sldId id="290" r:id="rId17"/>
    <p:sldId id="292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74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B8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81" autoAdjust="0"/>
  </p:normalViewPr>
  <p:slideViewPr>
    <p:cSldViewPr>
      <p:cViewPr varScale="1">
        <p:scale>
          <a:sx n="43" d="100"/>
          <a:sy n="43" d="100"/>
        </p:scale>
        <p:origin x="1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AD89E6-1E80-46A9-8FE8-6DD1E262AD9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7CAFA5-F4FB-4810-9BB0-725B7E053B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7A0FB-9D24-453A-B4F7-5C60D13B888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4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E1ACC-D2B6-4CD2-BAE3-1289F17CA02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0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D41B4669-86FB-403E-B724-77F40D32B614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D73078DE-D963-4DA3-841E-8EAE039B2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3FC6-B4B3-4BA3-8C67-566C9173E3E7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1DFB-5CFE-4256-9669-81CC8043A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61F2-4FE3-4CB1-9EB3-FC9AAD98563A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A25D-5CA0-4DC7-891F-CEEFF7A81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FF32F9B8-07E9-4554-9EFE-072C76A34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F1C7-99F0-4A04-A677-30DEF30C5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52B2-0C16-4C81-A74B-EE43F647D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E052-4E31-43EA-983F-BC7D323CD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1EC4-5DFF-45BA-B6E1-AE5018C4F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1386-9342-4EDC-B47A-4BCA73F3D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2F59D-FAD9-4082-8166-5C5F2B3B4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8595-F1E5-4BB0-B65B-936CE5304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68E7-76BA-456F-A9AA-0CDD062FFF30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DA62-EEBB-4F16-A147-E6729FF72B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AE88-8FEC-49F6-92CD-EC244F028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839A-881B-4286-94E7-EA8E3676F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4027A-C7E5-4634-89C8-5B985EEB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B2C6-CF00-4717-96A5-BD0CB0412B8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6410-E1BF-43BA-ACD8-D0766D8D8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D3CD-0DA1-4E35-B3FE-05C0ACCE92D8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B9E7-2B8B-4D30-9C7C-C03B637F9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EC21-015C-4FB5-98C7-978B1BFE0686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FD5D-3BEE-41B3-8CF7-8113AB429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099-FE6B-4E92-936A-132C4FB5C555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85A89-BECA-46AD-A3ED-50191C18D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E3D6-2265-49D8-A938-E60689592A69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726A-CF76-4843-8C05-37D23DE6E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9EEB-EBB4-4B3A-8710-D7D746D9D897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97CD-F1DB-4198-B34E-5C8F0D681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C850-AFBE-49B9-9E81-1CF4110AB493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68B9-F00F-49B1-9059-251B3214F4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B150B-233A-4218-8917-4DBBF9F2A5F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E1BC-0B76-43A2-8548-EAEC4F51F5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3C59-CB95-4372-9DB2-7954B9320C2A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D250-589F-4D91-8B7D-245995B9E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FA09-490D-44B1-8309-F5471944EA8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7DA-E11A-4D7A-A4D8-8F61ABA3D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5275-5AF3-4C18-9614-A950B77B487C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B9FB-110D-45BF-A473-E8766E7FD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CA15-7C73-433D-9DCF-A64D2F69C36D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B861-20C4-425B-9C31-121FE9B90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54D2-AA89-45EC-B95D-021DFE911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2A53-AE83-44B5-96E9-435D91D34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8596-8533-417B-884F-A00B3434B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8C24-2BB7-4B59-A91C-1C83D9BE5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06A-F8F4-4952-85F0-6AD7E3426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EFCB-8E13-4A45-8BA8-4E359E040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CC523-6F27-413E-B49F-CACAE646723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7A4C-8FF3-4EEA-AC05-438CD6D23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4BC3-E74A-480D-B5D8-0EF3C8D28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7410-9B08-4BC6-B374-BAA3D7549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6A40-7887-4E87-9EC1-8F0C547F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2FED-C189-407B-8497-690719B5C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953-DA1E-452F-B0C8-54BD63C94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DEDD-F6AB-433A-88BC-2EAD4DE0BBB1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CFB1-8DB0-4603-BCDE-116FF94FF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6E8E-DFA3-443D-939A-FF7B6D6E340D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B616-CCDB-4028-90F3-A8C1F83D8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32EC-2BE5-49B5-A54F-C019A60F511A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9F10-E139-4DCE-9865-B392DE4A7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8F59-AF50-4C95-A904-57800580FFB7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44B-4506-4B1D-8C20-7123FDFFE8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0ED3-03F2-47FB-9268-0603A564DAF5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7406-28F4-493C-9247-5CA4AB9BCB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3657-0A7D-420C-90EB-3FFF5201ADBC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F106-AB16-4524-B913-57C5E507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E33C-8B9C-4178-A8FC-3CA8C2C0C995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CAF6-AD67-4C31-B218-313FCBF20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C814-DC76-4CDE-B2D2-844D1556F809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3D63-1703-4A54-8C02-619121B81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D50B-82F4-4D93-BEC9-57B9978EF175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FA17-B015-4E83-889C-17BF6014C3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E77-81B7-4AB3-8E3A-C6F1D2ADAEDC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88D7-9968-429B-AAD1-549851D14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783F-23F8-4237-AB82-A99F2A11F78D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4580-A99A-4D89-B646-7AAFB5F571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2306-8FE0-413E-953B-C0F9150256E6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420A-A914-4BFB-945E-048F9A447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E60A-F750-49FA-B52C-89D473DE2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BE19-7A02-4245-87DA-F66E15FA1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EE229-EFC6-4B41-98E5-B48795FABE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6870-6B52-431E-89CB-82125DF27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0D57-DAB2-4604-8F98-B8CB4CFABB98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5F25-4CAA-428E-B3E5-5A9B862D0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8E8F-8C66-40A6-B76E-A755037AE3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4106-7D6D-4610-8825-D95821E255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55D0-E5F2-4D27-87F9-1E8897994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A96B-1C1B-4EF9-9DF9-0AAD6490A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0A4A-B342-473E-BD74-D73CF2DC5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F104-75A1-4269-8CD8-6ADBF3A865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8FD3-0BFB-43C3-9963-FF243185A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 dirty="0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1" y="1801"/>
                          <a:ext cx="3672" cy="2049"/>
                          <a:chOff x="16" y="180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8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9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6"/>
              <a:ext cx="3325" cy="2958"/>
              <a:chOff x="16" y="1316"/>
              <a:chExt cx="3325" cy="295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75" y="1316"/>
                <a:ext cx="258" cy="296"/>
                <a:chOff x="3048" y="1265"/>
                <a:chExt cx="361" cy="423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6" y="1467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5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7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3084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3C7F0818-D221-42F6-81B7-3902AF155B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AD62-8C6E-4643-B0EA-559EEE608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0B76-9575-4541-B802-62E21ADEBF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255F-F58D-4920-B8A2-D936B0669572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AD53-9885-4112-9E1D-1AE20CD8A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3B58-0316-4CB0-A94C-E5713E574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33BD-B4DB-4E29-85DF-AF140EAB3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AC6D-F9E2-4315-B06E-5596C14473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F9A1-5663-4A38-9B8E-0EE815DBF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8FD0-33C9-4E96-8E6A-7B479C7B9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64BF-58F9-4E35-B02B-003C7CC234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0A6D-3C70-4394-BF8B-C35CC79E5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134D-4DC7-43B2-ADA9-87F0C4CEA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4844-FD65-4B3E-9657-DAE90FF8B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30A8-E390-4000-AC32-8DEAE4BFBC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AE91-9833-48D2-A82E-CEFBA0B0C52F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7580-3614-4A53-94EF-EC40428FA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FA6E-CDD3-4B07-AE91-9CE1F1E57A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5BB4-75F3-41C7-A8DA-7D9CE9DD9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CCC4-E048-4DAB-B37B-D35558ED7C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1132-339E-4098-830D-DD859761C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56E3-8456-4DE5-A8AD-EB64B60D1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3B7E-0BB5-4081-95C6-E90B607F55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8AFA-FB5E-4B7A-AE09-728CFCF70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73AF-10A2-4DC7-AF79-6ECB81DD9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F629-5653-45FF-AFF3-F9942CE30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50" y="5183188"/>
            <a:ext cx="7772400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" y="6070600"/>
            <a:ext cx="6400800" cy="6969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4950-673A-4EEE-8104-0D89E5F630C0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F5A2-EB94-4E25-B1A2-DAABD309C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925763"/>
            <a:ext cx="3744912" cy="309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925763"/>
            <a:ext cx="3746500" cy="309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276475"/>
            <a:ext cx="1909762" cy="3743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276475"/>
            <a:ext cx="5581650" cy="3743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E586BF77-862B-4CF8-9173-881819C0653E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50CC993B-46EA-41F6-BADF-21D11AB25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F506E2D9-4BAE-4C98-A989-BFCA2F302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56DDED8-1F9B-4711-AAE1-3D11E85F732C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21A5F6-1332-4B1A-99D9-9A8E831A1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05A984-2B07-49A1-85E6-2C92FEBB7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A0000"/>
            </a:gs>
            <a:gs pos="17999">
              <a:srgbClr val="FEE7F2"/>
            </a:gs>
            <a:gs pos="36000">
              <a:srgbClr val="C00000">
                <a:alpha val="27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7447B1-BADE-44C7-85DF-D4A98C0D38EC}" type="datetimeFigureOut">
              <a:rPr lang="ru-RU"/>
              <a:pPr>
                <a:defRPr/>
              </a:pPr>
              <a:t>08.04.2017</a:t>
            </a:fld>
            <a:endParaRPr lang="ru-RU" dirty="0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954692-E82E-4E9D-8930-236578FC9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A0000"/>
            </a:gs>
            <a:gs pos="17999">
              <a:srgbClr val="FEE7F2"/>
            </a:gs>
            <a:gs pos="36000">
              <a:srgbClr val="C00000">
                <a:alpha val="27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E71AA54-AA4C-4A61-B898-35438F83B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A0000"/>
            </a:gs>
            <a:gs pos="17999">
              <a:srgbClr val="FEE7F2"/>
            </a:gs>
            <a:gs pos="36000">
              <a:srgbClr val="C00000">
                <a:alpha val="27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719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970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720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970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70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70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grpSp>
                <p:nvGrpSpPr>
                  <p:cNvPr id="720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970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grpSp>
                  <p:nvGrpSpPr>
                    <p:cNvPr id="721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970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 dirty="0"/>
                      </a:p>
                    </p:txBody>
                  </p:sp>
                  <p:grpSp>
                    <p:nvGrpSpPr>
                      <p:cNvPr id="721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971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1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2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3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4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grpSp>
                      <p:nvGrpSpPr>
                        <p:cNvPr id="725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974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4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5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  <p:sp>
                        <p:nvSpPr>
                          <p:cNvPr id="2975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 dirty="0"/>
                          </a:p>
                        </p:txBody>
                      </p:sp>
                    </p:grpSp>
                    <p:sp>
                      <p:nvSpPr>
                        <p:cNvPr id="2976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6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7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8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  <p:sp>
                      <p:nvSpPr>
                        <p:cNvPr id="2979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 dirty="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19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979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79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719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980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80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</p:grpSp>
        </p:grpSp>
        <p:grpSp>
          <p:nvGrpSpPr>
            <p:cNvPr id="717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981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81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81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81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81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08" y="270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81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718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981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81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81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82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982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2982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82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82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7FB658-602A-4B12-BFC9-4B5517D6C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982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82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A0000"/>
            </a:gs>
            <a:gs pos="17999">
              <a:srgbClr val="FEE7F2"/>
            </a:gs>
            <a:gs pos="36000">
              <a:srgbClr val="C00000">
                <a:alpha val="27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F603CB-56EC-4A94-A91A-C545DA89A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76475"/>
            <a:ext cx="76438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25763"/>
            <a:ext cx="76438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basket.ru/main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Relationship Id="rId6" Type="http://schemas.openxmlformats.org/officeDocument/2006/relationships/hyperlink" Target="http://www.basketball.ru/forum/mass/forum_769.html" TargetMode="External"/><Relationship Id="rId5" Type="http://schemas.openxmlformats.org/officeDocument/2006/relationships/hyperlink" Target="http://www.basket-blog.info/" TargetMode="External"/><Relationship Id="rId4" Type="http://schemas.openxmlformats.org/officeDocument/2006/relationships/hyperlink" Target="http://www.world-basket.bi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7" descr="store41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36243">
            <a:off x="214313" y="1143000"/>
            <a:ext cx="857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9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1684">
            <a:off x="2971800" y="2928938"/>
            <a:ext cx="26971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43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учитель физической культуры Храбрунова Л.В., 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№5 п.Печенга, Мурманская обл., 2008 г.</a:t>
            </a:r>
          </a:p>
        </p:txBody>
      </p:sp>
      <p:sp>
        <p:nvSpPr>
          <p:cNvPr id="13" name="TextBox 12"/>
          <p:cNvSpPr txBox="1"/>
          <p:nvPr/>
        </p:nvSpPr>
        <p:spPr>
          <a:xfrm rot="1093331">
            <a:off x="3000375" y="3938588"/>
            <a:ext cx="2571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798" y="2071678"/>
            <a:ext cx="8786842" cy="1661993"/>
          </a:xfrm>
          <a:prstGeom prst="rect">
            <a:avLst/>
          </a:prstGeom>
          <a:solidFill>
            <a:srgbClr val="FAF7B8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Техника баскетбола.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Броски и передача мяча в движении.</a:t>
            </a:r>
          </a:p>
        </p:txBody>
      </p:sp>
      <p:pic>
        <p:nvPicPr>
          <p:cNvPr id="36871" name="Рисунок 7" descr="store41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40795">
            <a:off x="5666581" y="359569"/>
            <a:ext cx="7334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8"/>
          <p:cNvSpPr>
            <a:spLocks noChangeArrowheads="1"/>
          </p:cNvSpPr>
          <p:nvPr/>
        </p:nvSpPr>
        <p:spPr bwMode="auto">
          <a:xfrm>
            <a:off x="3214688" y="571500"/>
            <a:ext cx="5929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Скамейка под углом 45° к щиту около линии штрафного броска. Баскетболист держит мяч в руках, стоя на левой ноге, согнув правую ногу (рис 2). Он ударяет мячом о пол по другую сторону скамейки, чтобы мяч отскочил до уровня пояса, затем отталкивается левой ногой и ловит его, находясь в воздухе. Далее, приземлившись на правую ногу, игрок делает шаг левой ногой и после этого бросает мяч в кольцо. </a:t>
            </a:r>
          </a:p>
        </p:txBody>
      </p:sp>
      <p:pic>
        <p:nvPicPr>
          <p:cNvPr id="44035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00563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flipH="1">
            <a:off x="7500938" y="4429125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37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5085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1.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1. </a:t>
            </a:r>
          </a:p>
        </p:txBody>
      </p:sp>
      <p:sp>
        <p:nvSpPr>
          <p:cNvPr id="44041" name="Прямоугольник 10"/>
          <p:cNvSpPr>
            <a:spLocks noChangeArrowheads="1"/>
          </p:cNvSpPr>
          <p:nvPr/>
        </p:nvSpPr>
        <p:spPr bwMode="auto">
          <a:xfrm>
            <a:off x="7883525" y="3714750"/>
            <a:ext cx="126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Игрок </a:t>
            </a:r>
          </a:p>
          <a:p>
            <a:pPr algn="ctr"/>
            <a:r>
              <a:rPr lang="ru-RU" b="1" i="1"/>
              <a:t>с мячом.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3214" y="42863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4043" name="Picture 11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941888"/>
            <a:ext cx="120173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79 -0.08055 -0.03941 -0.16088 -0.06893 -0.17014 C -0.09844 -0.1794 -0.14636 -0.06157 -0.17761 -0.05509 C -0.20886 -0.04861 -0.2342 -0.12986 -0.25695 -0.13102 C -0.27969 -0.13217 -0.30434 -0.07361 -0.31372 -0.06203 " pathEditMode="relative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1979 -0.08056 -0.03941 -0.16088 -0.06892 -0.17014 C -0.09843 -0.1794 -0.14635 -0.06157 -0.1776 -0.05509 C -0.20885 -0.04861 -0.2342 -0.12986 -0.25694 -0.13102 C -0.27968 -0.13218 -0.30434 -0.07361 -0.31371 -0.06204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71 -0.06204 C -0.38836 -0.35996 -0.46267 -0.65741 -0.54444 -0.61274 C -0.62621 -0.56806 -0.76093 0.0706 -0.80399 0.2071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8"/>
          <p:cNvSpPr>
            <a:spLocks noChangeArrowheads="1"/>
          </p:cNvSpPr>
          <p:nvPr/>
        </p:nvSpPr>
        <p:spPr bwMode="auto">
          <a:xfrm>
            <a:off x="3214688" y="642938"/>
            <a:ext cx="59293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Скамейка под углом 45° к щиту около линии штрафного броска. Баскетболист держит мяч в руках, стоя на левой ноге, согнув правую ногу. Он ударяет мячом о пол по другую сторону скамейки, чтобы мяч отскочил до уровня пояса, затем отталкивается левой ногой и ловит его, находясь в воздухе. Далее, приземлившись на правую ногу, игрок делает шаг левой ногой и после этого бросает мяч в кольцо. </a:t>
            </a:r>
          </a:p>
        </p:txBody>
      </p:sp>
      <p:pic>
        <p:nvPicPr>
          <p:cNvPr id="45059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00563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flipH="1">
            <a:off x="7500938" y="4429125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1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45005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1.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1.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488724">
            <a:off x="222250" y="314325"/>
            <a:ext cx="2228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Повторение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упражнения! </a:t>
            </a:r>
          </a:p>
        </p:txBody>
      </p:sp>
      <p:sp>
        <p:nvSpPr>
          <p:cNvPr id="45066" name="Прямоугольник 13"/>
          <p:cNvSpPr>
            <a:spLocks noChangeArrowheads="1"/>
          </p:cNvSpPr>
          <p:nvPr/>
        </p:nvSpPr>
        <p:spPr bwMode="auto">
          <a:xfrm>
            <a:off x="8035925" y="3867150"/>
            <a:ext cx="126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Игрок </a:t>
            </a:r>
          </a:p>
          <a:p>
            <a:pPr algn="ctr"/>
            <a:r>
              <a:rPr lang="ru-RU" b="1" i="1"/>
              <a:t>с мячом.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5068" name="Picture 12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000625"/>
            <a:ext cx="12017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79 -0.08055 -0.03941 -0.16088 -0.06893 -0.17014 C -0.09844 -0.1794 -0.14636 -0.06157 -0.17761 -0.05509 C -0.20886 -0.04861 -0.2342 -0.12986 -0.25695 -0.13102 C -0.27969 -0.13217 -0.30434 -0.07361 -0.31372 -0.06203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1979 -0.08056 -0.03941 -0.16088 -0.06892 -0.17014 C -0.09843 -0.1794 -0.14635 -0.06157 -0.1776 -0.05509 C -0.20885 -0.04861 -0.2342 -0.12986 -0.25694 -0.13102 C -0.27968 -0.13218 -0.30434 -0.07361 -0.31371 -0.06204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71 -0.06204 C -0.38836 -0.35996 -0.46267 -0.65741 -0.54444 -0.61274 C -0.62621 -0.56806 -0.76093 0.0706 -0.80399 0.2071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000500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flipH="1">
            <a:off x="8215313" y="478631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084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4857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2.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2. </a:t>
            </a:r>
          </a:p>
        </p:txBody>
      </p:sp>
      <p:sp>
        <p:nvSpPr>
          <p:cNvPr id="46088" name="Прямоугольник 9"/>
          <p:cNvSpPr>
            <a:spLocks noChangeArrowheads="1"/>
          </p:cNvSpPr>
          <p:nvPr/>
        </p:nvSpPr>
        <p:spPr bwMode="auto">
          <a:xfrm>
            <a:off x="3071813" y="857250"/>
            <a:ext cx="6072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После ведения мяча (рис. 2) баскетболист делает два шага (первый через скамейку) с последующим броском по кольцу. </a:t>
            </a:r>
          </a:p>
        </p:txBody>
      </p:sp>
      <p:sp>
        <p:nvSpPr>
          <p:cNvPr id="46089" name="Прямоугольник 13"/>
          <p:cNvSpPr>
            <a:spLocks noChangeArrowheads="1"/>
          </p:cNvSpPr>
          <p:nvPr/>
        </p:nvSpPr>
        <p:spPr bwMode="auto">
          <a:xfrm>
            <a:off x="7883525" y="3857625"/>
            <a:ext cx="126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Игрок </a:t>
            </a:r>
          </a:p>
          <a:p>
            <a:pPr algn="ctr"/>
            <a:r>
              <a:rPr lang="ru-RU" b="1" i="1"/>
              <a:t>с мячом.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6091" name="Picture 11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5000625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41 -0.00926 -0.01875 -0.02199 -0.03107 -0.02754 C -0.04653 -0.02222 -0.04028 -0.02083 -0.05 -0.02523 C -0.05885 -0.04305 -0.07656 -0.04606 -0.09132 -0.04838 C -0.10469 -0.06018 -0.12413 -0.05972 -0.13958 -0.06203 C -0.15017 -0.05972 -0.15746 -0.05694 -0.16892 -0.06203 C -0.17066 -0.06273 -0.16944 -0.06713 -0.17066 -0.06898 C -0.17205 -0.07106 -0.17378 -0.07314 -0.17587 -0.07361 C -0.1868 -0.07615 -0.19757 -0.07592 -0.20851 -0.07592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046 C -0.00694 -0.00972 -0.01528 -0.02245 -0.0276 -0.02801 C -0.04305 -0.02269 -0.0368 -0.0213 -0.04653 -0.0257 C -0.05538 -0.04352 -0.07309 -0.04653 -0.08785 -0.04884 C -0.10121 -0.06065 -0.12066 -0.06019 -0.13611 -0.0625 C -0.1467 -0.06019 -0.15399 -0.05741 -0.16545 -0.0625 C -0.16719 -0.0632 -0.16597 -0.06759 -0.16719 -0.06945 C -0.16857 -0.07153 -0.17031 -0.07361 -0.17239 -0.07407 C -0.18333 -0.07662 -0.1941 -0.07639 -0.20503 -0.07639 " pathEditMode="relative" rAng="0" ptsTypes="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 -0.07593 C -0.23732 -0.15695 -0.26614 -0.23797 -0.29288 -0.2507 C -0.31961 -0.26343 -0.34913 -0.15579 -0.36875 -0.15186 C -0.38836 -0.14792 -0.39531 -0.22292 -0.41024 -0.22755 C -0.42517 -0.23218 -0.45052 -0.1875 -0.4585 -0.179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07593 C -0.23733 -0.15695 -0.26615 -0.23797 -0.29288 -0.2507 C -0.31962 -0.26343 -0.34913 -0.15579 -0.36875 -0.15186 C -0.38837 -0.14792 -0.39532 -0.22292 -0.41025 -0.22755 C -0.42518 -0.23218 -0.45052 -0.1875 -0.45851 -0.1794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51 -0.1794 C -0.50938 -0.39143 -0.56024 -0.60347 -0.63438 -0.54491 C -0.70851 -0.48634 -0.85851 0.05278 -0.9033 0.17222 " pathEditMode="relative" ptsTypes="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000500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flipH="1">
            <a:off x="8215313" y="478631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08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4857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2.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2. </a:t>
            </a:r>
          </a:p>
        </p:txBody>
      </p:sp>
      <p:sp>
        <p:nvSpPr>
          <p:cNvPr id="47112" name="Прямоугольник 9"/>
          <p:cNvSpPr>
            <a:spLocks noChangeArrowheads="1"/>
          </p:cNvSpPr>
          <p:nvPr/>
        </p:nvSpPr>
        <p:spPr bwMode="auto">
          <a:xfrm>
            <a:off x="3071813" y="642938"/>
            <a:ext cx="6072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После ведения мяча (рис. 2) баскетболист делает два шага (первый через скамейку) с последующим броском по кольцу.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-488724">
            <a:off x="222250" y="314325"/>
            <a:ext cx="2228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Повторение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упражнения! </a:t>
            </a:r>
          </a:p>
        </p:txBody>
      </p:sp>
      <p:sp>
        <p:nvSpPr>
          <p:cNvPr id="47114" name="Прямоугольник 13"/>
          <p:cNvSpPr>
            <a:spLocks noChangeArrowheads="1"/>
          </p:cNvSpPr>
          <p:nvPr/>
        </p:nvSpPr>
        <p:spPr bwMode="auto">
          <a:xfrm>
            <a:off x="7883525" y="3929063"/>
            <a:ext cx="126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Игрок </a:t>
            </a:r>
          </a:p>
          <a:p>
            <a:pPr algn="ctr"/>
            <a:r>
              <a:rPr lang="ru-RU" b="1" i="1"/>
              <a:t>с мячом.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7116" name="Picture 12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929188"/>
            <a:ext cx="12144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41 -0.00926 -0.01875 -0.02199 -0.03107 -0.02754 C -0.04653 -0.02222 -0.04028 -0.02083 -0.05 -0.02523 C -0.05885 -0.04305 -0.07656 -0.04606 -0.09132 -0.04838 C -0.10469 -0.06018 -0.12413 -0.05972 -0.13958 -0.06203 C -0.15017 -0.05972 -0.15746 -0.05694 -0.16892 -0.06203 C -0.17066 -0.06273 -0.16944 -0.06713 -0.17066 -0.06898 C -0.17205 -0.07106 -0.17378 -0.07314 -0.17587 -0.07361 C -0.1868 -0.07615 -0.19757 -0.07592 -0.20851 -0.07592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046 C -0.00694 -0.00972 -0.01528 -0.02245 -0.0276 -0.02801 C -0.04305 -0.02269 -0.0368 -0.0213 -0.04653 -0.0257 C -0.05538 -0.04352 -0.07309 -0.04653 -0.08785 -0.04884 C -0.10121 -0.06065 -0.12066 -0.06019 -0.13611 -0.0625 C -0.1467 -0.06019 -0.15399 -0.05741 -0.16545 -0.0625 C -0.16719 -0.0632 -0.16597 -0.06759 -0.16719 -0.06945 C -0.16857 -0.07153 -0.17031 -0.07361 -0.17239 -0.07407 C -0.18333 -0.07662 -0.1941 -0.07639 -0.20503 -0.07639 " pathEditMode="relative" rAng="0" ptsTypes="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 -0.07593 C -0.23732 -0.15695 -0.26614 -0.23797 -0.29288 -0.2507 C -0.31961 -0.26343 -0.34913 -0.15579 -0.36875 -0.15186 C -0.38836 -0.14792 -0.39531 -0.22292 -0.41024 -0.22755 C -0.42517 -0.23218 -0.45052 -0.1875 -0.4585 -0.179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07593 C -0.23733 -0.15695 -0.26615 -0.23797 -0.29288 -0.2507 C -0.31962 -0.26343 -0.34913 -0.15579 -0.36875 -0.15186 C -0.38837 -0.14792 -0.39532 -0.22292 -0.41025 -0.22755 C -0.42518 -0.23218 -0.45052 -0.1875 -0.45851 -0.1794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51 -0.1794 C -0.50938 -0.39143 -0.56024 -0.60347 -0.63438 -0.54491 C -0.70851 -0.48634 -0.85851 0.05278 -0.9033 0.17222 " pathEditMode="relative" ptsTypes="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714875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20434030" flipH="1">
            <a:off x="8215313" y="478631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2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3.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875" y="5929313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3. </a:t>
            </a:r>
          </a:p>
        </p:txBody>
      </p:sp>
      <p:sp>
        <p:nvSpPr>
          <p:cNvPr id="48135" name="Прямоугольник 8"/>
          <p:cNvSpPr>
            <a:spLocks noChangeArrowheads="1"/>
          </p:cNvSpPr>
          <p:nvPr/>
        </p:nvSpPr>
        <p:spPr bwMode="auto">
          <a:xfrm>
            <a:off x="2357438" y="714375"/>
            <a:ext cx="6786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Исходное положение игрока 1 такое же, как и в первом упражнении. Баскетболист ловит мяч, который бросает ему стоящий напротив него</a:t>
            </a:r>
          </a:p>
          <a:p>
            <a:r>
              <a:rPr lang="ru-RU" sz="2000" b="1"/>
              <a:t> игрок 2, выполняет два шага и на третий делает передачу игроку 2, который бросает мяч в кольцо, а сам возвращается в исходное положение.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50200" y="4143375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48137" name="Прямоугольник 13"/>
          <p:cNvSpPr>
            <a:spLocks noChangeArrowheads="1"/>
          </p:cNvSpPr>
          <p:nvPr/>
        </p:nvSpPr>
        <p:spPr bwMode="auto">
          <a:xfrm>
            <a:off x="3071813" y="3071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2424113" y="3352800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2403">
            <a:off x="2495550" y="34242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8141" name="Picture 12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072063"/>
            <a:ext cx="12144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417 C 0.10625 -0.01967 0.21285 -0.04352 0.31823 -0.00833 C 0.42378 0.02708 0.5283 0.12176 0.63298 0.2164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298 0.21644 C 0.60017 0.15949 0.56753 0.10278 0.53819 0.09468 C 0.50885 0.08657 0.48159 0.16944 0.45712 0.16829 C 0.43264 0.16713 0.41441 0.08819 0.39166 0.08773 C 0.36892 0.08727 0.33281 0.15301 0.321 0.1659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81 -0.05694 -0.06545 -0.11365 -0.09479 -0.12175 C -0.12413 -0.12986 -0.15139 -0.04699 -0.17587 -0.04814 C -0.20035 -0.0493 -0.21858 -0.12824 -0.24132 -0.1287 C -0.26406 -0.12916 -0.30017 -0.06342 -0.31198 -0.05046 " pathEditMode="relative" ptsTypes="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25364 -0.0574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 0.16598 C 0.29357 0.11019 0.26632 0.0544 0.21579 0.03033 C 0.16527 0.00625 0.0526 0.02385 0.01753 0.02107 C -0.01754 0.01829 0.00746 0.01528 0.00538 0.01412 " pathEditMode="relative" ptsTypes="aaaA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764 -0.18842 0.0158 -0.37662 -0.0224 -0.32685 C -0.0599 -0.27662 -0.19167 0.1963 -0.225 0.30139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714875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20434030" flipH="1">
            <a:off x="8215313" y="478631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56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 3.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3. </a:t>
            </a:r>
          </a:p>
        </p:txBody>
      </p:sp>
      <p:sp>
        <p:nvSpPr>
          <p:cNvPr id="49159" name="Прямоугольник 8"/>
          <p:cNvSpPr>
            <a:spLocks noChangeArrowheads="1"/>
          </p:cNvSpPr>
          <p:nvPr/>
        </p:nvSpPr>
        <p:spPr bwMode="auto">
          <a:xfrm>
            <a:off x="2357438" y="571500"/>
            <a:ext cx="6786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Исходное положение игрока 1 такое же, как и в первом упражнении. Баскетболист ловит мяч, который бросает ему стоящий напротив него</a:t>
            </a:r>
          </a:p>
          <a:p>
            <a:r>
              <a:rPr lang="ru-RU" sz="2000" b="1"/>
              <a:t> игрок 2, выполняет два шага и на третий делает передачу игроку 2, который бросает мяч в кольцо, а сам возвращается в исходное положение.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50200" y="4143375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49161" name="Прямоугольник 13"/>
          <p:cNvSpPr>
            <a:spLocks noChangeArrowheads="1"/>
          </p:cNvSpPr>
          <p:nvPr/>
        </p:nvSpPr>
        <p:spPr bwMode="auto">
          <a:xfrm>
            <a:off x="3071813" y="3071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2424113" y="3352800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2403">
            <a:off x="2495550" y="34242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rot="-488724">
            <a:off x="222250" y="314325"/>
            <a:ext cx="2228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Повторение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упражнения!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49166" name="Picture 14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5000625"/>
            <a:ext cx="120173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417 C 0.10625 -0.01967 0.21285 -0.04352 0.31823 -0.00833 C 0.42378 0.02708 0.5283 0.12176 0.63298 0.2164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298 0.21644 C 0.60017 0.15949 0.56753 0.10278 0.53819 0.09468 C 0.50885 0.08657 0.48159 0.16944 0.45712 0.16829 C 0.43264 0.16713 0.41441 0.08819 0.39166 0.08773 C 0.36892 0.08727 0.33281 0.15301 0.321 0.1659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81 -0.05694 -0.06545 -0.11365 -0.09479 -0.12175 C -0.12413 -0.12986 -0.15139 -0.04699 -0.17587 -0.04814 C -0.20035 -0.0493 -0.21858 -0.12824 -0.24132 -0.1287 C -0.26406 -0.12916 -0.30017 -0.06342 -0.31198 -0.05046 " pathEditMode="relative" ptsTypes="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25364 -0.0574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 0.16598 C 0.29357 0.11019 0.26632 0.0544 0.21579 0.03033 C 0.16527 0.00625 0.0526 0.02385 0.01753 0.02107 C -0.01754 0.01829 0.00746 0.01528 0.00538 0.01412 " pathEditMode="relative" ptsTypes="aaaA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0764 -0.18842 0.0158 -0.37662 -0.0224 -0.32685 C -0.0599 -0.27662 -0.19167 0.1963 -0.225 0.30139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3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0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20434030" flipH="1">
            <a:off x="8086725" y="477202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0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рис.4.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4.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50200" y="4143375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50184" name="Прямоугольник 13"/>
          <p:cNvSpPr>
            <a:spLocks noChangeArrowheads="1"/>
          </p:cNvSpPr>
          <p:nvPr/>
        </p:nvSpPr>
        <p:spPr bwMode="auto">
          <a:xfrm>
            <a:off x="357188" y="32146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455613" y="3670300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2403">
            <a:off x="573088" y="37877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Прямоугольник 17"/>
          <p:cNvSpPr>
            <a:spLocks noChangeArrowheads="1"/>
          </p:cNvSpPr>
          <p:nvPr/>
        </p:nvSpPr>
        <p:spPr bwMode="auto">
          <a:xfrm>
            <a:off x="2643188" y="642938"/>
            <a:ext cx="6286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Игрок 1 не ведет мяч сам, а получает его от игрока 2 (стоящего под баскетбольным щитом) в тот самый момент, когда игрок 1 совершает свой первый шаг через скамейку (рис 4.).</a:t>
            </a:r>
          </a:p>
          <a:p>
            <a:endParaRPr lang="ru-RU" sz="20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50189" name="Picture 13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5072063"/>
            <a:ext cx="11303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1111 -0.00486 -0.01667 -0.01198 -0.02315 C -0.01875 -0.03635 -0.03177 -0.04236 -0.04306 -0.04607 C -0.07153 -0.03658 -0.10209 -0.04491 -0.13108 -0.04838 C -0.13386 -0.04769 -0.13681 -0.04746 -0.13959 -0.04607 C -0.14896 -0.04121 -0.14045 -0.03959 -0.15 -0.04375 C -0.16268 -0.03959 -0.17674 -0.0463 -0.18959 -0.0507 C -0.20139 -0.06111 -0.2099 -0.06042 -0.22413 -0.06204 C -0.23351 -0.06459 -0.23681 -0.06435 -0.24479 -0.05764 C -0.24844 -0.04769 -0.2507 -0.0426 -0.25868 -0.03912 C -0.26372 -0.04051 -0.27031 -0.04097 -0.27413 -0.04607 " pathEditMode="relative" ptsTypes="fff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1111 -0.00486 -0.01667 -0.01198 -0.02315 C -0.01875 -0.03635 -0.03177 -0.04236 -0.04306 -0.04607 C -0.07153 -0.03658 -0.10209 -0.04491 -0.13108 -0.04838 C -0.13386 -0.04769 -0.13681 -0.04746 -0.13959 -0.04607 C -0.14896 -0.04121 -0.14045 -0.03959 -0.15 -0.04375 C -0.16268 -0.03959 -0.17674 -0.0463 -0.18959 -0.0507 C -0.20139 -0.06111 -0.2099 -0.06042 -0.22413 -0.06204 C -0.23351 -0.06459 -0.23681 -0.06435 -0.24479 -0.05764 C -0.24844 -0.04769 -0.2507 -0.0426 -0.25868 -0.03912 C -0.26372 -0.04051 -0.27031 -0.04097 -0.27413 -0.04607 " pathEditMode="relative" ptsTypes="ffffffffff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13 -0.04607 C -0.29427 -0.1257 -0.31441 -0.20533 -0.3415 -0.2206 C -0.36858 -0.23588 -0.42049 -0.15162 -0.43629 -0.13797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9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13 -0.04607 C -0.29427 -0.10417 -0.31441 -0.16181 -0.34149 -0.17269 C -0.36857 -0.18357 -0.42048 -0.12269 -0.43628 -0.11296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0255 C 0.01736 -0.07986 0.05365 -0.15718 0.1224 -0.15417 C 0.19098 -0.15116 0.29219 -0.06759 0.39323 0.01597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29 -0.13797 C -0.45104 -0.17199 -0.4658 -0.20579 -0.48403 -0.20834 C -0.50226 -0.21088 -0.53507 -0.16343 -0.54531 -0.1544 " pathEditMode="relative" rAng="0" ptsTypes="a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23 0.01597 C 0.38073 -0.01551 0.36823 -0.04676 0.35191 -0.04861 C 0.33559 -0.05046 0.30451 -0.0044 0.29497 0.0044 " pathEditMode="relative" ptsTypes="a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8 -0.00694 C 0.2552 -0.20903 0.22777 -0.41111 0.1795 -0.35393 C 0.13124 -0.29676 0.0243 0.2206 -0.00678 0.33565 " pathEditMode="relative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0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20434030" flipH="1">
            <a:off x="8086725" y="477202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04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11"/>
          <p:cNvSpPr>
            <a:spLocks noChangeArrowheads="1"/>
          </p:cNvSpPr>
          <p:nvPr/>
        </p:nvSpPr>
        <p:spPr bwMode="auto">
          <a:xfrm>
            <a:off x="7786688" y="614362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рис.4.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4.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50200" y="4143375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51208" name="Прямоугольник 13"/>
          <p:cNvSpPr>
            <a:spLocks noChangeArrowheads="1"/>
          </p:cNvSpPr>
          <p:nvPr/>
        </p:nvSpPr>
        <p:spPr bwMode="auto">
          <a:xfrm>
            <a:off x="357188" y="32146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455613" y="3670300"/>
            <a:ext cx="928687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2403">
            <a:off x="573088" y="37877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Прямоугольник 17"/>
          <p:cNvSpPr>
            <a:spLocks noChangeArrowheads="1"/>
          </p:cNvSpPr>
          <p:nvPr/>
        </p:nvSpPr>
        <p:spPr bwMode="auto">
          <a:xfrm>
            <a:off x="2571750" y="785813"/>
            <a:ext cx="6286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Игрок 1 не ведет мяч сам, а получает его от игрока 2 (стоящего под баскетбольным щитом) в тот самый момент, когда игрок 1 совершает свой первый шаг через скамейку (рис 4.).</a:t>
            </a:r>
          </a:p>
          <a:p>
            <a:endParaRPr lang="ru-RU" sz="2000" b="1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rot="-488724">
            <a:off x="222250" y="314325"/>
            <a:ext cx="2228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Поворение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упражнения!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1429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51214" name="Picture 14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286375"/>
            <a:ext cx="987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1111 -0.00486 -0.01667 -0.01198 -0.02315 C -0.01875 -0.03635 -0.03177 -0.04236 -0.04306 -0.04607 C -0.07153 -0.03658 -0.10209 -0.04491 -0.13108 -0.04838 C -0.13386 -0.04769 -0.13681 -0.04746 -0.13959 -0.04607 C -0.14896 -0.04121 -0.14045 -0.03959 -0.15 -0.04375 C -0.16268 -0.03959 -0.17674 -0.0463 -0.18959 -0.0507 C -0.20139 -0.06111 -0.2099 -0.06042 -0.22413 -0.06204 C -0.23351 -0.06459 -0.23681 -0.06435 -0.24479 -0.05764 C -0.24844 -0.04769 -0.2507 -0.0426 -0.25868 -0.03912 C -0.26372 -0.04051 -0.27031 -0.04097 -0.27413 -0.04607 " pathEditMode="relative" ptsTypes="fff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1111 -0.00486 -0.01667 -0.01198 -0.02315 C -0.01875 -0.03635 -0.03177 -0.04236 -0.04306 -0.04607 C -0.07153 -0.03658 -0.10209 -0.04491 -0.13108 -0.04838 C -0.13386 -0.04769 -0.13681 -0.04746 -0.13959 -0.04607 C -0.14896 -0.04121 -0.14045 -0.03959 -0.15 -0.04375 C -0.16268 -0.03959 -0.17674 -0.0463 -0.18959 -0.0507 C -0.20139 -0.06111 -0.2099 -0.06042 -0.22413 -0.06204 C -0.23351 -0.06459 -0.23681 -0.06435 -0.24479 -0.05764 C -0.24844 -0.04769 -0.2507 -0.0426 -0.25868 -0.03912 C -0.26372 -0.04051 -0.27031 -0.04097 -0.27413 -0.04607 " pathEditMode="relative" ptsTypes="ffffffffff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13 -0.04607 C -0.29427 -0.1257 -0.31441 -0.20533 -0.3415 -0.2206 C -0.36858 -0.23588 -0.42049 -0.15162 -0.43629 -0.13797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9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13 -0.04607 C -0.29427 -0.10417 -0.31441 -0.16181 -0.34149 -0.17269 C -0.36857 -0.18357 -0.42048 -0.12269 -0.43628 -0.11296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0255 C 0.01736 -0.07986 0.05365 -0.15718 0.1224 -0.15417 C 0.19098 -0.15116 0.29219 -0.06759 0.39323 0.01597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29 -0.13797 C -0.45104 -0.17199 -0.4658 -0.20579 -0.48403 -0.20834 C -0.50226 -0.21088 -0.53507 -0.16343 -0.54531 -0.1544 " pathEditMode="relative" rAng="0" ptsTypes="a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23 0.01597 C 0.38073 -0.01551 0.36823 -0.04676 0.35191 -0.04861 C 0.33559 -0.05046 0.30451 -0.0044 0.29497 0.0044 " pathEditMode="relative" ptsTypes="a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8 -0.00694 C 0.2552 -0.20903 0.22777 -0.41111 0.1795 -0.35393 C 0.13124 -0.29676 0.0243 0.2206 -0.00678 0.33565 " pathEditMode="relative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1" grpId="0"/>
      <p:bldP spid="11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5" descr="0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071938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Капля 21"/>
          <p:cNvSpPr/>
          <p:nvPr/>
        </p:nvSpPr>
        <p:spPr>
          <a:xfrm rot="20434030" flipH="1">
            <a:off x="6200775" y="4914900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7529955" flipH="1">
            <a:off x="6486525" y="277177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0434030" flipH="1">
            <a:off x="8086725" y="580072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2230" name="Рисунок 1" descr="store26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Прямоугольник 11"/>
          <p:cNvSpPr>
            <a:spLocks noChangeArrowheads="1"/>
          </p:cNvSpPr>
          <p:nvPr/>
        </p:nvSpPr>
        <p:spPr bwMode="auto">
          <a:xfrm>
            <a:off x="7358063" y="6488113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рис.5.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00375" y="6072188"/>
            <a:ext cx="2874963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5. </a:t>
            </a:r>
          </a:p>
        </p:txBody>
      </p:sp>
      <p:sp>
        <p:nvSpPr>
          <p:cNvPr id="52233" name="Прямоугольник 10"/>
          <p:cNvSpPr>
            <a:spLocks noChangeArrowheads="1"/>
          </p:cNvSpPr>
          <p:nvPr/>
        </p:nvSpPr>
        <p:spPr bwMode="auto">
          <a:xfrm>
            <a:off x="7429500" y="3071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52234" name="Прямоугольник 13"/>
          <p:cNvSpPr>
            <a:spLocks noChangeArrowheads="1"/>
          </p:cNvSpPr>
          <p:nvPr/>
        </p:nvSpPr>
        <p:spPr bwMode="auto">
          <a:xfrm>
            <a:off x="214313" y="47863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384175" y="5170488"/>
            <a:ext cx="928688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92403">
            <a:off x="6573838" y="28590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Прямоугольник 19"/>
          <p:cNvSpPr>
            <a:spLocks noChangeArrowheads="1"/>
          </p:cNvSpPr>
          <p:nvPr/>
        </p:nvSpPr>
        <p:spPr bwMode="auto">
          <a:xfrm>
            <a:off x="2500313" y="357188"/>
            <a:ext cx="6643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Игрок 3 бежит без мяча, получает передачу от игрока 1, выполняет два шага, ведет мяч, опять делает два шага, передает мяч игроку 2, который возвращает его обратно игроку 3, а тот с двух шагов выполняет бросок по кольцу. Затем он сам берет мяч и передает его игроку 1, после чего становится за игроком 5, и т.д. Затем игроки 1 и 2 меняются местами с другими игроками.</a:t>
            </a:r>
          </a:p>
        </p:txBody>
      </p:sp>
      <p:sp>
        <p:nvSpPr>
          <p:cNvPr id="21" name="Капля 20"/>
          <p:cNvSpPr/>
          <p:nvPr/>
        </p:nvSpPr>
        <p:spPr>
          <a:xfrm rot="20434030" flipH="1">
            <a:off x="7129463" y="541496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286500" y="4572000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 3.</a:t>
            </a:r>
          </a:p>
        </p:txBody>
      </p:sp>
      <p:sp>
        <p:nvSpPr>
          <p:cNvPr id="52240" name="Прямоугольник 24"/>
          <p:cNvSpPr>
            <a:spLocks noChangeArrowheads="1"/>
          </p:cNvSpPr>
          <p:nvPr/>
        </p:nvSpPr>
        <p:spPr bwMode="auto">
          <a:xfrm>
            <a:off x="7215188" y="49291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4. </a:t>
            </a:r>
          </a:p>
        </p:txBody>
      </p:sp>
      <p:sp>
        <p:nvSpPr>
          <p:cNvPr id="52241" name="Прямоугольник 25"/>
          <p:cNvSpPr>
            <a:spLocks noChangeArrowheads="1"/>
          </p:cNvSpPr>
          <p:nvPr/>
        </p:nvSpPr>
        <p:spPr bwMode="auto">
          <a:xfrm>
            <a:off x="7950200" y="5357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5.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52243" name="Picture 19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5143500"/>
            <a:ext cx="11303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03264 C -0.06215 -0.03796 -0.06372 -0.07292 -0.06858 -0.07616 C -0.07465 -0.08009 -0.08125 -0.0787 -0.08767 -0.07986 C -0.08958 -0.0787 -0.09149 -0.07824 -0.09288 -0.07616 C -0.09444 -0.07315 -0.09444 -0.06667 -0.09635 -0.06528 C -0.09809 -0.06366 -0.09983 -0.06782 -0.10156 -0.06875 C -0.10799 -0.06458 -0.11094 -0.06042 -0.11892 -0.06875 C -0.12049 -0.0706 -0.11927 -0.07732 -0.12066 -0.07986 C -0.12361 -0.08611 -0.13108 -0.09398 -0.13108 -0.09375 C -0.13559 -0.09282 -0.14045 -0.09213 -0.14497 -0.09028 C -0.1467 -0.08958 -0.14844 -0.08634 -0.15017 -0.08704 C -0.15226 -0.08773 -0.1533 -0.09329 -0.15538 -0.09398 C -0.15885 -0.09537 -0.16233 -0.09398 -0.1658 -0.09398 " pathEditMode="relative" rAng="0" ptsTypes="ffffffffffff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2385 C -0.06164 0.01436 -0.11233 0.00487 -0.14358 0.03774 C -0.17483 0.07061 -0.18959 0.19098 -0.19879 0.22153 " pathEditMode="relative" rAng="0" ptsTypes="a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-0.09398 C -0.17083 -0.1574 -0.17587 -0.22083 -0.19167 -0.22963 C -0.20747 -0.23842 -0.24375 -0.14676 -0.26059 -0.14676 C -0.27743 -0.14676 -0.27917 -0.22685 -0.29323 -0.22963 C -0.30729 -0.2324 -0.33628 -0.17407 -0.34497 -0.16296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9 0.2162 C -0.20886 0.15255 -0.21876 0.08889 -0.23681 0.08079 C -0.25487 0.07269 -0.28994 0.16736 -0.30747 0.16806 C -0.32501 0.16875 -0.32831 0.08819 -0.34185 0.08519 C -0.35539 0.08218 -0.38056 0.13889 -0.38838 0.14954 " pathEditMode="relative" ptsTypes="aaaaA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9931 -0.14699 " pathEditMode="relative" ptsTypes="AA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6 0.14723 C -0.44063 0.11552 -0.5033 0.0838 -0.55209 0.11945 C -0.60087 0.1551 -0.65139 0.32061 -0.67118 0.36089 " pathEditMode="relative" ptsTypes="aaA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18 0.36088 C -0.64566 0.24491 -0.61997 0.12917 -0.57136 0.09329 C -0.52275 0.05741 -0.41146 0.13612 -0.37987 0.14468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97 -0.16296 C -0.35278 -0.19421 -0.36059 -0.22546 -0.3684 -0.225 C -0.37639 -0.22454 -0.38507 -0.15695 -0.39271 -0.16065 C -0.40052 -0.16435 -0.40694 -0.2419 -0.4151 -0.24792 C -0.42326 -0.25394 -0.43715 -0.20579 -0.44149 -0.19745 " pathEditMode="relative" rAng="0" ptsTypes="aaaaA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4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6 0.14723 C -0.38559 0.11899 -0.39323 0.09098 -0.40122 0.09445 C -0.40938 0.09792 -0.41823 0.1713 -0.42674 0.16783 C -0.43525 0.16436 -0.44306 0.0801 -0.45226 0.07362 C -0.46146 0.06713 -0.47761 0.12037 -0.4823 0.12871 " pathEditMode="relative" rAng="0" ptsTypes="aaaaA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48 0.11273 C -0.44514 -0.05232 -0.41528 -0.21713 -0.46077 -0.18819 C -0.50625 -0.15926 -0.69844 0.20509 -0.74705 0.28681 C -0.79566 0.36852 -0.77396 0.33518 -0.75209 0.30185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09 0.30186 C -0.74254 0.34468 -0.73299 0.38774 -0.71233 0.41691 C -0.69167 0.44607 -0.64202 0.46667 -0.62796 0.47663 " pathEditMode="relative" ptsTypes="aaA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 descr="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4071938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Капля 21"/>
          <p:cNvSpPr/>
          <p:nvPr/>
        </p:nvSpPr>
        <p:spPr>
          <a:xfrm rot="20434030" flipH="1">
            <a:off x="6200775" y="4914900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7529955" flipH="1">
            <a:off x="6486525" y="277177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0434030" flipH="1">
            <a:off x="8086725" y="5800725"/>
            <a:ext cx="928688" cy="9286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3254" name="Рисунок 1" descr="store2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3792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Прямоугольник 11"/>
          <p:cNvSpPr>
            <a:spLocks noChangeArrowheads="1"/>
          </p:cNvSpPr>
          <p:nvPr/>
        </p:nvSpPr>
        <p:spPr bwMode="auto">
          <a:xfrm>
            <a:off x="7358063" y="6488113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рис.5.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4688" y="6072188"/>
            <a:ext cx="2874962" cy="5238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Упражнение 5. </a:t>
            </a:r>
          </a:p>
        </p:txBody>
      </p:sp>
      <p:sp>
        <p:nvSpPr>
          <p:cNvPr id="53257" name="Прямоугольник 10"/>
          <p:cNvSpPr>
            <a:spLocks noChangeArrowheads="1"/>
          </p:cNvSpPr>
          <p:nvPr/>
        </p:nvSpPr>
        <p:spPr bwMode="auto">
          <a:xfrm>
            <a:off x="7500938" y="32146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1. </a:t>
            </a:r>
          </a:p>
        </p:txBody>
      </p:sp>
      <p:sp>
        <p:nvSpPr>
          <p:cNvPr id="53258" name="Прямоугольник 13"/>
          <p:cNvSpPr>
            <a:spLocks noChangeArrowheads="1"/>
          </p:cNvSpPr>
          <p:nvPr/>
        </p:nvSpPr>
        <p:spPr bwMode="auto">
          <a:xfrm>
            <a:off x="214313" y="47863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2. </a:t>
            </a:r>
          </a:p>
        </p:txBody>
      </p:sp>
      <p:sp>
        <p:nvSpPr>
          <p:cNvPr id="15" name="Капля 14"/>
          <p:cNvSpPr/>
          <p:nvPr/>
        </p:nvSpPr>
        <p:spPr>
          <a:xfrm rot="8992403" flipH="1">
            <a:off x="384175" y="5170488"/>
            <a:ext cx="928688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store4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2403">
            <a:off x="6573838" y="28590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Прямоугольник 19"/>
          <p:cNvSpPr>
            <a:spLocks noChangeArrowheads="1"/>
          </p:cNvSpPr>
          <p:nvPr/>
        </p:nvSpPr>
        <p:spPr bwMode="auto">
          <a:xfrm>
            <a:off x="2500313" y="428625"/>
            <a:ext cx="66436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Игрок 3 бежит без мяча, получает передачу от игрока 1, выполняет два шага, ведет мяч, опять делает два шага, передает мяч игроку 2, который возвращает его обратно игроку 3, а тот с двух шагов выполняет бросок по кольцу. Затем он сам берет мяч и передает его игроку 1, после чего становится за игроком 5, и т.д. Затем игроки 1 и 2 меняются местами с другими игроками.</a:t>
            </a:r>
          </a:p>
        </p:txBody>
      </p:sp>
      <p:sp>
        <p:nvSpPr>
          <p:cNvPr id="21" name="Капля 20"/>
          <p:cNvSpPr/>
          <p:nvPr/>
        </p:nvSpPr>
        <p:spPr>
          <a:xfrm rot="20434030" flipH="1">
            <a:off x="7129463" y="5414963"/>
            <a:ext cx="928687" cy="92868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286500" y="4572000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 3.</a:t>
            </a:r>
          </a:p>
        </p:txBody>
      </p:sp>
      <p:sp>
        <p:nvSpPr>
          <p:cNvPr id="53264" name="Прямоугольник 24"/>
          <p:cNvSpPr>
            <a:spLocks noChangeArrowheads="1"/>
          </p:cNvSpPr>
          <p:nvPr/>
        </p:nvSpPr>
        <p:spPr bwMode="auto">
          <a:xfrm>
            <a:off x="7215188" y="49291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4. </a:t>
            </a:r>
          </a:p>
        </p:txBody>
      </p:sp>
      <p:sp>
        <p:nvSpPr>
          <p:cNvPr id="53265" name="Прямоугольник 25"/>
          <p:cNvSpPr>
            <a:spLocks noChangeArrowheads="1"/>
          </p:cNvSpPr>
          <p:nvPr/>
        </p:nvSpPr>
        <p:spPr bwMode="auto">
          <a:xfrm>
            <a:off x="7950200" y="5357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Игрок 5.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rot="-488724">
            <a:off x="222250" y="314325"/>
            <a:ext cx="2228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Повторение</a:t>
            </a:r>
            <a:endParaRPr lang="ru-RU" sz="2400" b="1" i="1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</a:rPr>
              <a:t>упражнения!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0"/>
            <a:ext cx="588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Броски и передача мяча в движении.</a:t>
            </a:r>
          </a:p>
        </p:txBody>
      </p:sp>
      <p:pic>
        <p:nvPicPr>
          <p:cNvPr id="53268" name="Picture 20" descr="D:\WINDOWS\Users\Aida\Рабочий стол\basketbol\картинки дополнительно\jpgСПОРТ картинки\C44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214938"/>
            <a:ext cx="1028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03264 C -0.06215 -0.03796 -0.06372 -0.07292 -0.06858 -0.07616 C -0.07465 -0.08009 -0.08125 -0.0787 -0.08767 -0.07986 C -0.08958 -0.0787 -0.09149 -0.07824 -0.09288 -0.07616 C -0.09444 -0.07315 -0.09444 -0.06667 -0.09635 -0.06528 C -0.09809 -0.06366 -0.09983 -0.06782 -0.10156 -0.06875 C -0.10799 -0.06458 -0.11094 -0.06042 -0.11892 -0.06875 C -0.12049 -0.0706 -0.11927 -0.07732 -0.12066 -0.07986 C -0.12361 -0.08611 -0.13108 -0.09398 -0.13108 -0.09375 C -0.13559 -0.09282 -0.14045 -0.09213 -0.14497 -0.09028 C -0.1467 -0.08958 -0.14844 -0.08634 -0.15017 -0.08704 C -0.15226 -0.08773 -0.1533 -0.09329 -0.15538 -0.09398 C -0.15885 -0.09537 -0.16233 -0.09398 -0.1658 -0.09398 " pathEditMode="relative" rAng="0" ptsTypes="ffffffffffff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2385 C -0.06164 0.01436 -0.11233 0.00487 -0.14358 0.03774 C -0.17483 0.07061 -0.18959 0.19098 -0.19879 0.22153 " pathEditMode="relative" rAng="0" ptsTypes="a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-0.09398 C -0.17083 -0.1574 -0.17587 -0.22083 -0.19167 -0.22963 C -0.20747 -0.23842 -0.24375 -0.14676 -0.26059 -0.14676 C -0.27743 -0.14676 -0.27917 -0.22685 -0.29323 -0.22963 C -0.30729 -0.2324 -0.33628 -0.17407 -0.34497 -0.16296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9 0.2162 C -0.20886 0.15255 -0.21876 0.08889 -0.23681 0.08079 C -0.25487 0.07269 -0.28994 0.16736 -0.30747 0.16806 C -0.32501 0.16875 -0.32831 0.08819 -0.34185 0.08519 C -0.35539 0.08218 -0.38056 0.13889 -0.38838 0.14954 " pathEditMode="relative" ptsTypes="aaaaA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9931 -0.14699 " pathEditMode="relative" ptsTypes="AA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6 0.14723 C -0.44063 0.11552 -0.5033 0.0838 -0.55209 0.11945 C -0.60087 0.1551 -0.65139 0.32061 -0.67118 0.36089 " pathEditMode="relative" ptsTypes="aaA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18 0.36088 C -0.64566 0.24491 -0.61997 0.12917 -0.57136 0.09329 C -0.52275 0.05741 -0.41146 0.13612 -0.37987 0.14468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97 -0.16296 C -0.35278 -0.19421 -0.36059 -0.22546 -0.3684 -0.225 C -0.37639 -0.22454 -0.38507 -0.15695 -0.39271 -0.16065 C -0.40052 -0.16435 -0.40694 -0.2419 -0.4151 -0.24792 C -0.42326 -0.25394 -0.43715 -0.20579 -0.44149 -0.19745 " pathEditMode="relative" rAng="0" ptsTypes="aaaaA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4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6 0.14723 C -0.38559 0.11899 -0.39323 0.09098 -0.40122 0.09445 C -0.40938 0.09792 -0.41823 0.1713 -0.42674 0.16783 C -0.43525 0.16436 -0.44306 0.0801 -0.45226 0.07362 C -0.46146 0.06713 -0.47761 0.12037 -0.4823 0.12871 " pathEditMode="relative" rAng="0" ptsTypes="aaaaA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48 0.11273 C -0.44514 -0.05232 -0.41528 -0.21713 -0.46077 -0.18819 C -0.50625 -0.15926 -0.69844 0.20509 -0.74705 0.28681 C -0.79566 0.36852 -0.77396 0.33518 -0.75209 0.30185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09 0.30186 C -0.74254 0.34468 -0.73299 0.38774 -0.71233 0.41691 C -0.69167 0.44607 -0.64202 0.46667 -0.62796 0.47663 " pathEditMode="relative" ptsTypes="aaA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214282" y="1841243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7" eaLnBrk="0" hangingPunct="0">
              <a:defRPr/>
            </a:pPr>
            <a:endParaRPr lang="ru-RU" sz="6000" b="1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lvl="7" eaLnBrk="0" hangingPunct="0">
              <a:defRPr/>
            </a:pPr>
            <a:r>
              <a:rPr lang="ru-RU" sz="60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Цель </a:t>
            </a:r>
            <a:r>
              <a:rPr lang="ru-RU" sz="6000" b="1" u="sng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урока: </a:t>
            </a:r>
            <a:endParaRPr lang="ru-RU" sz="6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2" algn="ctr" eaLnBrk="0" hangingPunct="0">
              <a:defRPr/>
            </a:pPr>
            <a:endParaRPr lang="ru-RU" sz="2000" b="1" dirty="0" smtClean="0">
              <a:latin typeface="Arial" pitchFamily="34" charset="0"/>
              <a:ea typeface="Times New Roman" pitchFamily="18" charset="0"/>
            </a:endParaRPr>
          </a:p>
          <a:p>
            <a:pPr lvl="2" algn="ctr" eaLnBrk="0" hangingPunct="0">
              <a:defRPr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Усвоение учащимися основных умений и навыков игры баскетбол с использованием ИКТ.</a:t>
            </a:r>
            <a:endParaRPr lang="ru-RU" sz="2800" b="1" dirty="0" smtClean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3600" b="1" dirty="0" smtClean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7891" name="Рисунок 7" descr="store4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36243">
            <a:off x="214313" y="1143000"/>
            <a:ext cx="857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7" descr="store4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36243">
            <a:off x="6523038" y="295275"/>
            <a:ext cx="52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gf8qa"/>
          <p:cNvPicPr>
            <a:picLocks noChangeAspect="1" noChangeArrowheads="1"/>
          </p:cNvPicPr>
          <p:nvPr/>
        </p:nvPicPr>
        <p:blipFill>
          <a:blip r:embed="rId2">
            <a:lum bright="30000" contrast="22000"/>
          </a:blip>
          <a:srcRect/>
          <a:stretch>
            <a:fillRect/>
          </a:stretch>
        </p:blipFill>
        <p:spPr bwMode="auto">
          <a:xfrm>
            <a:off x="2143125" y="857250"/>
            <a:ext cx="492918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4643438"/>
            <a:ext cx="702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54276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47863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  <a:hlinkClick r:id="rId3"/>
              </a:rPr>
              <a:t>Использованные и интернет-ресурсы;</a:t>
            </a:r>
          </a:p>
          <a:p>
            <a:r>
              <a:rPr lang="ru-RU" sz="1000">
                <a:solidFill>
                  <a:srgbClr val="C00000"/>
                </a:solidFill>
                <a:hlinkClick r:id="rId3"/>
              </a:rPr>
              <a:t>http://www.probasket.ru/main.html</a:t>
            </a:r>
            <a:endParaRPr lang="ru-RU" sz="1000">
              <a:solidFill>
                <a:srgbClr val="C00000"/>
              </a:solidFill>
            </a:endParaRPr>
          </a:p>
          <a:p>
            <a:r>
              <a:rPr lang="ru-RU" sz="1000">
                <a:solidFill>
                  <a:srgbClr val="C00000"/>
                </a:solidFill>
                <a:hlinkClick r:id="rId4"/>
              </a:rPr>
              <a:t>http://www.world-basket.biz/</a:t>
            </a:r>
            <a:endParaRPr lang="ru-RU" sz="1000">
              <a:solidFill>
                <a:srgbClr val="C00000"/>
              </a:solidFill>
            </a:endParaRPr>
          </a:p>
          <a:p>
            <a:r>
              <a:rPr lang="ru-RU" sz="1000">
                <a:solidFill>
                  <a:srgbClr val="C00000"/>
                </a:solidFill>
                <a:hlinkClick r:id="rId5"/>
              </a:rPr>
              <a:t>http://www.basket-blog.info/</a:t>
            </a:r>
            <a:endParaRPr lang="ru-RU" sz="1000">
              <a:solidFill>
                <a:srgbClr val="C00000"/>
              </a:solidFill>
            </a:endParaRPr>
          </a:p>
          <a:p>
            <a:r>
              <a:rPr lang="ru-RU" sz="1000">
                <a:solidFill>
                  <a:srgbClr val="C00000"/>
                </a:solidFill>
                <a:hlinkClick r:id="rId6"/>
              </a:rPr>
              <a:t>http://www.basketball.ru/forum/mass/forum_769.html</a:t>
            </a:r>
            <a:endParaRPr lang="ru-RU" sz="1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214555"/>
            <a:ext cx="7672416" cy="500066"/>
          </a:xfrm>
        </p:spPr>
        <p:txBody>
          <a:bodyPr/>
          <a:lstStyle/>
          <a:p>
            <a:r>
              <a:rPr lang="ru-RU" dirty="0" smtClean="0"/>
              <a:t>Список    литературы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5763"/>
            <a:ext cx="8715404" cy="3717947"/>
          </a:xfrm>
        </p:spPr>
        <p:txBody>
          <a:bodyPr>
            <a:noAutofit/>
          </a:bodyPr>
          <a:lstStyle/>
          <a:p>
            <a:pPr marL="274638" indent="-274638"/>
            <a:r>
              <a:rPr lang="ru-RU" dirty="0" smtClean="0"/>
              <a:t>1 БАСКЕТБОЛ. Броски по кольцу. Мастера       советуют .Физкультура  в школе -№7  1990 г.                                                                                        </a:t>
            </a:r>
          </a:p>
          <a:p>
            <a:pPr marL="0" indent="0"/>
            <a:r>
              <a:rPr lang="ru-RU" dirty="0" smtClean="0"/>
              <a:t>  2 Белов С. </a:t>
            </a:r>
            <a:r>
              <a:rPr lang="ru-RU" dirty="0" err="1" smtClean="0"/>
              <a:t>Баскетбол.Броски</a:t>
            </a:r>
            <a:r>
              <a:rPr lang="ru-RU" dirty="0" smtClean="0"/>
              <a:t> по кольцу.                 </a:t>
            </a:r>
          </a:p>
          <a:p>
            <a:pPr marL="0" indent="0">
              <a:buNone/>
            </a:pPr>
            <a:r>
              <a:rPr lang="ru-RU" dirty="0" smtClean="0"/>
              <a:t>     Физкультура в школе.1990г. </a:t>
            </a:r>
          </a:p>
          <a:p>
            <a:pPr marL="0" indent="0"/>
            <a:r>
              <a:rPr lang="ru-RU" dirty="0" smtClean="0"/>
              <a:t>  </a:t>
            </a:r>
            <a:r>
              <a:rPr lang="ru-RU" smtClean="0"/>
              <a:t>3 Джон </a:t>
            </a:r>
            <a:r>
              <a:rPr lang="ru-RU" dirty="0" smtClean="0"/>
              <a:t>Р. </a:t>
            </a:r>
            <a:r>
              <a:rPr lang="ru-RU" dirty="0" err="1" smtClean="0"/>
              <a:t>Вуден</a:t>
            </a:r>
            <a:r>
              <a:rPr lang="ru-RU" dirty="0" smtClean="0"/>
              <a:t> .Современный баскетбол      </a:t>
            </a:r>
          </a:p>
          <a:p>
            <a:pPr marL="274638" indent="-274638"/>
            <a:r>
              <a:rPr lang="ru-RU" dirty="0" smtClean="0"/>
              <a:t>4  Григорьев В.В. Баскетбол для всех и для    каждого. Учебное пособие -2007г.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r>
              <a:rPr lang="ru-RU" dirty="0" smtClean="0"/>
              <a:t>      .Физкультура и спорт .-1997 г.                        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276474"/>
            <a:ext cx="7643812" cy="10810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Развивающий аспект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876"/>
            <a:ext cx="8572560" cy="2447924"/>
          </a:xfrm>
        </p:spPr>
        <p:txBody>
          <a:bodyPr/>
          <a:lstStyle/>
          <a:p>
            <a:pPr marL="449263" lvl="1" indent="282575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Развитие ловкости, быстроты, координационных движений. </a:t>
            </a:r>
          </a:p>
          <a:p>
            <a:pPr marL="449263" lvl="1" indent="282575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Развитие дыхательной,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сердечно-сосудистой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системы и улучшения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психоэмоционального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состояния (период полярной ночи). </a:t>
            </a:r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143116"/>
            <a:ext cx="7643812" cy="785818"/>
          </a:xfrm>
        </p:spPr>
        <p:txBody>
          <a:bodyPr/>
          <a:lstStyle/>
          <a:p>
            <a:pPr marL="0" lvl="5" eaLnBrk="0" hangingPunct="0"/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Образовательный аспект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3071810"/>
            <a:ext cx="7643812" cy="3571900"/>
          </a:xfrm>
        </p:spPr>
        <p:txBody>
          <a:bodyPr/>
          <a:lstStyle/>
          <a:p>
            <a:pPr lvl="1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Совершенствование техники ловли и передачи мяча;  </a:t>
            </a:r>
          </a:p>
          <a:p>
            <a:pPr lvl="1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Закрепление  техники бросков мяча; </a:t>
            </a:r>
          </a:p>
          <a:p>
            <a:pPr lvl="1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Закрепление  техники ведения, два шага бросок в кольцо в разных вариантах получения игроком. </a:t>
            </a:r>
          </a:p>
          <a:p>
            <a:pPr lvl="1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Обучение технике ведения мяча, выполнения бросков и   передача мяча в движении.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5" descr="10692737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429000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428625" y="928688"/>
            <a:ext cx="82867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Скучно жить на свете, в игры не играя.</a:t>
            </a:r>
          </a:p>
          <a:p>
            <a:endParaRPr lang="ru-RU" sz="1400" b="1">
              <a:solidFill>
                <a:srgbClr val="C00000"/>
              </a:solidFill>
            </a:endParaRPr>
          </a:p>
          <a:p>
            <a:r>
              <a:rPr lang="ru-RU" sz="2800" b="1">
                <a:solidFill>
                  <a:srgbClr val="C00000"/>
                </a:solidFill>
              </a:rPr>
              <a:t>Игр спортивных много, есть на вкус любой.</a:t>
            </a:r>
          </a:p>
          <a:p>
            <a:endParaRPr lang="ru-RU" sz="1400" b="1">
              <a:solidFill>
                <a:srgbClr val="C00000"/>
              </a:solidFill>
            </a:endParaRPr>
          </a:p>
          <a:p>
            <a:r>
              <a:rPr lang="ru-RU" sz="2800" b="1">
                <a:solidFill>
                  <a:srgbClr val="C00000"/>
                </a:solidFill>
              </a:rPr>
              <a:t>Мы себе такую выбираем-</a:t>
            </a:r>
          </a:p>
          <a:p>
            <a:endParaRPr lang="ru-RU" sz="1400" b="1">
              <a:solidFill>
                <a:srgbClr val="C00000"/>
              </a:solidFill>
            </a:endParaRPr>
          </a:p>
          <a:p>
            <a:r>
              <a:rPr lang="ru-RU" sz="2800" b="1">
                <a:solidFill>
                  <a:srgbClr val="C00000"/>
                </a:solidFill>
              </a:rPr>
              <a:t>          Баскетбол, навеки ты для нас родной!</a:t>
            </a:r>
          </a:p>
        </p:txBody>
      </p:sp>
      <p:pic>
        <p:nvPicPr>
          <p:cNvPr id="38916" name="Рисунок 4" descr="store41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929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:\WINDOWS\Users\Aida\Рабочий стол\basketbol\картинки дополнительно\jpgСПОРТ картинки\C44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106363"/>
            <a:ext cx="11731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store26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3909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1" descr="D:\WINDOWS\Users\Aida\Рабочий стол\физкультура проект\999999\1Рису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214563"/>
            <a:ext cx="142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891" name="Picture 1" descr="D:\WINDOWS\Users\Aida\Рабочий стол\физкультура проект\999999\1Рисунок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357438"/>
            <a:ext cx="1500187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tore41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5003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813" y="2857500"/>
            <a:ext cx="564832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ума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Фронтальный тест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«Баскетбол»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40741E-7 C 0.09671 -0.14259 0.19358 -0.28496 0.3132 -0.28426 C 0.43282 -0.28357 0.6507 -0.04352 0.71824 0.00463 " pathEditMode="relative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824 0.00463 C 0.60383 -0.16505 0.48959 -0.33472 0.36997 -0.33496 C 0.25035 -0.33519 0.06164 -0.05347 5.83333E-6 0.00278 " pathEditMode="relative" ptsTypes="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C 0.04635 -0.07523 0.09271 -0.15046 0.15503 -0.20648 C 0.21736 -0.2625 0.27899 -0.36759 0.37343 -0.33542 C 0.46788 -0.30324 0.66371 -0.0669 0.7217 -0.0132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823 0.00463 C 0.6033 -0.18356 0.48854 -0.37153 0.36979 -0.37963 C 0.25139 -0.38773 0.06719 -0.1 0.0066 -0.04421 " pathEditMode="relative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1111E-6 C -0.00138 0.00532 -0.00468 0.00995 -0.00504 0.01551 C -0.00624 0.03495 0.00105 0.05393 0.01494 0.05995 C 0.02605 0.07106 0.03421 0.07153 0.04827 0.07338 C 0.06581 0.08472 0.04324 0.07106 0.06337 0.08009 C 0.07067 0.08333 0.07015 0.0868 0.07831 0.08889 C 0.09185 0.09236 0.10626 0.09282 0.11997 0.0956 C 0.1191 0.12361 0.11876 0.15926 0.11164 0.1868 C 0.11216 0.20092 0.11216 0.21504 0.11337 0.22893 C 0.1139 0.23426 0.11407 0.24051 0.11667 0.24444 C 0.1191 0.24791 0.12344 0.24745 0.12674 0.24884 C 0.14167 0.25532 0.15626 0.25787 0.17171 0.25995 C 0.20678 0.28009 0.25678 0.27384 0.29341 0.27569 C 0.28803 0.31041 0.29636 0.26435 0.28664 0.2956 C 0.2757 0.33079 0.28907 0.30185 0.28004 0.32014 C 0.27883 0.33819 0.27761 0.34815 0.27501 0.36458 C 0.27692 0.36967 0.27692 0.37639 0.28004 0.38009 C 0.31424 0.41944 0.38855 0.40602 0.42171 0.40671 C 0.42796 0.41204 0.42935 0.41875 0.43334 0.42662 C 0.43855 0.47338 0.46841 0.44699 0.5066 0.44444 C 0.51685 0.4412 0.52501 0.43773 0.5316 0.45116 C 0.53351 0.46041 0.53577 0.46875 0.53837 0.47778 C 0.5389 0.48148 0.5389 0.48541 0.53994 0.48889 C 0.54063 0.49143 0.54393 0.49305 0.54341 0.4956 C 0.54306 0.49791 0.54011 0.49722 0.53837 0.49791 C 0.54167 0.50092 0.54497 0.5037 0.54827 0.50671 C 0.55157 0.50972 0.55608 0.50833 0.56008 0.50903 C 0.57015 0.51065 0.57883 0.51157 0.58837 0.51551 C 0.5915 0.51412 0.59515 0.51134 0.59827 0.51551 C 0.60383 0.52291 0.59706 0.52222 0.60174 0.52222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286750" cy="6002338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  <a:p>
            <a:pPr>
              <a:buFont typeface="Calibri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</a:rPr>
              <a:t>   Кто придумал игру в баскетбол?</a:t>
            </a:r>
          </a:p>
          <a:p>
            <a:pPr>
              <a:buFont typeface="Calibri" pitchFamily="34" charset="0"/>
              <a:buAutoNum type="arabicPeriod"/>
            </a:pPr>
            <a:endParaRPr lang="ru-RU" sz="2400" b="1"/>
          </a:p>
          <a:p>
            <a:pPr marL="1371600" lvl="2" indent="-457200">
              <a:buFont typeface="Calibri" pitchFamily="34" charset="0"/>
              <a:buAutoNum type="alphaUcPeriod"/>
            </a:pPr>
            <a:r>
              <a:rPr lang="ru-RU" sz="2400" b="1"/>
              <a:t>Джеймс Нейсмит в 1891;</a:t>
            </a:r>
          </a:p>
          <a:p>
            <a:pPr marL="1371600" lvl="2" indent="-457200" eaLnBrk="0" hangingPunct="0">
              <a:buFont typeface="Calibri" pitchFamily="34" charset="0"/>
              <a:buAutoNum type="alphaUcPeriod"/>
            </a:pPr>
            <a:r>
              <a:rPr lang="ru-RU" sz="2400" b="1"/>
              <a:t>Хольгер Нильсон в1898.</a:t>
            </a:r>
          </a:p>
          <a:p>
            <a:pPr marL="1371600" lvl="2" indent="-457200" eaLnBrk="0" hangingPunct="0"/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</a:rPr>
              <a:t>Что обозначает слово баскетбол?</a:t>
            </a:r>
          </a:p>
          <a:p>
            <a:pPr marL="1371600" lvl="2" indent="-457200" eaLnBrk="0" hangingPunct="0">
              <a:buFontTx/>
              <a:buAutoNum type="arabicPeriod" startAt="2"/>
            </a:pPr>
            <a:endParaRPr lang="ru-RU" sz="2400" b="1"/>
          </a:p>
          <a:p>
            <a:pPr marL="1371600" lvl="2" indent="-457200">
              <a:buFont typeface="Calibri" pitchFamily="34" charset="0"/>
              <a:buAutoNum type="alphaUcPeriod"/>
            </a:pPr>
            <a:r>
              <a:rPr lang="ru-RU" sz="2400" b="1"/>
              <a:t>от англ. </a:t>
            </a:r>
            <a:r>
              <a:rPr lang="en-US" sz="2400" b="1"/>
              <a:t>basket – </a:t>
            </a:r>
            <a:r>
              <a:rPr lang="ru-RU" sz="2400" b="1"/>
              <a:t>«корзина», </a:t>
            </a:r>
            <a:r>
              <a:rPr lang="en-US" sz="2400" b="1"/>
              <a:t>ball- </a:t>
            </a:r>
            <a:r>
              <a:rPr lang="ru-RU" sz="2400" b="1"/>
              <a:t>«мяч»</a:t>
            </a:r>
          </a:p>
          <a:p>
            <a:pPr marL="1371600" lvl="2" indent="-457200">
              <a:buFont typeface="Calibri" pitchFamily="34" charset="0"/>
              <a:buAutoNum type="alphaUcPeriod"/>
            </a:pPr>
            <a:r>
              <a:rPr lang="ru-RU" sz="2400" b="1"/>
              <a:t>корзина;шар;клубок;мяч. 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2400" b="1">
              <a:solidFill>
                <a:srgbClr val="C00000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C00000"/>
                </a:solidFill>
              </a:rPr>
              <a:t>   Сколько человек должно быть на площадке во время игры?</a:t>
            </a:r>
          </a:p>
          <a:p>
            <a:endParaRPr lang="ru-RU" sz="2400" b="1"/>
          </a:p>
          <a:p>
            <a:pPr marL="1371600" lvl="2" indent="-457200">
              <a:buFont typeface="Calibri" pitchFamily="34" charset="0"/>
              <a:buAutoNum type="alphaUcPeriod"/>
            </a:pPr>
            <a:r>
              <a:rPr lang="ru-RU" sz="2400" b="1"/>
              <a:t>6 человек;</a:t>
            </a:r>
          </a:p>
          <a:p>
            <a:pPr marL="1371600" lvl="2" indent="-457200">
              <a:buFont typeface="Calibri" pitchFamily="34" charset="0"/>
              <a:buAutoNum type="alphaUcPeriod"/>
            </a:pPr>
            <a:r>
              <a:rPr lang="ru-RU" sz="2400" b="1"/>
              <a:t>5 человек.</a:t>
            </a:r>
          </a:p>
        </p:txBody>
      </p:sp>
      <p:pic>
        <p:nvPicPr>
          <p:cNvPr id="5" name="Picture 2" descr="D:\WINDOWS\Users\Aida\Рабочий стол\физкультура проект\999999\store4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0720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D:\WINDOWS\Users\Aida\Рабочий стол\basketbol\картинки дополнительно\jpgСПОРТ картинки\C44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16430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3D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63" y="214313"/>
            <a:ext cx="8429625" cy="6370637"/>
          </a:xfrm>
          <a:prstGeom prst="rect">
            <a:avLst/>
          </a:prstGeom>
          <a:solidFill>
            <a:srgbClr val="FFE38B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</a:rPr>
              <a:t>4. Сколько времени продолжается игра в баскетбол?</a:t>
            </a:r>
          </a:p>
          <a:p>
            <a:pPr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1371600" lvl="2" indent="-457200" eaLnBrk="0" hangingPunct="0">
              <a:buFont typeface="Calibri" pitchFamily="34" charset="0"/>
              <a:buAutoNum type="alphaUcPeriod"/>
            </a:pPr>
            <a:r>
              <a:rPr lang="ru-RU" sz="2400" b="1">
                <a:ea typeface="Calibri" pitchFamily="34" charset="0"/>
                <a:cs typeface="Times New Roman" pitchFamily="18" charset="0"/>
              </a:rPr>
              <a:t> игра состоит из 4 периодов, </a:t>
            </a:r>
          </a:p>
          <a:p>
            <a:pPr marL="1371600" lvl="2" indent="-457200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       по10 минут;</a:t>
            </a:r>
            <a:endParaRPr lang="ru-RU" sz="2400" b="1"/>
          </a:p>
          <a:p>
            <a:pPr marL="1371600" lvl="2" indent="-457200" eaLnBrk="0" hangingPunct="0">
              <a:buFont typeface="Calibri" pitchFamily="34" charset="0"/>
              <a:buAutoNum type="alphaUcPeriod"/>
            </a:pPr>
            <a:r>
              <a:rPr lang="ru-RU" sz="2400" b="1"/>
              <a:t>два тайма по 45 минут.</a:t>
            </a:r>
          </a:p>
          <a:p>
            <a:pPr eaLnBrk="0" hangingPunct="0"/>
            <a:endParaRPr lang="ru-RU" sz="2400" b="1"/>
          </a:p>
          <a:p>
            <a:pPr eaLnBrk="0" hangingPunct="0"/>
            <a:r>
              <a:rPr lang="ru-RU" sz="2400" b="1">
                <a:solidFill>
                  <a:srgbClr val="C00000"/>
                </a:solidFill>
              </a:rPr>
              <a:t>5. Когда баскетбол появился в России?</a:t>
            </a:r>
          </a:p>
          <a:p>
            <a:pPr eaLnBrk="0" hangingPunct="0"/>
            <a:endParaRPr lang="ru-RU" sz="2400" b="1"/>
          </a:p>
          <a:p>
            <a:pPr marL="1828800" lvl="3" indent="-457200" eaLnBrk="0" hangingPunct="0">
              <a:buFont typeface="Calibri" pitchFamily="34" charset="0"/>
              <a:buAutoNum type="alphaUcPeriod"/>
            </a:pPr>
            <a:r>
              <a:rPr lang="ru-RU" sz="2400" b="1"/>
              <a:t>1906 году;</a:t>
            </a:r>
          </a:p>
          <a:p>
            <a:pPr marL="1828800" lvl="3" indent="-457200" eaLnBrk="0" hangingPunct="0">
              <a:buFont typeface="Calibri" pitchFamily="34" charset="0"/>
              <a:buAutoNum type="alphaUcPeriod"/>
            </a:pPr>
            <a:r>
              <a:rPr lang="ru-RU" sz="2400" b="1"/>
              <a:t>1897 году.</a:t>
            </a:r>
          </a:p>
          <a:p>
            <a:pPr marL="2286000" lvl="4" indent="-457200" eaLnBrk="0" hangingPunct="0">
              <a:buFont typeface="Calibri" pitchFamily="34" charset="0"/>
              <a:buAutoNum type="alphaUcPeriod"/>
            </a:pPr>
            <a:endParaRPr lang="ru-RU" sz="2400" b="1"/>
          </a:p>
          <a:p>
            <a:pPr eaLnBrk="0" hangingPunct="0"/>
            <a:r>
              <a:rPr lang="ru-RU" sz="2400" b="1">
                <a:solidFill>
                  <a:srgbClr val="C00000"/>
                </a:solidFill>
              </a:rPr>
              <a:t>6. Что такое НБА?</a:t>
            </a:r>
          </a:p>
          <a:p>
            <a:pPr eaLnBrk="0" hangingPunct="0"/>
            <a:endParaRPr lang="ru-RU" sz="2400" b="1">
              <a:cs typeface="Times New Roman" pitchFamily="18" charset="0"/>
            </a:endParaRPr>
          </a:p>
          <a:p>
            <a:pPr marL="1828800" lvl="3" indent="-457200" eaLnBrk="0" hangingPunct="0">
              <a:buFont typeface="Calibri" pitchFamily="34" charset="0"/>
              <a:buAutoNum type="alphaUcPeriod"/>
            </a:pPr>
            <a:r>
              <a:rPr lang="ru-RU" sz="2400" b="1">
                <a:cs typeface="Times New Roman" pitchFamily="18" charset="0"/>
              </a:rPr>
              <a:t>НБА – национальная баскетбольная академия (США);</a:t>
            </a:r>
          </a:p>
          <a:p>
            <a:pPr marL="1828800" lvl="3" indent="-457200" eaLnBrk="0" hangingPunct="0">
              <a:buFont typeface="Calibri" pitchFamily="34" charset="0"/>
              <a:buAutoNum type="alphaUcPeriod"/>
            </a:pPr>
            <a:r>
              <a:rPr lang="ru-RU" sz="2400" b="1">
                <a:cs typeface="Times New Roman" pitchFamily="18" charset="0"/>
              </a:rPr>
              <a:t>НБА </a:t>
            </a:r>
            <a:r>
              <a:rPr lang="ru-RU" sz="2400" b="1"/>
              <a:t>- национальная баскетбольная ассоциация (США). </a:t>
            </a:r>
          </a:p>
        </p:txBody>
      </p:sp>
      <p:pic>
        <p:nvPicPr>
          <p:cNvPr id="3" name="Picture 2" descr="D:\WINDOWS\Users\Aida\Рабочий стол\физкультура проект\999999\store4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00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WINDOWS\Users\Aida\Рабочий стол\basketbol\картинки дополнительно\jpgСПОРТ картинки\C44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785813"/>
            <a:ext cx="1584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0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WINDOWS\Users\Aida\Рабочий стол\физкультура проект\999999\store4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37265">
            <a:off x="0" y="100012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643182"/>
            <a:ext cx="8929718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баскетбола. </a:t>
            </a:r>
          </a:p>
          <a:p>
            <a:pPr algn="ctr">
              <a:defRPr/>
            </a:pP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для отработки бросков и передачи мяча в движении.</a:t>
            </a:r>
          </a:p>
        </p:txBody>
      </p:sp>
      <p:pic>
        <p:nvPicPr>
          <p:cNvPr id="43012" name="Picture 2" descr="D:\WINDOWS\Users\Aida\Рабочий стол\физкультура проект\999999\store4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3721_slide">
  <a:themeElements>
    <a:clrScheme name="Тема Office 2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98CF00"/>
      </a:accent1>
      <a:accent2>
        <a:srgbClr val="00CFCF"/>
      </a:accent2>
      <a:accent3>
        <a:srgbClr val="D4F5F5"/>
      </a:accent3>
      <a:accent4>
        <a:srgbClr val="000000"/>
      </a:accent4>
      <a:accent5>
        <a:srgbClr val="CAE4AA"/>
      </a:accent5>
      <a:accent6>
        <a:srgbClr val="00BBBB"/>
      </a:accent6>
      <a:hlink>
        <a:srgbClr val="0076CF"/>
      </a:hlink>
      <a:folHlink>
        <a:srgbClr val="5F84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98CF00"/>
      </a:accent1>
      <a:accent2>
        <a:srgbClr val="00CFCF"/>
      </a:accent2>
      <a:accent3>
        <a:srgbClr val="D4F5F5"/>
      </a:accent3>
      <a:accent4>
        <a:srgbClr val="000000"/>
      </a:accent4>
      <a:accent5>
        <a:srgbClr val="CAE4AA"/>
      </a:accent5>
      <a:accent6>
        <a:srgbClr val="00BBBB"/>
      </a:accent6>
      <a:hlink>
        <a:srgbClr val="0076CF"/>
      </a:hlink>
      <a:folHlink>
        <a:srgbClr val="5F84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016_slide">
  <a:themeElements>
    <a:clrScheme name="Тема Office 2">
      <a:dk1>
        <a:srgbClr val="000000"/>
      </a:dk1>
      <a:lt1>
        <a:srgbClr val="FFB663"/>
      </a:lt1>
      <a:dk2>
        <a:srgbClr val="000000"/>
      </a:dk2>
      <a:lt2>
        <a:srgbClr val="808080"/>
      </a:lt2>
      <a:accent1>
        <a:srgbClr val="998E00"/>
      </a:accent1>
      <a:accent2>
        <a:srgbClr val="CC6D00"/>
      </a:accent2>
      <a:accent3>
        <a:srgbClr val="FFD7B7"/>
      </a:accent3>
      <a:accent4>
        <a:srgbClr val="000000"/>
      </a:accent4>
      <a:accent5>
        <a:srgbClr val="CAC6AA"/>
      </a:accent5>
      <a:accent6>
        <a:srgbClr val="B96200"/>
      </a:accent6>
      <a:hlink>
        <a:srgbClr val="805D00"/>
      </a:hlink>
      <a:folHlink>
        <a:srgbClr val="AB3808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D7B7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FFFF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B663"/>
      </a:lt1>
      <a:dk2>
        <a:srgbClr val="000000"/>
      </a:dk2>
      <a:lt2>
        <a:srgbClr val="808080"/>
      </a:lt2>
      <a:accent1>
        <a:srgbClr val="998E00"/>
      </a:accent1>
      <a:accent2>
        <a:srgbClr val="CC6D00"/>
      </a:accent2>
      <a:accent3>
        <a:srgbClr val="FFD7B7"/>
      </a:accent3>
      <a:accent4>
        <a:srgbClr val="000000"/>
      </a:accent4>
      <a:accent5>
        <a:srgbClr val="CAC6AA"/>
      </a:accent5>
      <a:accent6>
        <a:srgbClr val="B96200"/>
      </a:accent6>
      <a:hlink>
        <a:srgbClr val="805D00"/>
      </a:hlink>
      <a:folHlink>
        <a:srgbClr val="AB380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D7B7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FFFF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00001">
  <a:themeElements>
    <a:clrScheme name="00001 2">
      <a:dk1>
        <a:srgbClr val="000000"/>
      </a:dk1>
      <a:lt1>
        <a:srgbClr val="EAD9AE"/>
      </a:lt1>
      <a:dk2>
        <a:srgbClr val="FFFFFF"/>
      </a:dk2>
      <a:lt2>
        <a:srgbClr val="808080"/>
      </a:lt2>
      <a:accent1>
        <a:srgbClr val="FFCC66"/>
      </a:accent1>
      <a:accent2>
        <a:srgbClr val="663300"/>
      </a:accent2>
      <a:accent3>
        <a:srgbClr val="F3E9D3"/>
      </a:accent3>
      <a:accent4>
        <a:srgbClr val="000000"/>
      </a:accent4>
      <a:accent5>
        <a:srgbClr val="FFE2B8"/>
      </a:accent5>
      <a:accent6>
        <a:srgbClr val="5C2D00"/>
      </a:accent6>
      <a:hlink>
        <a:srgbClr val="CC6600"/>
      </a:hlink>
      <a:folHlink>
        <a:srgbClr val="FFFFCC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000000"/>
        </a:dk1>
        <a:lt1>
          <a:srgbClr val="EAD9AE"/>
        </a:lt1>
        <a:dk2>
          <a:srgbClr val="FFFFFF"/>
        </a:dk2>
        <a:lt2>
          <a:srgbClr val="808080"/>
        </a:lt2>
        <a:accent1>
          <a:srgbClr val="FFFF99"/>
        </a:accent1>
        <a:accent2>
          <a:srgbClr val="663300"/>
        </a:accent2>
        <a:accent3>
          <a:srgbClr val="F3E9D3"/>
        </a:accent3>
        <a:accent4>
          <a:srgbClr val="000000"/>
        </a:accent4>
        <a:accent5>
          <a:srgbClr val="FFFFCA"/>
        </a:accent5>
        <a:accent6>
          <a:srgbClr val="5C2D00"/>
        </a:accent6>
        <a:hlink>
          <a:srgbClr val="CC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000000"/>
        </a:dk1>
        <a:lt1>
          <a:srgbClr val="EAD9AE"/>
        </a:lt1>
        <a:dk2>
          <a:srgbClr val="FFFFFF"/>
        </a:dk2>
        <a:lt2>
          <a:srgbClr val="808080"/>
        </a:lt2>
        <a:accent1>
          <a:srgbClr val="FFCC66"/>
        </a:accent1>
        <a:accent2>
          <a:srgbClr val="663300"/>
        </a:accent2>
        <a:accent3>
          <a:srgbClr val="F3E9D3"/>
        </a:accent3>
        <a:accent4>
          <a:srgbClr val="000000"/>
        </a:accent4>
        <a:accent5>
          <a:srgbClr val="FFE2B8"/>
        </a:accent5>
        <a:accent6>
          <a:srgbClr val="5C2D00"/>
        </a:accent6>
        <a:hlink>
          <a:srgbClr val="CC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000000"/>
        </a:dk1>
        <a:lt1>
          <a:srgbClr val="EAD9AE"/>
        </a:lt1>
        <a:dk2>
          <a:srgbClr val="CC0000"/>
        </a:dk2>
        <a:lt2>
          <a:srgbClr val="808080"/>
        </a:lt2>
        <a:accent1>
          <a:srgbClr val="FFCC66"/>
        </a:accent1>
        <a:accent2>
          <a:srgbClr val="663300"/>
        </a:accent2>
        <a:accent3>
          <a:srgbClr val="F3E9D3"/>
        </a:accent3>
        <a:accent4>
          <a:srgbClr val="000000"/>
        </a:accent4>
        <a:accent5>
          <a:srgbClr val="FFE2B8"/>
        </a:accent5>
        <a:accent6>
          <a:srgbClr val="5C2D00"/>
        </a:accent6>
        <a:hlink>
          <a:srgbClr val="CC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ind_3721_slide</Template>
  <TotalTime>683</TotalTime>
  <Words>1076</Words>
  <Application>Microsoft Office PowerPoint</Application>
  <PresentationFormat>Экран (4:3)</PresentationFormat>
  <Paragraphs>157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Verdana</vt:lpstr>
      <vt:lpstr>Wingdings</vt:lpstr>
      <vt:lpstr>ind_3721_slide</vt:lpstr>
      <vt:lpstr>1_Default Design</vt:lpstr>
      <vt:lpstr>ind_0016_slide</vt:lpstr>
      <vt:lpstr>2_Default Design</vt:lpstr>
      <vt:lpstr>Круги</vt:lpstr>
      <vt:lpstr>Облака</vt:lpstr>
      <vt:lpstr>Тарелка</vt:lpstr>
      <vt:lpstr>Текстура</vt:lpstr>
      <vt:lpstr>00001</vt:lpstr>
      <vt:lpstr>Презентация PowerPoint</vt:lpstr>
      <vt:lpstr>Презентация PowerPoint</vt:lpstr>
      <vt:lpstr>       Развивающий аспект  </vt:lpstr>
      <vt:lpstr>     Образовательный аспект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   литературы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Храбрунова Л.В.</dc:creator>
  <cp:lastModifiedBy>Снежинка</cp:lastModifiedBy>
  <cp:revision>84</cp:revision>
  <dcterms:created xsi:type="dcterms:W3CDTF">2008-11-09T07:06:23Z</dcterms:created>
  <dcterms:modified xsi:type="dcterms:W3CDTF">2017-04-08T12:42:20Z</dcterms:modified>
</cp:coreProperties>
</file>