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9" r:id="rId5"/>
    <p:sldId id="262" r:id="rId6"/>
    <p:sldId id="281" r:id="rId7"/>
    <p:sldId id="261" r:id="rId8"/>
    <p:sldId id="264" r:id="rId9"/>
    <p:sldId id="265" r:id="rId10"/>
    <p:sldId id="266" r:id="rId11"/>
    <p:sldId id="263" r:id="rId12"/>
    <p:sldId id="260" r:id="rId13"/>
    <p:sldId id="276" r:id="rId14"/>
    <p:sldId id="277" r:id="rId15"/>
    <p:sldId id="278" r:id="rId16"/>
    <p:sldId id="267" r:id="rId17"/>
    <p:sldId id="268" r:id="rId18"/>
    <p:sldId id="269" r:id="rId19"/>
    <p:sldId id="273" r:id="rId20"/>
    <p:sldId id="270" r:id="rId21"/>
    <p:sldId id="271" r:id="rId22"/>
    <p:sldId id="275" r:id="rId23"/>
    <p:sldId id="272" r:id="rId24"/>
    <p:sldId id="280"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F9B9205-7C7B-486E-99F8-1D0AF4F333A7}" type="datetimeFigureOut">
              <a:rPr lang="ru-RU" smtClean="0"/>
              <a:pPr/>
              <a:t>28.02.2019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8B24A8E-1215-47B4-8F46-D0086B54319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F9B9205-7C7B-486E-99F8-1D0AF4F333A7}" type="datetimeFigureOut">
              <a:rPr lang="ru-RU" smtClean="0"/>
              <a:pPr/>
              <a:t>28.02.2019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8B24A8E-1215-47B4-8F46-D0086B5431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F9B9205-7C7B-486E-99F8-1D0AF4F333A7}" type="datetimeFigureOut">
              <a:rPr lang="ru-RU" smtClean="0"/>
              <a:pPr/>
              <a:t>28.02.2019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38B24A8E-1215-47B4-8F46-D0086B54319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F9B9205-7C7B-486E-99F8-1D0AF4F333A7}" type="datetimeFigureOut">
              <a:rPr lang="ru-RU" smtClean="0"/>
              <a:pPr/>
              <a:t>28.02.2019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8B24A8E-1215-47B4-8F46-D0086B5431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F9B9205-7C7B-486E-99F8-1D0AF4F333A7}"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8B24A8E-1215-47B4-8F46-D0086B543195}"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F9B9205-7C7B-486E-99F8-1D0AF4F333A7}" type="datetimeFigureOut">
              <a:rPr lang="ru-RU" smtClean="0"/>
              <a:pPr/>
              <a:t>28.02.2019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8B24A8E-1215-47B4-8F46-D0086B5431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1053;&#1080;&#1082;&#1072;&#1083;&#1072;&#1077;&#1095;&#1072;\Desktop\tashtagol_-_10_Pesnya_o_Tashtagole_A_Kuznecov.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file:///C:\Users\&#1053;&#1080;&#1082;&#1072;&#1083;&#1072;&#1077;&#1095;&#1072;\Desktop\VK_Tipichnyj_Tashtagol_-_Gimn_Tashtagola.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642918"/>
            <a:ext cx="7772400" cy="1470025"/>
          </a:xfrm>
        </p:spPr>
        <p:txBody>
          <a:bodyPr/>
          <a:lstStyle/>
          <a:p>
            <a:pPr algn="ctr"/>
            <a:r>
              <a:rPr lang="ru-RU" dirty="0" smtClean="0"/>
              <a:t>Таштагол</a:t>
            </a:r>
            <a:r>
              <a:rPr lang="ru-RU" dirty="0" smtClean="0"/>
              <a:t>, любимый город Мой!</a:t>
            </a:r>
            <a:br>
              <a:rPr lang="ru-RU" dirty="0" smtClean="0"/>
            </a:br>
            <a:endParaRPr lang="ru-RU" dirty="0"/>
          </a:p>
        </p:txBody>
      </p:sp>
      <p:pic>
        <p:nvPicPr>
          <p:cNvPr id="1026" name="Picture 2" descr="http://photocdn.photogoroda.com/source2/cn3159/r3921/c3945/100210312.jpg?v=20171213112136"/>
          <p:cNvPicPr>
            <a:picLocks noChangeAspect="1" noChangeArrowheads="1"/>
          </p:cNvPicPr>
          <p:nvPr/>
        </p:nvPicPr>
        <p:blipFill>
          <a:blip r:embed="rId3"/>
          <a:srcRect/>
          <a:stretch>
            <a:fillRect/>
          </a:stretch>
        </p:blipFill>
        <p:spPr bwMode="auto">
          <a:xfrm>
            <a:off x="428596" y="1571612"/>
            <a:ext cx="3327283" cy="2219272"/>
          </a:xfrm>
          <a:prstGeom prst="rect">
            <a:avLst/>
          </a:prstGeom>
          <a:noFill/>
        </p:spPr>
      </p:pic>
      <p:pic>
        <p:nvPicPr>
          <p:cNvPr id="1030" name="Picture 6" descr="http://posibiri.ru/wp-content/uploads/2014/10/%D0%93%D0%BE%D1%80%D0%BE%D0%B4-%D0%A2%D0%B0%D1%88%D1%82%D0%B0%D0%B3%D0%BE%D0%BB.jpg"/>
          <p:cNvPicPr>
            <a:picLocks noChangeAspect="1" noChangeArrowheads="1"/>
          </p:cNvPicPr>
          <p:nvPr/>
        </p:nvPicPr>
        <p:blipFill>
          <a:blip r:embed="rId4" cstate="print"/>
          <a:srcRect/>
          <a:stretch>
            <a:fillRect/>
          </a:stretch>
        </p:blipFill>
        <p:spPr bwMode="auto">
          <a:xfrm>
            <a:off x="5286380" y="1643050"/>
            <a:ext cx="3286148" cy="2199665"/>
          </a:xfrm>
          <a:prstGeom prst="rect">
            <a:avLst/>
          </a:prstGeom>
          <a:noFill/>
        </p:spPr>
      </p:pic>
      <p:pic>
        <p:nvPicPr>
          <p:cNvPr id="1032" name="Picture 8" descr="https://sdelanounas.ru/i/a/w/aW1nLWZvdGtpLnlhbmRleC5ydS9nZXQvNjQxMS8zMDM0ODE1Mi4xM2IvMF82N2E0NF8xMTNhNjlmN19vcmlnP19faWQ9MjIwMDM=.jpg"/>
          <p:cNvPicPr>
            <a:picLocks noChangeAspect="1" noChangeArrowheads="1"/>
          </p:cNvPicPr>
          <p:nvPr/>
        </p:nvPicPr>
        <p:blipFill>
          <a:blip r:embed="rId5"/>
          <a:srcRect/>
          <a:stretch>
            <a:fillRect/>
          </a:stretch>
        </p:blipFill>
        <p:spPr bwMode="auto">
          <a:xfrm>
            <a:off x="2571736" y="3929066"/>
            <a:ext cx="3786214" cy="2528026"/>
          </a:xfrm>
          <a:prstGeom prst="rect">
            <a:avLst/>
          </a:prstGeom>
          <a:noFill/>
        </p:spPr>
      </p:pic>
      <p:sp>
        <p:nvSpPr>
          <p:cNvPr id="8" name="TextBox 7"/>
          <p:cNvSpPr txBox="1"/>
          <p:nvPr/>
        </p:nvSpPr>
        <p:spPr>
          <a:xfrm>
            <a:off x="6643702" y="4143380"/>
            <a:ext cx="1857388" cy="1754326"/>
          </a:xfrm>
          <a:prstGeom prst="rect">
            <a:avLst/>
          </a:prstGeom>
          <a:noFill/>
        </p:spPr>
        <p:txBody>
          <a:bodyPr wrap="square" rtlCol="0">
            <a:spAutoFit/>
          </a:bodyPr>
          <a:lstStyle/>
          <a:p>
            <a:pPr algn="ctr"/>
            <a:r>
              <a:rPr lang="ru-RU" sz="5400" dirty="0" smtClean="0">
                <a:solidFill>
                  <a:srgbClr val="FF0000"/>
                </a:solidFill>
                <a:latin typeface="Arial Black" pitchFamily="34" charset="0"/>
              </a:rPr>
              <a:t>55 лет!</a:t>
            </a:r>
            <a:endParaRPr lang="ru-RU" sz="5400" dirty="0">
              <a:solidFill>
                <a:srgbClr val="FF0000"/>
              </a:solidFill>
              <a:latin typeface="Arial Black" pitchFamily="34" charset="0"/>
            </a:endParaRPr>
          </a:p>
        </p:txBody>
      </p:sp>
      <p:sp>
        <p:nvSpPr>
          <p:cNvPr id="11" name="TextBox 10"/>
          <p:cNvSpPr txBox="1"/>
          <p:nvPr/>
        </p:nvSpPr>
        <p:spPr>
          <a:xfrm>
            <a:off x="6588224" y="6021288"/>
            <a:ext cx="2506553" cy="646331"/>
          </a:xfrm>
          <a:prstGeom prst="rect">
            <a:avLst/>
          </a:prstGeom>
          <a:noFill/>
        </p:spPr>
        <p:txBody>
          <a:bodyPr wrap="square" rtlCol="0">
            <a:spAutoFit/>
          </a:bodyPr>
          <a:lstStyle/>
          <a:p>
            <a:r>
              <a:rPr lang="ru-RU" sz="1200" dirty="0" smtClean="0">
                <a:latin typeface="Times New Roman" pitchFamily="18" charset="0"/>
                <a:cs typeface="Times New Roman" pitchFamily="18" charset="0"/>
              </a:rPr>
              <a:t>МКОУ «ООШ № 164» </a:t>
            </a:r>
            <a:r>
              <a:rPr lang="ru-RU" sz="1200" dirty="0" err="1" smtClean="0">
                <a:latin typeface="Times New Roman" pitchFamily="18" charset="0"/>
                <a:cs typeface="Times New Roman" pitchFamily="18" charset="0"/>
              </a:rPr>
              <a:t>п.Амзас</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Учитель </a:t>
            </a:r>
            <a:r>
              <a:rPr lang="ru-RU" sz="1200" dirty="0" err="1" smtClean="0">
                <a:latin typeface="Times New Roman" pitchFamily="18" charset="0"/>
                <a:cs typeface="Times New Roman" pitchFamily="18" charset="0"/>
              </a:rPr>
              <a:t>Хлыновская</a:t>
            </a:r>
            <a:r>
              <a:rPr lang="ru-RU" sz="1200" dirty="0" smtClean="0">
                <a:latin typeface="Times New Roman" pitchFamily="18" charset="0"/>
                <a:cs typeface="Times New Roman" pitchFamily="18" charset="0"/>
              </a:rPr>
              <a:t> Наталья</a:t>
            </a:r>
          </a:p>
          <a:p>
            <a:r>
              <a:rPr lang="ru-RU" sz="1200" dirty="0" err="1" smtClean="0">
                <a:latin typeface="Times New Roman" pitchFamily="18" charset="0"/>
                <a:cs typeface="Times New Roman" pitchFamily="18" charset="0"/>
              </a:rPr>
              <a:t>Нниколаевна</a:t>
            </a:r>
            <a:endParaRPr lang="ru-RU" dirty="0"/>
          </a:p>
        </p:txBody>
      </p:sp>
      <p:pic>
        <p:nvPicPr>
          <p:cNvPr id="13" name="tashtagol_-_10_Pesnya_o_Tashtagole_A_Kuznecov.mp3">
            <a:hlinkClick r:id="" action="ppaction://media"/>
          </p:cNvPr>
          <p:cNvPicPr>
            <a:picLocks noRot="1" noChangeAspect="1"/>
          </p:cNvPicPr>
          <p:nvPr>
            <a:audioFile r:link="rId1"/>
          </p:nvPr>
        </p:nvPicPr>
        <p:blipFill>
          <a:blip r:embed="rId6"/>
          <a:stretch>
            <a:fillRect/>
          </a:stretch>
        </p:blipFill>
        <p:spPr>
          <a:xfrm>
            <a:off x="8358214" y="285728"/>
            <a:ext cx="571504" cy="571504"/>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36"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357158" y="4500570"/>
            <a:ext cx="7715304" cy="160043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	Монумент  воину – освободителю.</a:t>
            </a:r>
            <a:r>
              <a:rPr kumimoji="0" lang="ru-RU" sz="1400" i="0" u="none" strike="noStrike" cap="none" normalizeH="0" baseline="0" dirty="0" smtClean="0">
                <a:ln>
                  <a:noFill/>
                </a:ln>
                <a:solidFill>
                  <a:srgbClr val="45484C"/>
                </a:solidFill>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1965 г. Таштагол, ул. Ленина, площадь Победы</a:t>
            </a:r>
            <a:endPar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Монумент Славы посвящен воинам – землякам, погибшим в Великой Отечественной войне.</a:t>
            </a:r>
            <a:endPar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  Одновременно в течение нескольких дней ушли на фронт около семи тысяч добровольцев — </a:t>
            </a:r>
            <a:r>
              <a:rPr kumimoji="0" lang="ru-RU" sz="1400" i="0" u="none" strike="noStrike" cap="none" normalizeH="0" baseline="0" dirty="0" err="1" smtClean="0">
                <a:ln>
                  <a:noFill/>
                </a:ln>
                <a:solidFill>
                  <a:srgbClr val="323338"/>
                </a:solidFill>
                <a:effectLst/>
                <a:latin typeface="Times New Roman" pitchFamily="18" charset="0"/>
                <a:ea typeface="Times New Roman" pitchFamily="18" charset="0"/>
                <a:cs typeface="Times New Roman" pitchFamily="18" charset="0"/>
              </a:rPr>
              <a:t>Таштагольцев</a:t>
            </a: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 Только с одного рудника Таштагол на фронт было мобилизовано в армию свыше 700 горняков. </a:t>
            </a:r>
            <a:endPar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323338"/>
                </a:solidFill>
                <a:effectLst/>
                <a:latin typeface="Times New Roman" pitchFamily="18" charset="0"/>
                <a:ea typeface="Times New Roman" pitchFamily="18" charset="0"/>
                <a:cs typeface="Times New Roman" pitchFamily="18" charset="0"/>
              </a:rPr>
              <a:t>	Не все вернулись с полей сражений. 4705 наших земляков не пришли домой с полей Великой Отечественной войны, из них 3261 человек из города Таштагола.</a:t>
            </a:r>
            <a:endParaRPr kumimoji="0" lang="ru-RU" sz="14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81" name="Picture 5" descr="http://xn--i1abbnckbmcl9fb.xn--p1ai/%D1%81%D1%82%D0%B0%D1%82%D1%8C%D0%B8/651112/img9.jpg"/>
          <p:cNvPicPr>
            <a:picLocks noChangeAspect="1" noChangeArrowheads="1"/>
          </p:cNvPicPr>
          <p:nvPr/>
        </p:nvPicPr>
        <p:blipFill>
          <a:blip r:embed="rId2"/>
          <a:srcRect/>
          <a:stretch>
            <a:fillRect/>
          </a:stretch>
        </p:blipFill>
        <p:spPr bwMode="auto">
          <a:xfrm>
            <a:off x="1142976" y="642918"/>
            <a:ext cx="5339162" cy="3571900"/>
          </a:xfrm>
          <a:prstGeom prst="rect">
            <a:avLst/>
          </a:prstGeom>
          <a:noFill/>
        </p:spPr>
      </p:pic>
      <p:sp>
        <p:nvSpPr>
          <p:cNvPr id="4" name="TextBox 3"/>
          <p:cNvSpPr txBox="1"/>
          <p:nvPr/>
        </p:nvSpPr>
        <p:spPr>
          <a:xfrm>
            <a:off x="714348" y="214290"/>
            <a:ext cx="6926337" cy="646331"/>
          </a:xfrm>
          <a:prstGeom prst="rect">
            <a:avLst/>
          </a:prstGeom>
          <a:noFill/>
        </p:spPr>
        <p:txBody>
          <a:bodyPr wrap="square" rtlCol="0">
            <a:spAutoFit/>
          </a:bodyPr>
          <a:lstStyle/>
          <a:p>
            <a:pPr lvl="0" algn="ctr"/>
            <a:r>
              <a:rPr lang="ru-RU" dirty="0" smtClean="0">
                <a:solidFill>
                  <a:srgbClr val="FF0000"/>
                </a:solidFill>
                <a:latin typeface="Arial Black" pitchFamily="34" charset="0"/>
              </a:rPr>
              <a:t>Памятник </a:t>
            </a:r>
            <a:r>
              <a:rPr lang="ru-RU" b="1" dirty="0" smtClean="0">
                <a:solidFill>
                  <a:srgbClr val="FF0000"/>
                </a:solidFill>
                <a:latin typeface="Arial Black" pitchFamily="34" charset="0"/>
                <a:ea typeface="Times New Roman" pitchFamily="18" charset="0"/>
                <a:cs typeface="Times New Roman" pitchFamily="18" charset="0"/>
              </a:rPr>
              <a:t>«Никто не забыт, ничто не забыто»</a:t>
            </a:r>
            <a:endParaRPr lang="ru-RU" dirty="0" smtClean="0">
              <a:solidFill>
                <a:srgbClr val="FF0000"/>
              </a:solidFill>
              <a:latin typeface="Arial Black" pitchFamily="34" charset="0"/>
              <a:ea typeface="Times New Roman" pitchFamily="18" charset="0"/>
              <a:cs typeface="Arial" pitchFamily="34" charset="0"/>
            </a:endParaRP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kuzbasslegends.ru/wp-content/uploads/2012/12/0_a2674_918c0da6_XXL.jpg"/>
          <p:cNvPicPr>
            <a:picLocks noChangeAspect="1" noChangeArrowheads="1"/>
          </p:cNvPicPr>
          <p:nvPr/>
        </p:nvPicPr>
        <p:blipFill>
          <a:blip r:embed="rId2"/>
          <a:srcRect/>
          <a:stretch>
            <a:fillRect/>
          </a:stretch>
        </p:blipFill>
        <p:spPr bwMode="auto">
          <a:xfrm>
            <a:off x="1928794" y="1000108"/>
            <a:ext cx="4786346" cy="3182921"/>
          </a:xfrm>
          <a:prstGeom prst="rect">
            <a:avLst/>
          </a:prstGeom>
          <a:noFill/>
        </p:spPr>
      </p:pic>
      <p:sp>
        <p:nvSpPr>
          <p:cNvPr id="3" name="Прямоугольник 2"/>
          <p:cNvSpPr/>
          <p:nvPr/>
        </p:nvSpPr>
        <p:spPr>
          <a:xfrm>
            <a:off x="142844" y="142852"/>
            <a:ext cx="7786742" cy="646331"/>
          </a:xfrm>
          <a:prstGeom prst="rect">
            <a:avLst/>
          </a:prstGeom>
        </p:spPr>
        <p:txBody>
          <a:bodyPr wrap="square">
            <a:spAutoFit/>
          </a:bodyPr>
          <a:lstStyle/>
          <a:p>
            <a:pPr algn="ctr"/>
            <a:r>
              <a:rPr lang="ru-RU" dirty="0" smtClean="0">
                <a:solidFill>
                  <a:srgbClr val="FF0000"/>
                </a:solidFill>
                <a:latin typeface="Arial Black" pitchFamily="34" charset="0"/>
              </a:rPr>
              <a:t>Парк боевой славы </a:t>
            </a:r>
          </a:p>
          <a:p>
            <a:pPr algn="ctr"/>
            <a:r>
              <a:rPr lang="ru-RU" dirty="0" smtClean="0">
                <a:solidFill>
                  <a:srgbClr val="FF0000"/>
                </a:solidFill>
                <a:latin typeface="Arial Black" pitchFamily="34" charset="0"/>
              </a:rPr>
              <a:t>Мемориал воинам-интернационалистам</a:t>
            </a:r>
            <a:endParaRPr lang="ru-RU" dirty="0">
              <a:solidFill>
                <a:srgbClr val="FF0000"/>
              </a:solidFill>
              <a:latin typeface="Arial Black" pitchFamily="34" charset="0"/>
            </a:endParaRPr>
          </a:p>
        </p:txBody>
      </p:sp>
      <p:sp>
        <p:nvSpPr>
          <p:cNvPr id="4" name="Прямоугольник 3"/>
          <p:cNvSpPr/>
          <p:nvPr/>
        </p:nvSpPr>
        <p:spPr>
          <a:xfrm>
            <a:off x="142844" y="4429132"/>
            <a:ext cx="7786742" cy="2031325"/>
          </a:xfrm>
          <a:prstGeom prst="rect">
            <a:avLst/>
          </a:prstGeom>
        </p:spPr>
        <p:txBody>
          <a:bodyPr wrap="square">
            <a:spAutoFit/>
          </a:bodyPr>
          <a:lstStyle/>
          <a:p>
            <a:r>
              <a:rPr lang="ru-RU" sz="1400" dirty="0" smtClean="0">
                <a:latin typeface="Times New Roman" pitchFamily="18" charset="0"/>
                <a:cs typeface="Times New Roman" pitchFamily="18" charset="0"/>
              </a:rPr>
              <a:t>	9 мая 2007 года в Таштаголе был открыт памятник воинам-интернационалистам, погибшим в боевых действиях. Автор проекта и главный исполнитель работ – Николай </a:t>
            </a:r>
            <a:r>
              <a:rPr lang="ru-RU" sz="1400" dirty="0" err="1" smtClean="0">
                <a:latin typeface="Times New Roman" pitchFamily="18" charset="0"/>
                <a:cs typeface="Times New Roman" pitchFamily="18" charset="0"/>
              </a:rPr>
              <a:t>Чебкасов</a:t>
            </a:r>
            <a:r>
              <a:rPr lang="ru-RU" sz="1400" dirty="0" smtClean="0">
                <a:latin typeface="Times New Roman" pitchFamily="18" charset="0"/>
                <a:cs typeface="Times New Roman" pitchFamily="18" charset="0"/>
              </a:rPr>
              <a:t>.</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Основная идея – «впечатать» в грубые, хаотично нагроможденные скальные породы тот же камень, но уже обработанный, отполированный, как в память людскую впечатываются имена героев. А на фоне отполированного доломита – фигура воина, склонившегося перед именами погибших товарищей. Белый необработанный доломит вызывает ассоциации с горами, где воевали и погибли наши земляки. Наши ребята погибали не только в Афганистане, но и в других «горячих точках», таких как Таджикистан и Чечня.</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kuzbasslegends.ru/wp-content/uploads/2012/12/0_a2675_2036b733_XXL.jpg"/>
          <p:cNvPicPr>
            <a:picLocks noChangeAspect="1" noChangeArrowheads="1"/>
          </p:cNvPicPr>
          <p:nvPr/>
        </p:nvPicPr>
        <p:blipFill>
          <a:blip r:embed="rId2"/>
          <a:srcRect/>
          <a:stretch>
            <a:fillRect/>
          </a:stretch>
        </p:blipFill>
        <p:spPr bwMode="auto">
          <a:xfrm>
            <a:off x="214282" y="500042"/>
            <a:ext cx="3974745" cy="2643206"/>
          </a:xfrm>
          <a:prstGeom prst="rect">
            <a:avLst/>
          </a:prstGeom>
          <a:noFill/>
        </p:spPr>
      </p:pic>
      <p:pic>
        <p:nvPicPr>
          <p:cNvPr id="17412" name="Picture 4" descr="http://eko-gorod.ucoz.ru/_ph/6/593560868.jpg"/>
          <p:cNvPicPr>
            <a:picLocks noChangeAspect="1" noChangeArrowheads="1"/>
          </p:cNvPicPr>
          <p:nvPr/>
        </p:nvPicPr>
        <p:blipFill>
          <a:blip r:embed="rId3" cstate="print"/>
          <a:srcRect b="11447"/>
          <a:stretch>
            <a:fillRect/>
          </a:stretch>
        </p:blipFill>
        <p:spPr bwMode="auto">
          <a:xfrm>
            <a:off x="4357686" y="500042"/>
            <a:ext cx="3736946" cy="2643206"/>
          </a:xfrm>
          <a:prstGeom prst="rect">
            <a:avLst/>
          </a:prstGeom>
          <a:noFill/>
        </p:spPr>
      </p:pic>
      <p:sp>
        <p:nvSpPr>
          <p:cNvPr id="4" name="TextBox 3"/>
          <p:cNvSpPr txBox="1"/>
          <p:nvPr/>
        </p:nvSpPr>
        <p:spPr>
          <a:xfrm>
            <a:off x="2285984" y="142852"/>
            <a:ext cx="4028667" cy="369332"/>
          </a:xfrm>
          <a:prstGeom prst="rect">
            <a:avLst/>
          </a:prstGeom>
          <a:noFill/>
        </p:spPr>
        <p:txBody>
          <a:bodyPr wrap="none" rtlCol="0">
            <a:spAutoFit/>
          </a:bodyPr>
          <a:lstStyle/>
          <a:p>
            <a:r>
              <a:rPr lang="ru-RU" dirty="0" smtClean="0">
                <a:solidFill>
                  <a:srgbClr val="FF0000"/>
                </a:solidFill>
                <a:latin typeface="Arial Black" pitchFamily="34" charset="0"/>
              </a:rPr>
              <a:t>Скульптура «Золотая </a:t>
            </a:r>
            <a:r>
              <a:rPr lang="ru-RU" dirty="0" err="1" smtClean="0">
                <a:solidFill>
                  <a:srgbClr val="FF0000"/>
                </a:solidFill>
                <a:latin typeface="Arial Black" pitchFamily="34" charset="0"/>
              </a:rPr>
              <a:t>Шория</a:t>
            </a:r>
            <a:r>
              <a:rPr lang="ru-RU" dirty="0" smtClean="0">
                <a:solidFill>
                  <a:srgbClr val="FF0000"/>
                </a:solidFill>
              </a:rPr>
              <a:t>»</a:t>
            </a:r>
            <a:endParaRPr lang="ru-RU" dirty="0">
              <a:solidFill>
                <a:srgbClr val="FF0000"/>
              </a:solidFill>
            </a:endParaRPr>
          </a:p>
        </p:txBody>
      </p:sp>
      <p:sp>
        <p:nvSpPr>
          <p:cNvPr id="5" name="Прямоугольник 4"/>
          <p:cNvSpPr/>
          <p:nvPr/>
        </p:nvSpPr>
        <p:spPr>
          <a:xfrm>
            <a:off x="214282" y="3318570"/>
            <a:ext cx="7786742" cy="3539430"/>
          </a:xfrm>
          <a:prstGeom prst="rect">
            <a:avLst/>
          </a:prstGeom>
        </p:spPr>
        <p:txBody>
          <a:bodyPr wrap="square">
            <a:spAutoFit/>
          </a:bodyPr>
          <a:lstStyle/>
          <a:p>
            <a:r>
              <a:rPr lang="ru-RU" sz="1400" dirty="0" smtClean="0">
                <a:latin typeface="Times New Roman" pitchFamily="18" charset="0"/>
                <a:cs typeface="Times New Roman" pitchFamily="18" charset="0"/>
              </a:rPr>
              <a:t>	Статуя «Золотая </a:t>
            </a:r>
            <a:r>
              <a:rPr lang="ru-RU" sz="1400" dirty="0" err="1" smtClean="0">
                <a:latin typeface="Times New Roman" pitchFamily="18" charset="0"/>
                <a:cs typeface="Times New Roman" pitchFamily="18" charset="0"/>
              </a:rPr>
              <a:t>Шория</a:t>
            </a:r>
            <a:r>
              <a:rPr lang="ru-RU" sz="1400" dirty="0" smtClean="0">
                <a:latin typeface="Times New Roman" pitchFamily="18" charset="0"/>
                <a:cs typeface="Times New Roman" pitchFamily="18" charset="0"/>
              </a:rPr>
              <a:t>» это оберег Горной </a:t>
            </a:r>
            <a:r>
              <a:rPr lang="ru-RU" sz="1400" dirty="0" err="1" smtClean="0">
                <a:latin typeface="Times New Roman" pitchFamily="18" charset="0"/>
                <a:cs typeface="Times New Roman" pitchFamily="18" charset="0"/>
              </a:rPr>
              <a:t>Шории</a:t>
            </a:r>
            <a:r>
              <a:rPr lang="ru-RU" sz="1400" dirty="0" smtClean="0">
                <a:latin typeface="Times New Roman" pitchFamily="18" charset="0"/>
                <a:cs typeface="Times New Roman" pitchFamily="18" charset="0"/>
              </a:rPr>
              <a:t>, призванный защищать местных жителей от бед, горя и напастей. Расположен памятник в парке Боевой Славы </a:t>
            </a:r>
            <a:r>
              <a:rPr lang="ru-RU" sz="1400" dirty="0" err="1" smtClean="0">
                <a:latin typeface="Times New Roman" pitchFamily="18" charset="0"/>
                <a:cs typeface="Times New Roman" pitchFamily="18" charset="0"/>
              </a:rPr>
              <a:t>Таштаголы</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Скульптором это бронзового монумента является Дарья </a:t>
            </a:r>
            <a:r>
              <a:rPr lang="ru-RU" sz="1400" dirty="0" err="1" smtClean="0">
                <a:latin typeface="Times New Roman" pitchFamily="18" charset="0"/>
                <a:cs typeface="Times New Roman" pitchFamily="18" charset="0"/>
              </a:rPr>
              <a:t>Намдакова</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Олицетворяет собой маленькую девочку держащую в своих руках чашу и восседающую на спине мощного лося. С давних времен лось считался символом покровителем здешних мест и ее жителей. Согласно поверьем и рассказам зверь приносил счастья, успех и удачу во всех хороших делах и добрых намерениях, а также оберегал от зла. Символом изобилия является чаша, которую держит маленькая наездница.</a:t>
            </a:r>
          </a:p>
          <a:p>
            <a:r>
              <a:rPr lang="ru-RU" sz="1400" dirty="0" smtClean="0">
                <a:latin typeface="Times New Roman" pitchFamily="18" charset="0"/>
                <a:cs typeface="Times New Roman" pitchFamily="18" charset="0"/>
              </a:rPr>
              <a:t>￼ 	Статую «Золотой </a:t>
            </a:r>
            <a:r>
              <a:rPr lang="ru-RU" sz="1400" dirty="0" err="1" smtClean="0">
                <a:latin typeface="Times New Roman" pitchFamily="18" charset="0"/>
                <a:cs typeface="Times New Roman" pitchFamily="18" charset="0"/>
              </a:rPr>
              <a:t>Шорий</a:t>
            </a:r>
            <a:r>
              <a:rPr lang="ru-RU" sz="1400" dirty="0" smtClean="0">
                <a:latin typeface="Times New Roman" pitchFamily="18" charset="0"/>
                <a:cs typeface="Times New Roman" pitchFamily="18" charset="0"/>
              </a:rPr>
              <a:t>» выполнили полностью из бронзы. Ее высота достигает 6 метров, а его масса превышает 5 тонн. Бронзовый монумент был изготовлен в Италии в небольшом городке </a:t>
            </a:r>
            <a:r>
              <a:rPr lang="ru-RU" sz="1400" dirty="0" err="1" smtClean="0">
                <a:latin typeface="Times New Roman" pitchFamily="18" charset="0"/>
                <a:cs typeface="Times New Roman" pitchFamily="18" charset="0"/>
              </a:rPr>
              <a:t>Пьетра-Санта</a:t>
            </a:r>
            <a:r>
              <a:rPr lang="ru-RU" sz="1400" dirty="0" smtClean="0">
                <a:latin typeface="Times New Roman" pitchFamily="18" charset="0"/>
                <a:cs typeface="Times New Roman" pitchFamily="18" charset="0"/>
              </a:rPr>
              <a:t> и перевезли в Россию по морю, затем его доставили в Кузбасс из Москвы, для этого в начале разобрав его на части.</a:t>
            </a:r>
          </a:p>
          <a:p>
            <a:r>
              <a:rPr lang="ru-RU" sz="1400" dirty="0" smtClean="0">
                <a:latin typeface="Times New Roman" pitchFamily="18" charset="0"/>
                <a:cs typeface="Times New Roman" pitchFamily="18" charset="0"/>
              </a:rPr>
              <a:t>	В парке ради статуи был создан курган, высота которого составила более 4-х метров, и еще был обустроен берег реки Кондома.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uzbasslegends.ru/wp-content/uploads/2012/12/0_a2673_d84b916d_XXL.jpg"/>
          <p:cNvPicPr>
            <a:picLocks noChangeAspect="1" noChangeArrowheads="1"/>
          </p:cNvPicPr>
          <p:nvPr/>
        </p:nvPicPr>
        <p:blipFill>
          <a:blip r:embed="rId2"/>
          <a:srcRect/>
          <a:stretch>
            <a:fillRect/>
          </a:stretch>
        </p:blipFill>
        <p:spPr bwMode="auto">
          <a:xfrm>
            <a:off x="428596" y="428604"/>
            <a:ext cx="3800475" cy="5715000"/>
          </a:xfrm>
          <a:prstGeom prst="rect">
            <a:avLst/>
          </a:prstGeom>
          <a:noFill/>
        </p:spPr>
      </p:pic>
      <p:sp>
        <p:nvSpPr>
          <p:cNvPr id="4" name="TextBox 3"/>
          <p:cNvSpPr txBox="1"/>
          <p:nvPr/>
        </p:nvSpPr>
        <p:spPr>
          <a:xfrm>
            <a:off x="4429124" y="428604"/>
            <a:ext cx="3643338" cy="1477328"/>
          </a:xfrm>
          <a:prstGeom prst="rect">
            <a:avLst/>
          </a:prstGeom>
          <a:noFill/>
        </p:spPr>
        <p:txBody>
          <a:bodyPr wrap="square" rtlCol="0">
            <a:spAutoFit/>
          </a:bodyPr>
          <a:lstStyle/>
          <a:p>
            <a:r>
              <a:rPr lang="ru-RU" dirty="0" smtClean="0">
                <a:solidFill>
                  <a:srgbClr val="FF0000"/>
                </a:solidFill>
                <a:latin typeface="Arial Black" pitchFamily="34" charset="0"/>
                <a:cs typeface="Times New Roman" pitchFamily="18" charset="0"/>
              </a:rPr>
              <a:t>Памятник работникам </a:t>
            </a:r>
          </a:p>
          <a:p>
            <a:r>
              <a:rPr lang="ru-RU" dirty="0" smtClean="0">
                <a:solidFill>
                  <a:srgbClr val="FF0000"/>
                </a:solidFill>
                <a:latin typeface="Arial Black" pitchFamily="34" charset="0"/>
                <a:cs typeface="Times New Roman" pitchFamily="18" charset="0"/>
              </a:rPr>
              <a:t>горнорудных предприятий </a:t>
            </a:r>
          </a:p>
          <a:p>
            <a:r>
              <a:rPr lang="ru-RU" dirty="0" smtClean="0">
                <a:solidFill>
                  <a:srgbClr val="FF0000"/>
                </a:solidFill>
                <a:latin typeface="Arial Black" pitchFamily="34" charset="0"/>
                <a:cs typeface="Times New Roman" pitchFamily="18" charset="0"/>
              </a:rPr>
              <a:t>Горной </a:t>
            </a:r>
            <a:r>
              <a:rPr lang="ru-RU" dirty="0" err="1" smtClean="0">
                <a:solidFill>
                  <a:srgbClr val="FF0000"/>
                </a:solidFill>
                <a:latin typeface="Arial Black" pitchFamily="34" charset="0"/>
                <a:cs typeface="Times New Roman" pitchFamily="18" charset="0"/>
              </a:rPr>
              <a:t>Шории</a:t>
            </a:r>
            <a:r>
              <a:rPr lang="ru-RU" dirty="0" smtClean="0">
                <a:solidFill>
                  <a:srgbClr val="FF0000"/>
                </a:solidFill>
                <a:latin typeface="Arial Black" pitchFamily="34" charset="0"/>
                <a:cs typeface="Times New Roman" pitchFamily="18" charset="0"/>
              </a:rPr>
              <a:t>, </a:t>
            </a:r>
          </a:p>
          <a:p>
            <a:r>
              <a:rPr lang="ru-RU" dirty="0" smtClean="0">
                <a:solidFill>
                  <a:srgbClr val="FF0000"/>
                </a:solidFill>
                <a:latin typeface="Arial Black" pitchFamily="34" charset="0"/>
                <a:cs typeface="Times New Roman" pitchFamily="18" charset="0"/>
              </a:rPr>
              <a:t>погибшим на производстве</a:t>
            </a:r>
            <a:endParaRPr lang="ru-RU" dirty="0">
              <a:solidFill>
                <a:srgbClr val="FF0000"/>
              </a:solidFill>
              <a:latin typeface="Arial Black" pitchFamily="34" charset="0"/>
              <a:cs typeface="Times New Roman" pitchFamily="18" charset="0"/>
            </a:endParaRPr>
          </a:p>
        </p:txBody>
      </p:sp>
      <p:sp>
        <p:nvSpPr>
          <p:cNvPr id="5" name="Прямоугольник 4"/>
          <p:cNvSpPr/>
          <p:nvPr/>
        </p:nvSpPr>
        <p:spPr>
          <a:xfrm>
            <a:off x="4286248" y="2428868"/>
            <a:ext cx="3571900" cy="1815882"/>
          </a:xfrm>
          <a:prstGeom prst="rect">
            <a:avLst/>
          </a:prstGeom>
        </p:spPr>
        <p:txBody>
          <a:bodyPr wrap="square">
            <a:spAutoFit/>
          </a:bodyPr>
          <a:lstStyle/>
          <a:p>
            <a:r>
              <a:rPr lang="ru-RU" sz="1400" dirty="0" smtClean="0">
                <a:latin typeface="Times New Roman" pitchFamily="18" charset="0"/>
                <a:cs typeface="Times New Roman" pitchFamily="18" charset="0"/>
              </a:rPr>
              <a:t>Память о погибших шахтерах Таштагола – наша дань прекрасным, сильным людям, землякам-горнякам, полпредам главной на </a:t>
            </a:r>
            <a:r>
              <a:rPr lang="ru-RU" sz="1400" dirty="0" err="1" smtClean="0">
                <a:latin typeface="Times New Roman" pitchFamily="18" charset="0"/>
                <a:cs typeface="Times New Roman" pitchFamily="18" charset="0"/>
              </a:rPr>
              <a:t>Горношорской</a:t>
            </a:r>
            <a:r>
              <a:rPr lang="ru-RU" sz="1400" dirty="0" smtClean="0">
                <a:latin typeface="Times New Roman" pitchFamily="18" charset="0"/>
                <a:cs typeface="Times New Roman" pitchFamily="18" charset="0"/>
              </a:rPr>
              <a:t> земле профессии, сложившим головы при исполнении своего рабочего долга.</a:t>
            </a:r>
          </a:p>
          <a:p>
            <a:r>
              <a:rPr lang="ru-RU" sz="1400" dirty="0" smtClean="0">
                <a:latin typeface="Times New Roman" pitchFamily="18" charset="0"/>
                <a:cs typeface="Times New Roman" pitchFamily="18" charset="0"/>
              </a:rPr>
              <a:t>За 70 лет существования шахты в Таштаголе погиб 161 человек.</a:t>
            </a:r>
            <a:endParaRPr lang="ru-RU"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G_0029"/>
          <p:cNvPicPr>
            <a:picLocks noChangeAspect="1" noChangeArrowheads="1"/>
          </p:cNvPicPr>
          <p:nvPr/>
        </p:nvPicPr>
        <p:blipFill>
          <a:blip r:embed="rId2"/>
          <a:srcRect/>
          <a:stretch>
            <a:fillRect/>
          </a:stretch>
        </p:blipFill>
        <p:spPr bwMode="auto">
          <a:xfrm>
            <a:off x="500034" y="1571612"/>
            <a:ext cx="2786082" cy="3714776"/>
          </a:xfrm>
          <a:prstGeom prst="rect">
            <a:avLst/>
          </a:prstGeom>
          <a:noFill/>
        </p:spPr>
      </p:pic>
      <p:sp>
        <p:nvSpPr>
          <p:cNvPr id="3" name="TextBox 2"/>
          <p:cNvSpPr txBox="1"/>
          <p:nvPr/>
        </p:nvSpPr>
        <p:spPr>
          <a:xfrm>
            <a:off x="1214414" y="142852"/>
            <a:ext cx="5072098" cy="923330"/>
          </a:xfrm>
          <a:prstGeom prst="rect">
            <a:avLst/>
          </a:prstGeom>
          <a:noFill/>
        </p:spPr>
        <p:txBody>
          <a:bodyPr wrap="square" rtlCol="0">
            <a:spAutoFit/>
          </a:bodyPr>
          <a:lstStyle/>
          <a:p>
            <a:r>
              <a:rPr lang="ru-RU" b="1" dirty="0" smtClean="0"/>
              <a:t> </a:t>
            </a:r>
            <a:endParaRPr lang="ru-RU" dirty="0" smtClean="0">
              <a:effectLst>
                <a:outerShdw blurRad="50800" dist="38100" algn="tr" rotWithShape="0">
                  <a:prstClr val="black">
                    <a:alpha val="40000"/>
                  </a:prstClr>
                </a:outerShdw>
              </a:effectLst>
            </a:endParaRPr>
          </a:p>
          <a:p>
            <a:pPr algn="ctr"/>
            <a:r>
              <a:rPr lang="ru-RU" b="1" dirty="0" smtClean="0">
                <a:solidFill>
                  <a:srgbClr val="FF0000"/>
                </a:solidFill>
                <a:latin typeface="Arial Black" pitchFamily="34" charset="0"/>
              </a:rPr>
              <a:t>Памятник Анатолию </a:t>
            </a:r>
            <a:r>
              <a:rPr lang="ru-RU" b="1" dirty="0" err="1" smtClean="0">
                <a:solidFill>
                  <a:srgbClr val="FF0000"/>
                </a:solidFill>
                <a:latin typeface="Arial Black" pitchFamily="34" charset="0"/>
              </a:rPr>
              <a:t>Тунекову</a:t>
            </a:r>
            <a:endParaRPr lang="ru-RU" dirty="0" smtClean="0">
              <a:solidFill>
                <a:srgbClr val="FF0000"/>
              </a:solidFill>
              <a:effectLst>
                <a:outerShdw blurRad="50800" dist="38100" algn="tr" rotWithShape="0">
                  <a:prstClr val="black">
                    <a:alpha val="40000"/>
                  </a:prstClr>
                </a:outerShdw>
              </a:effectLst>
              <a:latin typeface="Arial Black" pitchFamily="34" charset="0"/>
            </a:endParaRPr>
          </a:p>
          <a:p>
            <a:endParaRPr lang="ru-RU" dirty="0"/>
          </a:p>
        </p:txBody>
      </p:sp>
      <p:sp>
        <p:nvSpPr>
          <p:cNvPr id="34822" name="Rectangle 6"/>
          <p:cNvSpPr>
            <a:spLocks noChangeArrowheads="1"/>
          </p:cNvSpPr>
          <p:nvPr/>
        </p:nvSpPr>
        <p:spPr bwMode="auto">
          <a:xfrm>
            <a:off x="3357554" y="857232"/>
            <a:ext cx="478634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fontAlgn="base">
              <a:spcBef>
                <a:spcPct val="0"/>
              </a:spcBef>
              <a:spcAft>
                <a:spcPct val="0"/>
              </a:spcAft>
            </a:pPr>
            <a:endParaRPr lang="ru-RU" sz="1400" dirty="0" smtClean="0">
              <a:latin typeface="Times New Roman" pitchFamily="18" charset="0"/>
              <a:ea typeface="Times New Roman" pitchFamily="18" charset="0"/>
              <a:cs typeface="Times New Roman" pitchFamily="18" charset="0"/>
            </a:endParaRPr>
          </a:p>
          <a:p>
            <a:pPr lvl="0" indent="449263" fontAlgn="base">
              <a:spcBef>
                <a:spcPct val="0"/>
              </a:spcBef>
              <a:spcAft>
                <a:spcPct val="0"/>
              </a:spcAft>
            </a:pPr>
            <a:endParaRPr lang="ru-RU" sz="1400" dirty="0" smtClean="0">
              <a:latin typeface="Times New Roman" pitchFamily="18" charset="0"/>
              <a:ea typeface="Times New Roman" pitchFamily="18" charset="0"/>
              <a:cs typeface="Times New Roman" pitchFamily="18" charset="0"/>
            </a:endParaRPr>
          </a:p>
          <a:p>
            <a:pPr lvl="0" indent="449263" fontAlgn="base">
              <a:spcBef>
                <a:spcPct val="0"/>
              </a:spcBef>
              <a:spcAft>
                <a:spcPct val="0"/>
              </a:spcAft>
            </a:pPr>
            <a:endParaRPr lang="ru-RU" sz="1400" dirty="0" smtClean="0">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он в п.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Чилису-Анзас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24 августа 1958 года. Мать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Байлагашева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Татьяна Семеновна, от неё Анатолий и унаследовал любовь к музыке. Музыкальная карьера Анатолия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Тунекова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началась в профтехучилище № 29 города Новокузнецка. Играл в джазовом оркестре на трубе, гитаре, ударных инструментах.</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армии хороший слух позволил ему стать одним из лучших радистов. С 1979 по 1990 гг.</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Анатолий работал водителем в совхозе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Сидоровский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 Новокузнецком, но не прекращал заниматься музыкой. </a:t>
            </a:r>
          </a:p>
          <a:p>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начале 90-х Анатолий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Тунеков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переехал в Таштагол. </a:t>
            </a:r>
            <a:r>
              <a:rPr lang="ru-RU" sz="1400" dirty="0" smtClean="0">
                <a:latin typeface="Times New Roman" pitchFamily="18" charset="0"/>
                <a:cs typeface="Times New Roman" pitchFamily="18" charset="0"/>
              </a:rPr>
              <a:t>Работал в отделе Культуры администрации города руководителем ВИА «</a:t>
            </a:r>
            <a:r>
              <a:rPr lang="ru-RU" sz="1400" dirty="0" err="1" smtClean="0">
                <a:latin typeface="Times New Roman" pitchFamily="18" charset="0"/>
                <a:cs typeface="Times New Roman" pitchFamily="18" charset="0"/>
              </a:rPr>
              <a:t>Шория</a:t>
            </a:r>
            <a:r>
              <a:rPr lang="ru-RU" sz="1400" dirty="0" smtClean="0">
                <a:latin typeface="Times New Roman" pitchFamily="18" charset="0"/>
                <a:cs typeface="Times New Roman" pitchFamily="18" charset="0"/>
              </a:rPr>
              <a:t>» при ГДК «Топаз». В 1994 году появился первый альбом группы «</a:t>
            </a:r>
            <a:r>
              <a:rPr lang="ru-RU" sz="1400" dirty="0" err="1" smtClean="0">
                <a:latin typeface="Times New Roman" pitchFamily="18" charset="0"/>
                <a:cs typeface="Times New Roman" pitchFamily="18" charset="0"/>
              </a:rPr>
              <a:t>Шория</a:t>
            </a:r>
            <a:r>
              <a:rPr lang="ru-RU" sz="1400" dirty="0" smtClean="0">
                <a:latin typeface="Times New Roman" pitchFamily="18" charset="0"/>
                <a:cs typeface="Times New Roman" pitchFamily="18" charset="0"/>
              </a:rPr>
              <a:t>». </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      	В 1996 году выходит второй альбом «Любовь к </a:t>
            </a:r>
            <a:r>
              <a:rPr lang="ru-RU" sz="1400" dirty="0" err="1" smtClean="0">
                <a:latin typeface="Times New Roman" pitchFamily="18" charset="0"/>
                <a:cs typeface="Times New Roman" pitchFamily="18" charset="0"/>
              </a:rPr>
              <a:t>Шории</a:t>
            </a:r>
            <a:r>
              <a:rPr lang="ru-RU" sz="1400" dirty="0" smtClean="0">
                <a:latin typeface="Times New Roman" pitchFamily="18" charset="0"/>
                <a:cs typeface="Times New Roman" pitchFamily="18" charset="0"/>
              </a:rPr>
              <a:t>».  Анатолий был полон творческих планов, но 2 апреля 1999 года его жизнь трагически оборвалась.</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 23 августа 2003 года в Таштаголе был открыт сквер имени Анатолия </a:t>
            </a:r>
            <a:r>
              <a:rPr lang="ru-RU" sz="1400" dirty="0" err="1" smtClean="0">
                <a:latin typeface="Times New Roman" pitchFamily="18" charset="0"/>
                <a:cs typeface="Times New Roman" pitchFamily="18" charset="0"/>
              </a:rPr>
              <a:t>Тунекова</a:t>
            </a:r>
            <a:r>
              <a:rPr lang="ru-RU" sz="1400" dirty="0" smtClean="0">
                <a:latin typeface="Times New Roman" pitchFamily="18" charset="0"/>
                <a:cs typeface="Times New Roman" pitchFamily="18" charset="0"/>
              </a:rPr>
              <a:t> и установлен памятник </a:t>
            </a:r>
            <a:r>
              <a:rPr lang="ru-RU" sz="1400" dirty="0" err="1" smtClean="0">
                <a:latin typeface="Times New Roman" pitchFamily="18" charset="0"/>
                <a:cs typeface="Times New Roman" pitchFamily="18" charset="0"/>
              </a:rPr>
              <a:t>шорскому</a:t>
            </a:r>
            <a:r>
              <a:rPr lang="ru-RU" sz="1400" dirty="0" smtClean="0">
                <a:latin typeface="Times New Roman" pitchFamily="18" charset="0"/>
                <a:cs typeface="Times New Roman" pitchFamily="18" charset="0"/>
              </a:rPr>
              <a:t> певцу и композитору. Ежегодно в сквере проходит фестиваль </a:t>
            </a:r>
            <a:r>
              <a:rPr lang="ru-RU" sz="1400" dirty="0" err="1" smtClean="0">
                <a:latin typeface="Times New Roman" pitchFamily="18" charset="0"/>
                <a:cs typeface="Times New Roman" pitchFamily="18" charset="0"/>
              </a:rPr>
              <a:t>шорской</a:t>
            </a:r>
            <a:r>
              <a:rPr lang="ru-RU" sz="1400" dirty="0" smtClean="0">
                <a:latin typeface="Times New Roman" pitchFamily="18" charset="0"/>
                <a:cs typeface="Times New Roman" pitchFamily="18" charset="0"/>
              </a:rPr>
              <a:t> песни. </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3286116" y="500042"/>
            <a:ext cx="4572000" cy="954107"/>
          </a:xfrm>
          <a:prstGeom prst="rect">
            <a:avLst/>
          </a:prstGeom>
        </p:spPr>
        <p:txBody>
          <a:bodyPr>
            <a:spAutoFit/>
          </a:bodyPr>
          <a:lstStyle/>
          <a:p>
            <a:r>
              <a:rPr lang="ru-RU" sz="1400" dirty="0" smtClean="0">
                <a:latin typeface="Times New Roman" pitchFamily="18" charset="0"/>
                <a:cs typeface="Times New Roman" pitchFamily="18" charset="0"/>
              </a:rPr>
              <a:t>23 августа 2003 года в Таштаголе был открыт сквер имени Анатолия </a:t>
            </a:r>
            <a:r>
              <a:rPr lang="ru-RU" sz="1400" dirty="0" err="1" smtClean="0">
                <a:latin typeface="Times New Roman" pitchFamily="18" charset="0"/>
                <a:cs typeface="Times New Roman" pitchFamily="18" charset="0"/>
              </a:rPr>
              <a:t>Тунекова</a:t>
            </a:r>
            <a:r>
              <a:rPr lang="ru-RU" sz="1400" dirty="0" smtClean="0">
                <a:latin typeface="Times New Roman" pitchFamily="18" charset="0"/>
                <a:cs typeface="Times New Roman" pitchFamily="18" charset="0"/>
              </a:rPr>
              <a:t> и установлен памятник </a:t>
            </a:r>
            <a:r>
              <a:rPr lang="ru-RU" sz="1400" dirty="0" err="1" smtClean="0">
                <a:latin typeface="Times New Roman" pitchFamily="18" charset="0"/>
                <a:cs typeface="Times New Roman" pitchFamily="18" charset="0"/>
              </a:rPr>
              <a:t>шорскому</a:t>
            </a:r>
            <a:r>
              <a:rPr lang="ru-RU" sz="1400" dirty="0" smtClean="0">
                <a:latin typeface="Times New Roman" pitchFamily="18" charset="0"/>
                <a:cs typeface="Times New Roman" pitchFamily="18" charset="0"/>
              </a:rPr>
              <a:t> певцу и композитору. Ежегодно в сквере проходит фестиваль </a:t>
            </a:r>
            <a:r>
              <a:rPr lang="ru-RU" sz="1400" dirty="0" err="1" smtClean="0">
                <a:latin typeface="Times New Roman" pitchFamily="18" charset="0"/>
                <a:cs typeface="Times New Roman" pitchFamily="18" charset="0"/>
              </a:rPr>
              <a:t>шорской</a:t>
            </a:r>
            <a:r>
              <a:rPr lang="ru-RU" sz="1400" dirty="0" smtClean="0">
                <a:latin typeface="Times New Roman" pitchFamily="18" charset="0"/>
                <a:cs typeface="Times New Roman" pitchFamily="18" charset="0"/>
              </a:rPr>
              <a:t> песни. </a:t>
            </a:r>
            <a:endParaRPr lang="ru-RU"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ярыгин1"/>
          <p:cNvPicPr>
            <a:picLocks noChangeAspect="1" noChangeArrowheads="1"/>
          </p:cNvPicPr>
          <p:nvPr/>
        </p:nvPicPr>
        <p:blipFill>
          <a:blip r:embed="rId2"/>
          <a:srcRect/>
          <a:stretch>
            <a:fillRect/>
          </a:stretch>
        </p:blipFill>
        <p:spPr bwMode="auto">
          <a:xfrm>
            <a:off x="214282" y="3857628"/>
            <a:ext cx="3600450" cy="2552700"/>
          </a:xfrm>
          <a:prstGeom prst="rect">
            <a:avLst/>
          </a:prstGeom>
          <a:noFill/>
          <a:ln w="9525">
            <a:noFill/>
            <a:miter lim="800000"/>
            <a:headEnd/>
            <a:tailEnd/>
          </a:ln>
        </p:spPr>
      </p:pic>
      <p:pic>
        <p:nvPicPr>
          <p:cNvPr id="35845" name="Picture 5" descr="Безымянный"/>
          <p:cNvPicPr>
            <a:picLocks noChangeAspect="1" noChangeArrowheads="1"/>
          </p:cNvPicPr>
          <p:nvPr/>
        </p:nvPicPr>
        <p:blipFill>
          <a:blip r:embed="rId3"/>
          <a:srcRect/>
          <a:stretch>
            <a:fillRect/>
          </a:stretch>
        </p:blipFill>
        <p:spPr bwMode="auto">
          <a:xfrm>
            <a:off x="214282" y="928670"/>
            <a:ext cx="1509713" cy="2311400"/>
          </a:xfrm>
          <a:prstGeom prst="rect">
            <a:avLst/>
          </a:prstGeom>
          <a:noFill/>
        </p:spPr>
      </p:pic>
      <p:sp>
        <p:nvSpPr>
          <p:cNvPr id="35846" name="Rectangle 6"/>
          <p:cNvSpPr>
            <a:spLocks noChangeArrowheads="1"/>
          </p:cNvSpPr>
          <p:nvPr/>
        </p:nvSpPr>
        <p:spPr bwMode="auto">
          <a:xfrm>
            <a:off x="2000232" y="214291"/>
            <a:ext cx="446277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Памятник Ивану Ярыгину</a:t>
            </a:r>
            <a:endParaRPr kumimoji="0" lang="ru-RU"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851" name="Rectangle 11"/>
          <p:cNvSpPr>
            <a:spLocks noChangeArrowheads="1"/>
          </p:cNvSpPr>
          <p:nvPr/>
        </p:nvSpPr>
        <p:spPr bwMode="auto">
          <a:xfrm>
            <a:off x="4000496" y="3786190"/>
            <a:ext cx="407196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latin typeface="Times New Roman" pitchFamily="18" charset="0"/>
                <a:cs typeface="Times New Roman" pitchFamily="18" charset="0"/>
              </a:rPr>
              <a:t>	Памятник Ивану Ярыгину представляет дерево. Зелёный камень из Саяногорска, черный из Иркутска. Дерево – это символ перспективы, отличной личности вросшей в родную землю.</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открытие памятника был его первый тренер Дмитрий, жена, а теперь президент </a:t>
            </a:r>
            <a:r>
              <a:rPr lang="ru-RU" sz="1400" dirty="0" err="1" smtClean="0">
                <a:latin typeface="Times New Roman" pitchFamily="18" charset="0"/>
                <a:cs typeface="Times New Roman" pitchFamily="18" charset="0"/>
              </a:rPr>
              <a:t>Ярыгинского</a:t>
            </a:r>
            <a:r>
              <a:rPr lang="ru-RU" sz="1400" dirty="0" smtClean="0">
                <a:latin typeface="Times New Roman" pitchFamily="18" charset="0"/>
                <a:cs typeface="Times New Roman" pitchFamily="18" charset="0"/>
              </a:rPr>
              <a:t> фонда Наталья Ярыгина, представители спортивной элиты Москвы и гости из США. Открыли митинг глава города  В. Н. </a:t>
            </a:r>
            <a:r>
              <a:rPr lang="ru-RU" sz="1400" dirty="0" err="1" smtClean="0">
                <a:latin typeface="Times New Roman" pitchFamily="18" charset="0"/>
                <a:cs typeface="Times New Roman" pitchFamily="18" charset="0"/>
              </a:rPr>
              <a:t>Макута</a:t>
            </a:r>
            <a:r>
              <a:rPr lang="ru-RU" sz="1400" dirty="0" smtClean="0">
                <a:latin typeface="Times New Roman" pitchFamily="18" charset="0"/>
                <a:cs typeface="Times New Roman" pitchFamily="18" charset="0"/>
              </a:rPr>
              <a:t> и внешний управляющий </a:t>
            </a:r>
            <a:r>
              <a:rPr lang="ru-RU" sz="1400" dirty="0" err="1" smtClean="0">
                <a:latin typeface="Times New Roman" pitchFamily="18" charset="0"/>
                <a:cs typeface="Times New Roman" pitchFamily="18" charset="0"/>
              </a:rPr>
              <a:t>ЗабСиба</a:t>
            </a:r>
            <a:r>
              <a:rPr lang="ru-RU" sz="1400" dirty="0" smtClean="0">
                <a:latin typeface="Times New Roman" pitchFamily="18" charset="0"/>
                <a:cs typeface="Times New Roman" pitchFamily="18" charset="0"/>
              </a:rPr>
              <a:t> А. Смолянинов</a:t>
            </a:r>
            <a:r>
              <a:rPr lang="ru-RU" sz="1400" dirty="0" smtClean="0"/>
              <a:t>. </a:t>
            </a:r>
            <a:endParaRPr lang="ru-RU" sz="1400" dirty="0" smtClean="0">
              <a:effectLst>
                <a:outerShdw blurRad="50800" dist="38100" algn="tr" rotWithShape="0">
                  <a:prstClr val="black">
                    <a:alpha val="40000"/>
                  </a:prstClr>
                </a:outerShdw>
              </a:effectLst>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1714480" y="642919"/>
            <a:ext cx="6357982" cy="2893100"/>
          </a:xfrm>
          <a:prstGeom prst="rect">
            <a:avLst/>
          </a:prstGeom>
        </p:spPr>
        <p:txBody>
          <a:bodyPr wrap="square">
            <a:spAutoFit/>
          </a:bodyPr>
          <a:lstStyle/>
          <a:p>
            <a:pPr lvl="0" indent="449263"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Иван Ярыгин родился в п. </a:t>
            </a:r>
            <a:r>
              <a:rPr lang="ru-RU" sz="1400" dirty="0" err="1" smtClean="0">
                <a:latin typeface="Times New Roman" pitchFamily="18" charset="0"/>
                <a:ea typeface="Times New Roman" pitchFamily="18" charset="0"/>
                <a:cs typeface="Times New Roman" pitchFamily="18" charset="0"/>
              </a:rPr>
              <a:t>Усть</a:t>
            </a:r>
            <a:r>
              <a:rPr lang="ru-RU" sz="1400" dirty="0" smtClean="0">
                <a:latin typeface="Times New Roman" pitchFamily="18" charset="0"/>
                <a:ea typeface="Times New Roman" pitchFamily="18" charset="0"/>
                <a:cs typeface="Times New Roman" pitchFamily="18" charset="0"/>
              </a:rPr>
              <a:t> – </a:t>
            </a:r>
            <a:r>
              <a:rPr lang="ru-RU" sz="1400" dirty="0" err="1" smtClean="0">
                <a:latin typeface="Times New Roman" pitchFamily="18" charset="0"/>
                <a:ea typeface="Times New Roman" pitchFamily="18" charset="0"/>
                <a:cs typeface="Times New Roman" pitchFamily="18" charset="0"/>
              </a:rPr>
              <a:t>Кабырза</a:t>
            </a:r>
            <a:r>
              <a:rPr lang="ru-RU" sz="1400" dirty="0" smtClean="0">
                <a:latin typeface="Times New Roman" pitchFamily="18" charset="0"/>
                <a:ea typeface="Times New Roman" pitchFamily="18" charset="0"/>
                <a:cs typeface="Times New Roman" pitchFamily="18" charset="0"/>
              </a:rPr>
              <a:t> </a:t>
            </a:r>
            <a:r>
              <a:rPr lang="ru-RU" sz="1400" dirty="0" err="1" smtClean="0">
                <a:latin typeface="Times New Roman" pitchFamily="18" charset="0"/>
                <a:ea typeface="Times New Roman" pitchFamily="18" charset="0"/>
                <a:cs typeface="Times New Roman" pitchFamily="18" charset="0"/>
              </a:rPr>
              <a:t>Таштагольского</a:t>
            </a:r>
            <a:r>
              <a:rPr lang="ru-RU" sz="1400" dirty="0" smtClean="0">
                <a:latin typeface="Times New Roman" pitchFamily="18" charset="0"/>
                <a:ea typeface="Times New Roman" pitchFamily="18" charset="0"/>
                <a:cs typeface="Times New Roman" pitchFamily="18" charset="0"/>
              </a:rPr>
              <a:t> района. Заслуженный мастер спорта СССР, заслуженный тренер СССР, двукратный олимпийский чемпион, неоднократный чемпион Европы и мира, обладатель Кубка мира, победитель многих международных турниров, главный тренер сборной СССР по вольной борьбе, президент Федерации спортивной борьбы России.</a:t>
            </a:r>
          </a:p>
          <a:p>
            <a:r>
              <a:rPr lang="ru-RU" sz="1400" dirty="0" smtClean="0">
                <a:latin typeface="Times New Roman" pitchFamily="18" charset="0"/>
                <a:cs typeface="Times New Roman" pitchFamily="18" charset="0"/>
              </a:rPr>
              <a:t>	Погиб в 1997 г. при трагических обстоятельствах. По инициативе Департамента по физической культуре и спорту Администрации Кемеровской области и города Таштагола, при поддержки </a:t>
            </a:r>
            <a:r>
              <a:rPr lang="ru-RU" sz="1400" dirty="0" err="1" smtClean="0">
                <a:latin typeface="Times New Roman" pitchFamily="18" charset="0"/>
                <a:cs typeface="Times New Roman" pitchFamily="18" charset="0"/>
              </a:rPr>
              <a:t>ЗабСиба</a:t>
            </a:r>
            <a:r>
              <a:rPr lang="ru-RU" sz="1400" dirty="0" smtClean="0">
                <a:latin typeface="Times New Roman" pitchFamily="18" charset="0"/>
                <a:cs typeface="Times New Roman" pitchFamily="18" charset="0"/>
              </a:rPr>
              <a:t> 30 июня 2001г. Был установлен памятник на специально подготовленной по этому поводу площадке перед </a:t>
            </a:r>
            <a:r>
              <a:rPr lang="ru-RU" sz="1400" dirty="0" err="1" smtClean="0">
                <a:latin typeface="Times New Roman" pitchFamily="18" charset="0"/>
                <a:cs typeface="Times New Roman" pitchFamily="18" charset="0"/>
              </a:rPr>
              <a:t>Таштагольским</a:t>
            </a:r>
            <a:r>
              <a:rPr lang="ru-RU" sz="1400" dirty="0" smtClean="0">
                <a:latin typeface="Times New Roman" pitchFamily="18" charset="0"/>
                <a:cs typeface="Times New Roman" pitchFamily="18" charset="0"/>
              </a:rPr>
              <a:t> спорт- комплексом “Кристалл” .</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Автор проекта памятника Ярыгину Таир </a:t>
            </a:r>
            <a:r>
              <a:rPr lang="ru-RU" sz="1400" dirty="0" err="1" smtClean="0">
                <a:latin typeface="Times New Roman" pitchFamily="18" charset="0"/>
                <a:cs typeface="Times New Roman" pitchFamily="18" charset="0"/>
              </a:rPr>
              <a:t>Куиров</a:t>
            </a:r>
            <a:r>
              <a:rPr lang="ru-RU" sz="1400" dirty="0" smtClean="0">
                <a:latin typeface="Times New Roman" pitchFamily="18" charset="0"/>
                <a:cs typeface="Times New Roman" pitchFamily="18" charset="0"/>
              </a:rPr>
              <a:t>.</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hotos.wikimapia.org/p/00/02/81/78/38_big.jpg"/>
          <p:cNvPicPr>
            <a:picLocks noChangeAspect="1" noChangeArrowheads="1"/>
          </p:cNvPicPr>
          <p:nvPr/>
        </p:nvPicPr>
        <p:blipFill>
          <a:blip r:embed="rId2"/>
          <a:srcRect r="701" b="3629"/>
          <a:stretch>
            <a:fillRect/>
          </a:stretch>
        </p:blipFill>
        <p:spPr bwMode="auto">
          <a:xfrm>
            <a:off x="2571736" y="714356"/>
            <a:ext cx="2928958" cy="2851790"/>
          </a:xfrm>
          <a:prstGeom prst="rect">
            <a:avLst/>
          </a:prstGeom>
          <a:noFill/>
        </p:spPr>
      </p:pic>
      <p:sp>
        <p:nvSpPr>
          <p:cNvPr id="23555" name="Rectangle 3"/>
          <p:cNvSpPr>
            <a:spLocks noChangeArrowheads="1"/>
          </p:cNvSpPr>
          <p:nvPr/>
        </p:nvSpPr>
        <p:spPr bwMode="auto">
          <a:xfrm>
            <a:off x="142844" y="3571876"/>
            <a:ext cx="7786742"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На карте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Таштагольского</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района нет такого посёлка, куда бы не летала эта винтокрылая машина. В освоении труднодоступной территории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Шорской</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земли помогал трудяга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Ми-2. В Горной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Шории</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Ми-2 с 1969 г. был незаменим для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рударей</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золотодобытчиков, геологов, врачей, энергетиков и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авиалесоохраны</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а также для грузопассажирских авиаперевозок.</a:t>
            </a:r>
            <a:b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Ми-2 - советский многоцелевой вертолёт, применяющийся в армейской и гражданской авиации с 1969 года. На нём летают больше 50 лет. Этот монумент установлен благодаря финансовой поддержке "</a:t>
            </a:r>
            <a:r>
              <a:rPr kumimoji="0" lang="ru-RU" sz="12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Евразхолдинг</a:t>
            </a:r>
            <a:r>
              <a:rPr kumimoji="0" lang="ru-RU"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градообразующего предприятия г. Таштагол.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Производство Ми-2 было налажено в 1965 году в Польше, он выпускался до 1992 года. За этот период было изготовлено более 5400 единиц этой машины.</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Вертолёт</a:t>
            </a: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Ми-2</a:t>
            </a: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является логическим продолжением проекта</a:t>
            </a: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Ми-1</a:t>
            </a: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 более высоком уровне. Эта симпатичная машина стала массовым вертолётом стран социалистического лагеря. Его разработку возглавил Михаил Миль, занимавшийся винтокрылыми аппаратами ещё с 1930 годов.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Польские авиастроители в короткие сроки успели подготовить предприятия и уже в конце августа 1965 года вертолёт, получивший обозначение</a:t>
            </a: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Ми-2</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собранный из деталей, изготовленных на советских авиационных заводах, совершил свой первый полёт. Полностью собранный в Польше вертолёт был выпущен в полёт в начале ноября 1965 года.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643174" y="142852"/>
            <a:ext cx="2696572" cy="461665"/>
          </a:xfrm>
          <a:prstGeom prst="rect">
            <a:avLst/>
          </a:prstGeom>
          <a:noFill/>
        </p:spPr>
        <p:txBody>
          <a:bodyPr wrap="square" rtlCol="0">
            <a:spAutoFit/>
          </a:bodyPr>
          <a:lstStyle/>
          <a:p>
            <a:r>
              <a:rPr lang="ru-RU" sz="2400" dirty="0" smtClean="0">
                <a:latin typeface="Arial Black" pitchFamily="34" charset="0"/>
              </a:rPr>
              <a:t>Вертолет Ми-2</a:t>
            </a:r>
            <a:endParaRPr lang="ru-RU" sz="2400" dirty="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kuzbasslegends.ru/wp-content/uploads/2012/12/0_a268c_69da8dde_XXL.jpg"/>
          <p:cNvPicPr>
            <a:picLocks noChangeAspect="1" noChangeArrowheads="1"/>
          </p:cNvPicPr>
          <p:nvPr/>
        </p:nvPicPr>
        <p:blipFill>
          <a:blip r:embed="rId2"/>
          <a:srcRect r="814" b="3390"/>
          <a:stretch>
            <a:fillRect/>
          </a:stretch>
        </p:blipFill>
        <p:spPr bwMode="auto">
          <a:xfrm>
            <a:off x="642910" y="500042"/>
            <a:ext cx="6286544" cy="4071966"/>
          </a:xfrm>
          <a:prstGeom prst="rect">
            <a:avLst/>
          </a:prstGeom>
          <a:noFill/>
        </p:spPr>
      </p:pic>
      <p:sp>
        <p:nvSpPr>
          <p:cNvPr id="4" name="Прямоугольник 3"/>
          <p:cNvSpPr/>
          <p:nvPr/>
        </p:nvSpPr>
        <p:spPr>
          <a:xfrm>
            <a:off x="357158" y="4786322"/>
            <a:ext cx="7572428" cy="1169551"/>
          </a:xfrm>
          <a:prstGeom prst="rect">
            <a:avLst/>
          </a:prstGeom>
        </p:spPr>
        <p:txBody>
          <a:bodyPr wrap="square">
            <a:spAutoFit/>
          </a:bodyPr>
          <a:lstStyle/>
          <a:p>
            <a:r>
              <a:rPr lang="ru-RU" sz="1400" dirty="0" smtClean="0">
                <a:latin typeface="Times New Roman" pitchFamily="18" charset="0"/>
                <a:cs typeface="Times New Roman" pitchFamily="18" charset="0"/>
              </a:rPr>
              <a:t>На одной из улиц Таштагол есть интересные памятники людям, приложившим большие усилия для развития этих мест. Справа — горняк, добывающий руду. Слева — протоиерей, миссионер Алтайской духовной миссии Василий Иванович Вербицкий, изучавший народы Алтая, Горной </a:t>
            </a:r>
            <a:r>
              <a:rPr lang="ru-RU" sz="1400" dirty="0" err="1" smtClean="0">
                <a:latin typeface="Times New Roman" pitchFamily="18" charset="0"/>
                <a:cs typeface="Times New Roman" pitchFamily="18" charset="0"/>
              </a:rPr>
              <a:t>Шории</a:t>
            </a:r>
            <a:r>
              <a:rPr lang="ru-RU" sz="1400" dirty="0" smtClean="0">
                <a:latin typeface="Times New Roman" pitchFamily="18" charset="0"/>
                <a:cs typeface="Times New Roman" pitchFamily="18" charset="0"/>
              </a:rPr>
              <a:t> и Хакасии. Вербицкий изучал быт коренных народов, составил «Словарь алтайского и </a:t>
            </a:r>
            <a:r>
              <a:rPr lang="ru-RU" sz="1400" dirty="0" err="1" smtClean="0">
                <a:latin typeface="Times New Roman" pitchFamily="18" charset="0"/>
                <a:cs typeface="Times New Roman" pitchFamily="18" charset="0"/>
              </a:rPr>
              <a:t>аладагского</a:t>
            </a:r>
            <a:r>
              <a:rPr lang="ru-RU" sz="1400" dirty="0" smtClean="0">
                <a:latin typeface="Times New Roman" pitchFamily="18" charset="0"/>
                <a:cs typeface="Times New Roman" pitchFamily="18" charset="0"/>
              </a:rPr>
              <a:t> наречий». Умер в Горно-Алтайске в 1890 году.</a:t>
            </a:r>
            <a:endParaRPr lang="ru-RU"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static.tonkosti.ru/images/3/3a/%D0%9F%D0%B0%D0%BC%D1%8F%D1%82%D0%BD%D0%B8%D0%BA_%D0%B3%D0%B5%D0%BE%D0%BB%D0%BE%D0%B3%D0%B0%D0%BC_%D0%B2_%D0%93%D0%BE%D1%80%D0%BD%D0%BE%D0%B9_%D0%A8%D0%BE%D1%80%D0%B8%D0%B8.jpeg"/>
          <p:cNvPicPr>
            <a:picLocks noChangeAspect="1" noChangeArrowheads="1"/>
          </p:cNvPicPr>
          <p:nvPr/>
        </p:nvPicPr>
        <p:blipFill>
          <a:blip r:embed="rId2"/>
          <a:srcRect l="5333" t="4000" r="14667"/>
          <a:stretch>
            <a:fillRect/>
          </a:stretch>
        </p:blipFill>
        <p:spPr bwMode="auto">
          <a:xfrm>
            <a:off x="1071538" y="571480"/>
            <a:ext cx="2143140" cy="3429024"/>
          </a:xfrm>
          <a:prstGeom prst="rect">
            <a:avLst/>
          </a:prstGeom>
          <a:noFill/>
        </p:spPr>
      </p:pic>
      <p:sp>
        <p:nvSpPr>
          <p:cNvPr id="6" name="Прямоугольник 5"/>
          <p:cNvSpPr/>
          <p:nvPr/>
        </p:nvSpPr>
        <p:spPr>
          <a:xfrm>
            <a:off x="4357686" y="4429132"/>
            <a:ext cx="3500462" cy="1600438"/>
          </a:xfrm>
          <a:prstGeom prst="rect">
            <a:avLst/>
          </a:prstGeom>
        </p:spPr>
        <p:txBody>
          <a:bodyPr wrap="square">
            <a:spAutoFit/>
          </a:bodyPr>
          <a:lstStyle/>
          <a:p>
            <a:r>
              <a:rPr lang="ru-RU" sz="1400" dirty="0" smtClean="0">
                <a:latin typeface="Times New Roman" pitchFamily="18" charset="0"/>
                <a:cs typeface="Times New Roman" pitchFamily="18" charset="0"/>
              </a:rPr>
              <a:t>Скульптурная композиция изображает сцену спасения — монтер снимает со столба забравшуюся туда кошку. Автором памятника является кемеровский скульптор Алексей Шкляр  Композиция с кошкой получила название «Электромонтер»</a:t>
            </a:r>
            <a:endParaRPr lang="ru-RU" sz="1400" dirty="0">
              <a:latin typeface="Times New Roman" pitchFamily="18" charset="0"/>
              <a:cs typeface="Times New Roman" pitchFamily="18" charset="0"/>
            </a:endParaRPr>
          </a:p>
        </p:txBody>
      </p:sp>
      <p:sp>
        <p:nvSpPr>
          <p:cNvPr id="10" name="TextBox 9"/>
          <p:cNvSpPr txBox="1"/>
          <p:nvPr/>
        </p:nvSpPr>
        <p:spPr>
          <a:xfrm>
            <a:off x="357158" y="4429132"/>
            <a:ext cx="3143272" cy="203132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Первые геологи пришли в Горную </a:t>
            </a:r>
            <a:r>
              <a:rPr lang="ru-RU" sz="1200" dirty="0" err="1" smtClean="0">
                <a:latin typeface="Times New Roman" pitchFamily="18" charset="0"/>
                <a:cs typeface="Times New Roman" pitchFamily="18" charset="0"/>
              </a:rPr>
              <a:t>Шорию</a:t>
            </a:r>
            <a:r>
              <a:rPr lang="ru-RU" sz="1200" dirty="0" smtClean="0">
                <a:latin typeface="Times New Roman" pitchFamily="18" charset="0"/>
                <a:cs typeface="Times New Roman" pitchFamily="18" charset="0"/>
              </a:rPr>
              <a:t> в 1931 году.  Появление многочисленных отрядов геологов по всей территории Горной </a:t>
            </a:r>
            <a:r>
              <a:rPr lang="ru-RU" sz="1200" dirty="0" err="1" smtClean="0">
                <a:latin typeface="Times New Roman" pitchFamily="18" charset="0"/>
                <a:cs typeface="Times New Roman" pitchFamily="18" charset="0"/>
              </a:rPr>
              <a:t>Шории</a:t>
            </a:r>
            <a:r>
              <a:rPr lang="ru-RU" sz="1200" dirty="0" smtClean="0">
                <a:latin typeface="Times New Roman" pitchFamily="18" charset="0"/>
                <a:cs typeface="Times New Roman" pitchFamily="18" charset="0"/>
              </a:rPr>
              <a:t> вызвало большой интерес местного населения. </a:t>
            </a:r>
          </a:p>
          <a:p>
            <a:r>
              <a:rPr lang="ru-RU" sz="1200" dirty="0" smtClean="0">
                <a:latin typeface="Times New Roman" pitchFamily="18" charset="0"/>
                <a:cs typeface="Times New Roman" pitchFamily="18" charset="0"/>
              </a:rPr>
              <a:t>В августе 2011 года был открыт памятник геологу. </a:t>
            </a:r>
          </a:p>
          <a:p>
            <a:r>
              <a:rPr lang="ru-RU" sz="1200" dirty="0" smtClean="0">
                <a:latin typeface="Times New Roman" pitchFamily="18" charset="0"/>
                <a:cs typeface="Times New Roman" pitchFamily="18" charset="0"/>
              </a:rPr>
              <a:t>Расположен он в сквере им.</a:t>
            </a:r>
          </a:p>
          <a:p>
            <a:r>
              <a:rPr lang="ru-RU" sz="1200" dirty="0" smtClean="0">
                <a:latin typeface="Times New Roman" pitchFamily="18" charset="0"/>
                <a:cs typeface="Times New Roman" pitchFamily="18" charset="0"/>
              </a:rPr>
              <a:t>Вербицкого, через дорогу от городского музея и центральной библиотеки</a:t>
            </a:r>
            <a:r>
              <a:rPr lang="ru-RU" dirty="0" smtClean="0"/>
              <a:t>.</a:t>
            </a:r>
            <a:endParaRPr lang="ru-RU" dirty="0"/>
          </a:p>
        </p:txBody>
      </p:sp>
      <p:sp>
        <p:nvSpPr>
          <p:cNvPr id="11" name="TextBox 10"/>
          <p:cNvSpPr txBox="1"/>
          <p:nvPr/>
        </p:nvSpPr>
        <p:spPr>
          <a:xfrm>
            <a:off x="4643438" y="142852"/>
            <a:ext cx="2199641" cy="369332"/>
          </a:xfrm>
          <a:prstGeom prst="rect">
            <a:avLst/>
          </a:prstGeom>
          <a:noFill/>
        </p:spPr>
        <p:txBody>
          <a:bodyPr wrap="none" rtlCol="0">
            <a:spAutoFit/>
          </a:bodyPr>
          <a:lstStyle/>
          <a:p>
            <a:r>
              <a:rPr lang="ru-RU" dirty="0" smtClean="0">
                <a:latin typeface="Arial Black" pitchFamily="34" charset="0"/>
              </a:rPr>
              <a:t>Электромонтер</a:t>
            </a:r>
            <a:endParaRPr lang="ru-RU" dirty="0">
              <a:latin typeface="Arial Black" pitchFamily="34" charset="0"/>
            </a:endParaRPr>
          </a:p>
        </p:txBody>
      </p:sp>
      <p:sp>
        <p:nvSpPr>
          <p:cNvPr id="12" name="TextBox 11"/>
          <p:cNvSpPr txBox="1"/>
          <p:nvPr/>
        </p:nvSpPr>
        <p:spPr>
          <a:xfrm>
            <a:off x="285720" y="142852"/>
            <a:ext cx="2542684" cy="369332"/>
          </a:xfrm>
          <a:prstGeom prst="rect">
            <a:avLst/>
          </a:prstGeom>
          <a:noFill/>
        </p:spPr>
        <p:txBody>
          <a:bodyPr wrap="none" rtlCol="0">
            <a:spAutoFit/>
          </a:bodyPr>
          <a:lstStyle/>
          <a:p>
            <a:r>
              <a:rPr lang="ru-RU" dirty="0" smtClean="0">
                <a:latin typeface="Arial Black" pitchFamily="34" charset="0"/>
              </a:rPr>
              <a:t>Памятник геологу</a:t>
            </a:r>
            <a:endParaRPr lang="ru-RU" dirty="0">
              <a:latin typeface="Arial Black" pitchFamily="34" charset="0"/>
            </a:endParaRPr>
          </a:p>
        </p:txBody>
      </p:sp>
      <p:pic>
        <p:nvPicPr>
          <p:cNvPr id="7170" name="Picture 2" descr="1"/>
          <p:cNvPicPr>
            <a:picLocks noChangeAspect="1" noChangeArrowheads="1"/>
          </p:cNvPicPr>
          <p:nvPr/>
        </p:nvPicPr>
        <p:blipFill>
          <a:blip r:embed="rId3"/>
          <a:srcRect r="-30" b="3486"/>
          <a:stretch>
            <a:fillRect/>
          </a:stretch>
        </p:blipFill>
        <p:spPr bwMode="auto">
          <a:xfrm>
            <a:off x="4572000" y="571480"/>
            <a:ext cx="2357454" cy="34290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s9.stc.all.kpcdn.net/share/i/4/684600/wx1080.jpg"/>
          <p:cNvPicPr>
            <a:picLocks noChangeAspect="1" noChangeArrowheads="1"/>
          </p:cNvPicPr>
          <p:nvPr/>
        </p:nvPicPr>
        <p:blipFill>
          <a:blip r:embed="rId2"/>
          <a:srcRect/>
          <a:stretch>
            <a:fillRect/>
          </a:stretch>
        </p:blipFill>
        <p:spPr bwMode="auto">
          <a:xfrm>
            <a:off x="500034" y="1071546"/>
            <a:ext cx="2857520" cy="3571900"/>
          </a:xfrm>
          <a:prstGeom prst="rect">
            <a:avLst/>
          </a:prstGeom>
          <a:noFill/>
        </p:spPr>
      </p:pic>
      <p:sp>
        <p:nvSpPr>
          <p:cNvPr id="7" name="TextBox 6"/>
          <p:cNvSpPr txBox="1"/>
          <p:nvPr/>
        </p:nvSpPr>
        <p:spPr>
          <a:xfrm>
            <a:off x="428596" y="428604"/>
            <a:ext cx="2928958" cy="400110"/>
          </a:xfrm>
          <a:prstGeom prst="rect">
            <a:avLst/>
          </a:prstGeom>
          <a:noFill/>
        </p:spPr>
        <p:txBody>
          <a:bodyPr wrap="square" rtlCol="0">
            <a:spAutoFit/>
          </a:bodyPr>
          <a:lstStyle/>
          <a:p>
            <a:r>
              <a:rPr lang="ru-RU" sz="2000" b="1" dirty="0" smtClean="0">
                <a:latin typeface="Arial Black" pitchFamily="34" charset="0"/>
                <a:cs typeface="Times New Roman" pitchFamily="18" charset="0"/>
              </a:rPr>
              <a:t>Памятник учителю</a:t>
            </a:r>
            <a:endParaRPr lang="ru-RU" sz="2000" b="1" dirty="0">
              <a:latin typeface="Arial Black" pitchFamily="34" charset="0"/>
              <a:cs typeface="Times New Roman" pitchFamily="18" charset="0"/>
            </a:endParaRPr>
          </a:p>
        </p:txBody>
      </p:sp>
      <p:pic>
        <p:nvPicPr>
          <p:cNvPr id="8" name="Рисунок 7" descr="http://aleksandrozerov.ucoz.ru/_ph/3/2/20724875.jpg?1493298459"/>
          <p:cNvPicPr/>
          <p:nvPr/>
        </p:nvPicPr>
        <p:blipFill>
          <a:blip r:embed="rId3"/>
          <a:srcRect/>
          <a:stretch>
            <a:fillRect/>
          </a:stretch>
        </p:blipFill>
        <p:spPr bwMode="auto">
          <a:xfrm>
            <a:off x="3786182" y="1071546"/>
            <a:ext cx="4071966" cy="3571900"/>
          </a:xfrm>
          <a:prstGeom prst="rect">
            <a:avLst/>
          </a:prstGeom>
          <a:noFill/>
          <a:ln w="9525">
            <a:noFill/>
            <a:miter lim="800000"/>
            <a:headEnd/>
            <a:tailEnd/>
          </a:ln>
        </p:spPr>
      </p:pic>
      <p:sp>
        <p:nvSpPr>
          <p:cNvPr id="9" name="TextBox 8"/>
          <p:cNvSpPr txBox="1"/>
          <p:nvPr/>
        </p:nvSpPr>
        <p:spPr>
          <a:xfrm>
            <a:off x="4643438" y="428604"/>
            <a:ext cx="2517036" cy="400110"/>
          </a:xfrm>
          <a:prstGeom prst="rect">
            <a:avLst/>
          </a:prstGeom>
          <a:noFill/>
        </p:spPr>
        <p:txBody>
          <a:bodyPr wrap="square" rtlCol="0">
            <a:spAutoFit/>
          </a:bodyPr>
          <a:lstStyle/>
          <a:p>
            <a:r>
              <a:rPr lang="ru-RU" sz="2000" dirty="0" smtClean="0">
                <a:latin typeface="Arial Black" pitchFamily="34" charset="0"/>
              </a:rPr>
              <a:t>Памятник врачу</a:t>
            </a:r>
            <a:endParaRPr lang="ru-RU" sz="2000" dirty="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04" y="142852"/>
            <a:ext cx="5742213" cy="646331"/>
          </a:xfrm>
          <a:prstGeom prst="rect">
            <a:avLst/>
          </a:prstGeom>
          <a:noFill/>
        </p:spPr>
        <p:txBody>
          <a:bodyPr wrap="none" rtlCol="0">
            <a:spAutoFit/>
          </a:bodyPr>
          <a:lstStyle/>
          <a:p>
            <a:pPr algn="ctr"/>
            <a:r>
              <a:rPr lang="ru-RU" b="1" dirty="0" smtClean="0">
                <a:solidFill>
                  <a:srgbClr val="FF0000"/>
                </a:solidFill>
                <a:latin typeface="Times New Roman" pitchFamily="18" charset="0"/>
                <a:cs typeface="Times New Roman" pitchFamily="18" charset="0"/>
              </a:rPr>
              <a:t>Дорогие друзья!</a:t>
            </a:r>
          </a:p>
          <a:p>
            <a:pPr algn="ctr"/>
            <a:r>
              <a:rPr lang="ru-RU" b="1" dirty="0" smtClean="0">
                <a:solidFill>
                  <a:srgbClr val="FF0000"/>
                </a:solidFill>
                <a:latin typeface="Times New Roman" pitchFamily="18" charset="0"/>
                <a:cs typeface="Times New Roman" pitchFamily="18" charset="0"/>
              </a:rPr>
              <a:t>Приглашаем вас на экскурсию по городу Таштаголу</a:t>
            </a:r>
            <a:r>
              <a:rPr lang="ru-RU"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p:txBody>
      </p:sp>
      <p:sp>
        <p:nvSpPr>
          <p:cNvPr id="3" name="Прямоугольник 2"/>
          <p:cNvSpPr/>
          <p:nvPr/>
        </p:nvSpPr>
        <p:spPr>
          <a:xfrm>
            <a:off x="428596" y="714356"/>
            <a:ext cx="7643866" cy="984885"/>
          </a:xfrm>
          <a:prstGeom prst="rect">
            <a:avLst/>
          </a:prstGeom>
        </p:spPr>
        <p:txBody>
          <a:bodyPr wrap="square">
            <a:spAutoFit/>
          </a:bodyPr>
          <a:lstStyle/>
          <a:p>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Таштагол - городской центр Горной </a:t>
            </a:r>
            <a:r>
              <a:rPr lang="ru-RU" sz="1400" dirty="0" err="1" smtClean="0">
                <a:latin typeface="Times New Roman" pitchFamily="18" charset="0"/>
                <a:cs typeface="Times New Roman" pitchFamily="18" charset="0"/>
              </a:rPr>
              <a:t>Шории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Совеременная</a:t>
            </a:r>
            <a:r>
              <a:rPr lang="ru-RU" sz="1400" dirty="0" smtClean="0">
                <a:latin typeface="Times New Roman" pitchFamily="18" charset="0"/>
                <a:cs typeface="Times New Roman" pitchFamily="18" charset="0"/>
              </a:rPr>
              <a:t> история города началась с 1939 года, когда началось строительство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рудника. Статус города Таштагол приобрел в 1963 году.</a:t>
            </a:r>
          </a:p>
          <a:p>
            <a:r>
              <a:rPr lang="ru-RU" sz="1400" dirty="0" smtClean="0">
                <a:latin typeface="Times New Roman" pitchFamily="18" charset="0"/>
                <a:cs typeface="Times New Roman" pitchFamily="18" charset="0"/>
              </a:rPr>
              <a:t>	Таштагол в переводе с </a:t>
            </a:r>
            <a:r>
              <a:rPr lang="ru-RU" sz="1400" dirty="0" err="1" smtClean="0">
                <a:latin typeface="Times New Roman" pitchFamily="18" charset="0"/>
                <a:cs typeface="Times New Roman" pitchFamily="18" charset="0"/>
              </a:rPr>
              <a:t>шорского</a:t>
            </a:r>
            <a:r>
              <a:rPr lang="ru-RU" sz="1400" dirty="0" smtClean="0">
                <a:latin typeface="Times New Roman" pitchFamily="18" charset="0"/>
                <a:cs typeface="Times New Roman" pitchFamily="18" charset="0"/>
              </a:rPr>
              <a:t> звучит как "Камень на ладони". </a:t>
            </a:r>
            <a:endParaRPr lang="ru-RU" sz="1400" dirty="0">
              <a:latin typeface="Times New Roman" pitchFamily="18" charset="0"/>
              <a:cs typeface="Times New Roman" pitchFamily="18" charset="0"/>
            </a:endParaRPr>
          </a:p>
        </p:txBody>
      </p:sp>
      <p:sp>
        <p:nvSpPr>
          <p:cNvPr id="4" name="Прямоугольник 3"/>
          <p:cNvSpPr/>
          <p:nvPr/>
        </p:nvSpPr>
        <p:spPr>
          <a:xfrm>
            <a:off x="428596" y="2357430"/>
            <a:ext cx="7500990" cy="338554"/>
          </a:xfrm>
          <a:prstGeom prst="rect">
            <a:avLst/>
          </a:prstGeom>
        </p:spPr>
        <p:txBody>
          <a:bodyPr wrap="square">
            <a:spAutoFit/>
          </a:bodyPr>
          <a:lstStyle/>
          <a:p>
            <a:r>
              <a:rPr lang="ru-RU" sz="16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5" name="Прямоугольник 4"/>
          <p:cNvSpPr/>
          <p:nvPr/>
        </p:nvSpPr>
        <p:spPr>
          <a:xfrm>
            <a:off x="428596" y="1643050"/>
            <a:ext cx="4000528" cy="5386090"/>
          </a:xfrm>
          <a:prstGeom prst="rect">
            <a:avLst/>
          </a:prstGeom>
        </p:spPr>
        <p:txBody>
          <a:bodyPr wrap="square">
            <a:spAutoFit/>
          </a:bodyPr>
          <a:lstStyle/>
          <a:p>
            <a:pPr algn="ctr"/>
            <a:r>
              <a:rPr lang="ru-RU" sz="1200" b="1" dirty="0" smtClean="0">
                <a:latin typeface="Times New Roman" pitchFamily="18" charset="0"/>
                <a:cs typeface="Times New Roman" pitchFamily="18" charset="0"/>
              </a:rPr>
              <a:t>Мой город - Таштагол Горная </a:t>
            </a:r>
            <a:r>
              <a:rPr lang="ru-RU" sz="1200" b="1" dirty="0" err="1" smtClean="0">
                <a:latin typeface="Times New Roman" pitchFamily="18" charset="0"/>
                <a:cs typeface="Times New Roman" pitchFamily="18" charset="0"/>
              </a:rPr>
              <a:t>Шория</a:t>
            </a:r>
            <a:r>
              <a:rPr lang="ru-RU" sz="1200" b="1" dirty="0" smtClean="0">
                <a:latin typeface="Times New Roman" pitchFamily="18" charset="0"/>
                <a:cs typeface="Times New Roman" pitchFamily="18" charset="0"/>
              </a:rPr>
              <a:t> Лилия </a:t>
            </a:r>
            <a:r>
              <a:rPr lang="ru-RU" sz="1200" b="1" dirty="0" err="1" smtClean="0">
                <a:latin typeface="Times New Roman" pitchFamily="18" charset="0"/>
                <a:cs typeface="Times New Roman" pitchFamily="18" charset="0"/>
              </a:rPr>
              <a:t>Зенкова</a:t>
            </a:r>
            <a:endParaRPr lang="ru-RU" sz="1200" b="1" dirty="0" smtClean="0">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Возле речки, между гор</a:t>
            </a:r>
          </a:p>
          <a:p>
            <a:pPr algn="ctr"/>
            <a:r>
              <a:rPr lang="ru-RU" sz="1100" dirty="0" smtClean="0">
                <a:latin typeface="Times New Roman" pitchFamily="18" charset="0"/>
                <a:cs typeface="Times New Roman" pitchFamily="18" charset="0"/>
              </a:rPr>
              <a:t>Расположен Таштагол.</a:t>
            </a:r>
          </a:p>
          <a:p>
            <a:pPr algn="ctr"/>
            <a:r>
              <a:rPr lang="ru-RU" sz="1100" dirty="0" smtClean="0">
                <a:latin typeface="Times New Roman" pitchFamily="18" charset="0"/>
                <a:cs typeface="Times New Roman" pitchFamily="18" charset="0"/>
              </a:rPr>
              <a:t>Городок наш не большой,</a:t>
            </a:r>
          </a:p>
          <a:p>
            <a:pPr algn="ctr"/>
            <a:r>
              <a:rPr lang="ru-RU" sz="1100" dirty="0" smtClean="0">
                <a:latin typeface="Times New Roman" pitchFamily="18" charset="0"/>
                <a:cs typeface="Times New Roman" pitchFamily="18" charset="0"/>
              </a:rPr>
              <a:t>Окружен он красотой.</a:t>
            </a:r>
          </a:p>
          <a:p>
            <a:pPr algn="ctr"/>
            <a:r>
              <a:rPr lang="ru-RU" sz="1100" dirty="0" smtClean="0">
                <a:latin typeface="Times New Roman" pitchFamily="18" charset="0"/>
                <a:cs typeface="Times New Roman" pitchFamily="18" charset="0"/>
              </a:rPr>
              <a:t>В центре горная река</a:t>
            </a:r>
          </a:p>
          <a:p>
            <a:pPr algn="ctr"/>
            <a:r>
              <a:rPr lang="ru-RU" sz="1100" dirty="0" smtClean="0">
                <a:latin typeface="Times New Roman" pitchFamily="18" charset="0"/>
                <a:cs typeface="Times New Roman" pitchFamily="18" charset="0"/>
              </a:rPr>
              <a:t>По названью Кондома.</a:t>
            </a:r>
          </a:p>
          <a:p>
            <a:pPr algn="ctr"/>
            <a:r>
              <a:rPr lang="ru-RU" sz="1100" dirty="0" smtClean="0">
                <a:latin typeface="Times New Roman" pitchFamily="18" charset="0"/>
                <a:cs typeface="Times New Roman" pitchFamily="18" charset="0"/>
              </a:rPr>
              <a:t>Порыбачить мне не лень</a:t>
            </a:r>
          </a:p>
          <a:p>
            <a:pPr algn="ctr"/>
            <a:r>
              <a:rPr lang="ru-RU" sz="1100" dirty="0" smtClean="0">
                <a:latin typeface="Times New Roman" pitchFamily="18" charset="0"/>
                <a:cs typeface="Times New Roman" pitchFamily="18" charset="0"/>
              </a:rPr>
              <a:t>И поймается таймень.</a:t>
            </a:r>
          </a:p>
          <a:p>
            <a:pPr algn="ctr"/>
            <a:r>
              <a:rPr lang="ru-RU" sz="1100" dirty="0" smtClean="0">
                <a:latin typeface="Times New Roman" pitchFamily="18" charset="0"/>
                <a:cs typeface="Times New Roman" pitchFamily="18" charset="0"/>
              </a:rPr>
              <a:t>Горный воздух очень чист,</a:t>
            </a:r>
          </a:p>
          <a:p>
            <a:pPr algn="ctr"/>
            <a:r>
              <a:rPr lang="ru-RU" sz="1100" dirty="0" smtClean="0">
                <a:latin typeface="Times New Roman" pitchFamily="18" charset="0"/>
                <a:cs typeface="Times New Roman" pitchFamily="18" charset="0"/>
              </a:rPr>
              <a:t>Ведь не зря спешит турист -</a:t>
            </a:r>
          </a:p>
          <a:p>
            <a:pPr algn="ctr"/>
            <a:r>
              <a:rPr lang="ru-RU" sz="1100" dirty="0" smtClean="0">
                <a:latin typeface="Times New Roman" pitchFamily="18" charset="0"/>
                <a:cs typeface="Times New Roman" pitchFamily="18" charset="0"/>
              </a:rPr>
              <a:t>Красотой полюбоваться </a:t>
            </a:r>
          </a:p>
          <a:p>
            <a:pPr algn="ctr"/>
            <a:r>
              <a:rPr lang="ru-RU" sz="1100" dirty="0" smtClean="0">
                <a:latin typeface="Times New Roman" pitchFamily="18" charset="0"/>
                <a:cs typeface="Times New Roman" pitchFamily="18" charset="0"/>
              </a:rPr>
              <a:t>И на лыжах покататься</a:t>
            </a:r>
            <a:r>
              <a:rPr lang="ru-RU" sz="1100" dirty="0" smtClean="0"/>
              <a:t>,</a:t>
            </a:r>
          </a:p>
          <a:p>
            <a:pPr algn="ctr"/>
            <a:r>
              <a:rPr lang="ru-RU" sz="1100" dirty="0" smtClean="0">
                <a:latin typeface="Times New Roman" pitchFamily="18" charset="0"/>
                <a:cs typeface="Times New Roman" pitchFamily="18" charset="0"/>
              </a:rPr>
              <a:t>А весною вся земля,</a:t>
            </a:r>
          </a:p>
          <a:p>
            <a:pPr algn="ctr"/>
            <a:r>
              <a:rPr lang="ru-RU" sz="1100" dirty="0" smtClean="0">
                <a:latin typeface="Times New Roman" pitchFamily="18" charset="0"/>
                <a:cs typeface="Times New Roman" pitchFamily="18" charset="0"/>
              </a:rPr>
              <a:t>Расцветают все поля –</a:t>
            </a:r>
          </a:p>
          <a:p>
            <a:pPr algn="ctr"/>
            <a:r>
              <a:rPr lang="ru-RU" sz="1100" dirty="0" err="1" smtClean="0">
                <a:latin typeface="Times New Roman" pitchFamily="18" charset="0"/>
                <a:cs typeface="Times New Roman" pitchFamily="18" charset="0"/>
              </a:rPr>
              <a:t>Кандыками</a:t>
            </a:r>
            <a:r>
              <a:rPr lang="ru-RU" sz="1100" dirty="0" smtClean="0">
                <a:latin typeface="Times New Roman" pitchFamily="18" charset="0"/>
                <a:cs typeface="Times New Roman" pitchFamily="18" charset="0"/>
              </a:rPr>
              <a:t>, огоньками</a:t>
            </a:r>
          </a:p>
          <a:p>
            <a:pPr algn="ctr"/>
            <a:r>
              <a:rPr lang="ru-RU" sz="1100" dirty="0" smtClean="0">
                <a:latin typeface="Times New Roman" pitchFamily="18" charset="0"/>
                <a:cs typeface="Times New Roman" pitchFamily="18" charset="0"/>
              </a:rPr>
              <a:t>Залюбуешься глядя.</a:t>
            </a:r>
          </a:p>
          <a:p>
            <a:pPr algn="ctr"/>
            <a:r>
              <a:rPr lang="ru-RU" sz="1100" dirty="0" smtClean="0">
                <a:latin typeface="Times New Roman" pitchFamily="18" charset="0"/>
                <a:cs typeface="Times New Roman" pitchFamily="18" charset="0"/>
              </a:rPr>
              <a:t>Не смотря на климат здешний,</a:t>
            </a:r>
          </a:p>
          <a:p>
            <a:pPr algn="ctr"/>
            <a:r>
              <a:rPr lang="ru-RU" sz="1100" dirty="0" smtClean="0">
                <a:latin typeface="Times New Roman" pitchFamily="18" charset="0"/>
                <a:cs typeface="Times New Roman" pitchFamily="18" charset="0"/>
              </a:rPr>
              <a:t>Где найдешь людей чудесней?</a:t>
            </a:r>
          </a:p>
          <a:p>
            <a:pPr algn="ctr"/>
            <a:r>
              <a:rPr lang="ru-RU" sz="1100" dirty="0" smtClean="0">
                <a:latin typeface="Times New Roman" pitchFamily="18" charset="0"/>
                <a:cs typeface="Times New Roman" pitchFamily="18" charset="0"/>
              </a:rPr>
              <a:t>С добротою, хлебом-солью</a:t>
            </a:r>
          </a:p>
          <a:p>
            <a:pPr algn="ctr"/>
            <a:r>
              <a:rPr lang="ru-RU" sz="1100" dirty="0" smtClean="0">
                <a:latin typeface="Times New Roman" pitchFamily="18" charset="0"/>
                <a:cs typeface="Times New Roman" pitchFamily="18" charset="0"/>
              </a:rPr>
              <a:t>Встретят летом и зимою.</a:t>
            </a:r>
          </a:p>
          <a:p>
            <a:pPr algn="ctr"/>
            <a:r>
              <a:rPr lang="ru-RU" sz="1100" dirty="0" smtClean="0">
                <a:latin typeface="Times New Roman" pitchFamily="18" charset="0"/>
                <a:cs typeface="Times New Roman" pitchFamily="18" charset="0"/>
              </a:rPr>
              <a:t>Здесь живут сибиряки,</a:t>
            </a:r>
          </a:p>
          <a:p>
            <a:pPr algn="ctr"/>
            <a:r>
              <a:rPr lang="ru-RU" sz="1100" dirty="0" smtClean="0">
                <a:latin typeface="Times New Roman" pitchFamily="18" charset="0"/>
                <a:cs typeface="Times New Roman" pitchFamily="18" charset="0"/>
              </a:rPr>
              <a:t>В основном то, горняки,</a:t>
            </a:r>
          </a:p>
          <a:p>
            <a:pPr algn="ctr"/>
            <a:r>
              <a:rPr lang="ru-RU" sz="1100" dirty="0" smtClean="0">
                <a:latin typeface="Times New Roman" pitchFamily="18" charset="0"/>
                <a:cs typeface="Times New Roman" pitchFamily="18" charset="0"/>
              </a:rPr>
              <a:t>А народ он не простой,</a:t>
            </a:r>
          </a:p>
          <a:p>
            <a:pPr algn="ctr"/>
            <a:r>
              <a:rPr lang="ru-RU" sz="1100" dirty="0" smtClean="0">
                <a:latin typeface="Times New Roman" pitchFamily="18" charset="0"/>
                <a:cs typeface="Times New Roman" pitchFamily="18" charset="0"/>
              </a:rPr>
              <a:t>День и ночь идет в забой,</a:t>
            </a:r>
          </a:p>
          <a:p>
            <a:pPr algn="ctr"/>
            <a:r>
              <a:rPr lang="ru-RU" sz="1100" dirty="0" smtClean="0">
                <a:latin typeface="Times New Roman" pitchFamily="18" charset="0"/>
                <a:cs typeface="Times New Roman" pitchFamily="18" charset="0"/>
              </a:rPr>
              <a:t>Ведь не зря наш край родной</a:t>
            </a:r>
          </a:p>
          <a:p>
            <a:pPr algn="ctr"/>
            <a:r>
              <a:rPr lang="ru-RU" sz="1100" dirty="0" smtClean="0">
                <a:latin typeface="Times New Roman" pitchFamily="18" charset="0"/>
                <a:cs typeface="Times New Roman" pitchFamily="18" charset="0"/>
              </a:rPr>
              <a:t>Славится так красотой</a:t>
            </a:r>
          </a:p>
          <a:p>
            <a:pPr algn="ctr"/>
            <a:r>
              <a:rPr lang="ru-RU" sz="1100" dirty="0" smtClean="0">
                <a:latin typeface="Times New Roman" pitchFamily="18" charset="0"/>
                <a:cs typeface="Times New Roman" pitchFamily="18" charset="0"/>
              </a:rPr>
              <a:t>И объехав целый свет</a:t>
            </a:r>
          </a:p>
          <a:p>
            <a:pPr algn="ctr"/>
            <a:r>
              <a:rPr lang="ru-RU" sz="1100" dirty="0" smtClean="0">
                <a:latin typeface="Times New Roman" pitchFamily="18" charset="0"/>
                <a:cs typeface="Times New Roman" pitchFamily="18" charset="0"/>
              </a:rPr>
              <a:t>Лучше в мире места нет!</a:t>
            </a:r>
          </a:p>
          <a:p>
            <a:endParaRPr lang="ru-RU" sz="1200" dirty="0" smtClean="0">
              <a:latin typeface="Times New Roman" pitchFamily="18" charset="0"/>
              <a:cs typeface="Times New Roman" pitchFamily="18" charset="0"/>
            </a:endParaRPr>
          </a:p>
          <a:p>
            <a:endParaRPr lang="ru-RU" sz="1200" dirty="0"/>
          </a:p>
        </p:txBody>
      </p:sp>
      <p:pic>
        <p:nvPicPr>
          <p:cNvPr id="30724" name="Picture 4" descr="https://otvet.imgsmail.ru/download/u_ae3233d6e806a1b5e662cbd79fa26591_800.jpg"/>
          <p:cNvPicPr>
            <a:picLocks noChangeAspect="1" noChangeArrowheads="1"/>
          </p:cNvPicPr>
          <p:nvPr/>
        </p:nvPicPr>
        <p:blipFill>
          <a:blip r:embed="rId2"/>
          <a:srcRect/>
          <a:stretch>
            <a:fillRect/>
          </a:stretch>
        </p:blipFill>
        <p:spPr bwMode="auto">
          <a:xfrm>
            <a:off x="4643438" y="4143380"/>
            <a:ext cx="3432456" cy="2286016"/>
          </a:xfrm>
          <a:prstGeom prst="rect">
            <a:avLst/>
          </a:prstGeom>
          <a:noFill/>
        </p:spPr>
      </p:pic>
      <p:pic>
        <p:nvPicPr>
          <p:cNvPr id="30726" name="Picture 6" descr="http://www.kemerovo.spravedlivo.ru/depot/pict/006/00659606000450.jpg"/>
          <p:cNvPicPr>
            <a:picLocks noChangeAspect="1" noChangeArrowheads="1"/>
          </p:cNvPicPr>
          <p:nvPr/>
        </p:nvPicPr>
        <p:blipFill>
          <a:blip r:embed="rId3"/>
          <a:srcRect/>
          <a:stretch>
            <a:fillRect/>
          </a:stretch>
        </p:blipFill>
        <p:spPr bwMode="auto">
          <a:xfrm>
            <a:off x="5000628" y="2000240"/>
            <a:ext cx="2647917" cy="1985938"/>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temples.ru/private/f000742/742_0154696b.jpg"/>
          <p:cNvPicPr>
            <a:picLocks noChangeAspect="1" noChangeArrowheads="1"/>
          </p:cNvPicPr>
          <p:nvPr/>
        </p:nvPicPr>
        <p:blipFill>
          <a:blip r:embed="rId2"/>
          <a:srcRect/>
          <a:stretch>
            <a:fillRect/>
          </a:stretch>
        </p:blipFill>
        <p:spPr bwMode="auto">
          <a:xfrm>
            <a:off x="500034" y="642918"/>
            <a:ext cx="6871645" cy="5140313"/>
          </a:xfrm>
          <a:prstGeom prst="rect">
            <a:avLst/>
          </a:prstGeom>
          <a:noFill/>
        </p:spPr>
      </p:pic>
      <p:sp>
        <p:nvSpPr>
          <p:cNvPr id="7" name="TextBox 6"/>
          <p:cNvSpPr txBox="1"/>
          <p:nvPr/>
        </p:nvSpPr>
        <p:spPr>
          <a:xfrm>
            <a:off x="2357422" y="214290"/>
            <a:ext cx="3007555" cy="307777"/>
          </a:xfrm>
          <a:prstGeom prst="rect">
            <a:avLst/>
          </a:prstGeom>
          <a:noFill/>
        </p:spPr>
        <p:txBody>
          <a:bodyPr wrap="none" rtlCol="0">
            <a:spAutoFit/>
          </a:bodyPr>
          <a:lstStyle/>
          <a:p>
            <a:r>
              <a:rPr lang="ru-RU" sz="1400" b="1" dirty="0" smtClean="0">
                <a:latin typeface="Arial Black" pitchFamily="34" charset="0"/>
              </a:rPr>
              <a:t>Храм Георгия Победоносца</a:t>
            </a:r>
            <a:endParaRPr lang="ru-RU" sz="1400" b="1" dirty="0">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zeta.a42.ru/images/lenta/81509.jpg"/>
          <p:cNvPicPr>
            <a:picLocks noChangeAspect="1" noChangeArrowheads="1"/>
          </p:cNvPicPr>
          <p:nvPr/>
        </p:nvPicPr>
        <p:blipFill>
          <a:blip r:embed="rId2" cstate="print"/>
          <a:srcRect/>
          <a:stretch>
            <a:fillRect/>
          </a:stretch>
        </p:blipFill>
        <p:spPr bwMode="auto">
          <a:xfrm>
            <a:off x="1928794" y="714356"/>
            <a:ext cx="4572032" cy="3048021"/>
          </a:xfrm>
          <a:prstGeom prst="rect">
            <a:avLst/>
          </a:prstGeom>
          <a:noFill/>
        </p:spPr>
      </p:pic>
      <p:sp>
        <p:nvSpPr>
          <p:cNvPr id="3" name="Прямоугольник 2"/>
          <p:cNvSpPr/>
          <p:nvPr/>
        </p:nvSpPr>
        <p:spPr>
          <a:xfrm>
            <a:off x="285720" y="4214818"/>
            <a:ext cx="7572428" cy="1815882"/>
          </a:xfrm>
          <a:prstGeom prst="rect">
            <a:avLst/>
          </a:prstGeom>
        </p:spPr>
        <p:txBody>
          <a:bodyPr wrap="square">
            <a:spAutoFit/>
          </a:bodyPr>
          <a:lstStyle/>
          <a:p>
            <a:r>
              <a:rPr lang="ru-RU" sz="12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 </a:t>
            </a:r>
            <a:r>
              <a:rPr lang="ru-RU" sz="1600" dirty="0" err="1" smtClean="0">
                <a:latin typeface="Times New Roman" pitchFamily="18" charset="0"/>
                <a:cs typeface="Times New Roman" pitchFamily="18" charset="0"/>
              </a:rPr>
              <a:t>таштагольском</a:t>
            </a:r>
            <a:r>
              <a:rPr lang="ru-RU" sz="1600" dirty="0" smtClean="0">
                <a:latin typeface="Times New Roman" pitchFamily="18" charset="0"/>
                <a:cs typeface="Times New Roman" pitchFamily="18" charset="0"/>
              </a:rPr>
              <a:t> парке Боевой славы отрыли скульптуру «Стремящийся вдаль». </a:t>
            </a:r>
            <a:r>
              <a:rPr lang="ru-RU" sz="1600" dirty="0" err="1" smtClean="0">
                <a:latin typeface="Times New Roman" pitchFamily="18" charset="0"/>
                <a:cs typeface="Times New Roman" pitchFamily="18" charset="0"/>
              </a:rPr>
              <a:t>Скульптуpа</a:t>
            </a:r>
            <a:r>
              <a:rPr lang="ru-RU" sz="1600" dirty="0" smtClean="0">
                <a:latin typeface="Times New Roman" pitchFamily="18" charset="0"/>
                <a:cs typeface="Times New Roman" pitchFamily="18" charset="0"/>
              </a:rPr>
              <a:t> была </a:t>
            </a:r>
            <a:r>
              <a:rPr lang="ru-RU" sz="1600" dirty="0" err="1" smtClean="0">
                <a:latin typeface="Times New Roman" pitchFamily="18" charset="0"/>
                <a:cs typeface="Times New Roman" pitchFamily="18" charset="0"/>
              </a:rPr>
              <a:t>создaна</a:t>
            </a:r>
            <a:r>
              <a:rPr lang="ru-RU" sz="1600" dirty="0" smtClean="0">
                <a:latin typeface="Times New Roman" pitchFamily="18" charset="0"/>
                <a:cs typeface="Times New Roman" pitchFamily="18" charset="0"/>
              </a:rPr>
              <a:t> на личные </a:t>
            </a:r>
            <a:r>
              <a:rPr lang="ru-RU" sz="1600" dirty="0" err="1" smtClean="0">
                <a:latin typeface="Times New Roman" pitchFamily="18" charset="0"/>
                <a:cs typeface="Times New Roman" pitchFamily="18" charset="0"/>
              </a:rPr>
              <a:t>средствa</a:t>
            </a:r>
            <a:r>
              <a:rPr lang="ru-RU" sz="1600" dirty="0" smtClean="0">
                <a:latin typeface="Times New Roman" pitchFamily="18" charset="0"/>
                <a:cs typeface="Times New Roman" pitchFamily="18" charset="0"/>
              </a:rPr>
              <a:t> семьи и друзей </a:t>
            </a:r>
            <a:r>
              <a:rPr lang="ru-RU" sz="1600" dirty="0" err="1" smtClean="0">
                <a:latin typeface="Times New Roman" pitchFamily="18" charset="0"/>
                <a:cs typeface="Times New Roman" pitchFamily="18" charset="0"/>
              </a:rPr>
              <a:t>губернатоpа</a:t>
            </a:r>
            <a:r>
              <a:rPr lang="ru-RU" sz="1600" dirty="0" smtClean="0">
                <a:latin typeface="Times New Roman" pitchFamily="18" charset="0"/>
                <a:cs typeface="Times New Roman" pitchFamily="18" charset="0"/>
              </a:rPr>
              <a:t> Кемеровской области </a:t>
            </a:r>
            <a:r>
              <a:rPr lang="ru-RU" sz="1600" dirty="0" err="1" smtClean="0">
                <a:latin typeface="Times New Roman" pitchFamily="18" charset="0"/>
                <a:cs typeface="Times New Roman" pitchFamily="18" charset="0"/>
              </a:rPr>
              <a:t>Амaна</a:t>
            </a:r>
            <a:r>
              <a:rPr lang="ru-RU" sz="1600" dirty="0" smtClean="0">
                <a:latin typeface="Times New Roman" pitchFamily="18" charset="0"/>
                <a:cs typeface="Times New Roman" pitchFamily="18" charset="0"/>
              </a:rPr>
              <a:t> Тулеева. Конь вышиной 140 см отлит из бронзы, постамент сделан из цельного </a:t>
            </a:r>
            <a:r>
              <a:rPr lang="ru-RU" sz="1600" dirty="0" err="1" smtClean="0">
                <a:latin typeface="Times New Roman" pitchFamily="18" charset="0"/>
                <a:cs typeface="Times New Roman" pitchFamily="18" charset="0"/>
              </a:rPr>
              <a:t>гранита,весит</a:t>
            </a:r>
            <a:r>
              <a:rPr lang="ru-RU" sz="1600" dirty="0" smtClean="0">
                <a:latin typeface="Times New Roman" pitchFamily="18" charset="0"/>
                <a:cs typeface="Times New Roman" pitchFamily="18" charset="0"/>
              </a:rPr>
              <a:t> композиция 3,5 тонны</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Кoнь</a:t>
            </a:r>
            <a:r>
              <a:rPr lang="ru-RU" sz="1600" dirty="0" smtClean="0">
                <a:latin typeface="Times New Roman" pitchFamily="18" charset="0"/>
                <a:cs typeface="Times New Roman" pitchFamily="18" charset="0"/>
              </a:rPr>
              <a:t> с развевающейся </a:t>
            </a:r>
            <a:r>
              <a:rPr lang="ru-RU" sz="1600" dirty="0" err="1" smtClean="0">
                <a:latin typeface="Times New Roman" pitchFamily="18" charset="0"/>
                <a:cs typeface="Times New Roman" pitchFamily="18" charset="0"/>
              </a:rPr>
              <a:t>гpивой</a:t>
            </a:r>
            <a:r>
              <a:rPr lang="ru-RU" sz="1600" dirty="0" smtClean="0">
                <a:latin typeface="Times New Roman" pitchFamily="18" charset="0"/>
                <a:cs typeface="Times New Roman" pitchFamily="18" charset="0"/>
              </a:rPr>
              <a:t>, отлитый в бронзе, нарисован на </a:t>
            </a:r>
            <a:r>
              <a:rPr lang="ru-RU" sz="1600" dirty="0" err="1" smtClean="0">
                <a:latin typeface="Times New Roman" pitchFamily="18" charset="0"/>
                <a:cs typeface="Times New Roman" pitchFamily="18" charset="0"/>
              </a:rPr>
              <a:t>фoне</a:t>
            </a:r>
            <a:r>
              <a:rPr lang="ru-RU" sz="1600" dirty="0" smtClean="0">
                <a:latin typeface="Times New Roman" pitchFamily="18" charset="0"/>
                <a:cs typeface="Times New Roman" pitchFamily="18" charset="0"/>
              </a:rPr>
              <a:t> высокой травы. «С старинных времён по народным поверьям скакун числился посланником богов, символом плодородия, мужества и сильной власти». </a:t>
            </a:r>
            <a:endParaRPr lang="ru-RU" sz="1600" dirty="0">
              <a:latin typeface="Times New Roman" pitchFamily="18" charset="0"/>
              <a:cs typeface="Times New Roman" pitchFamily="18" charset="0"/>
            </a:endParaRPr>
          </a:p>
        </p:txBody>
      </p:sp>
      <p:sp>
        <p:nvSpPr>
          <p:cNvPr id="4" name="TextBox 3"/>
          <p:cNvSpPr txBox="1"/>
          <p:nvPr/>
        </p:nvSpPr>
        <p:spPr>
          <a:xfrm>
            <a:off x="1928794" y="285728"/>
            <a:ext cx="4652236" cy="369332"/>
          </a:xfrm>
          <a:prstGeom prst="rect">
            <a:avLst/>
          </a:prstGeom>
          <a:noFill/>
        </p:spPr>
        <p:txBody>
          <a:bodyPr wrap="none" rtlCol="0">
            <a:spAutoFit/>
          </a:bodyPr>
          <a:lstStyle/>
          <a:p>
            <a:r>
              <a:rPr lang="ru-RU" dirty="0" smtClean="0">
                <a:latin typeface="Arial Black" pitchFamily="34" charset="0"/>
              </a:rPr>
              <a:t>Скульптура «Стремящийся вдаль»</a:t>
            </a:r>
            <a:endParaRPr lang="ru-RU" dirty="0">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14290"/>
            <a:ext cx="7286676" cy="646331"/>
          </a:xfrm>
          <a:prstGeom prst="rect">
            <a:avLst/>
          </a:prstGeom>
          <a:noFill/>
        </p:spPr>
        <p:txBody>
          <a:bodyPr wrap="square" rtlCol="0">
            <a:spAutoFit/>
          </a:bodyPr>
          <a:lstStyle/>
          <a:p>
            <a:pPr algn="ctr"/>
            <a:r>
              <a:rPr lang="ru-RU" dirty="0" smtClean="0">
                <a:latin typeface="Arial Black" pitchFamily="34" charset="0"/>
              </a:rPr>
              <a:t>Памятника участникам ликвидации Чернобыльской аварии</a:t>
            </a:r>
            <a:endParaRPr lang="ru-RU" dirty="0"/>
          </a:p>
        </p:txBody>
      </p:sp>
      <p:sp>
        <p:nvSpPr>
          <p:cNvPr id="7" name="Прямоугольник 6"/>
          <p:cNvSpPr/>
          <p:nvPr/>
        </p:nvSpPr>
        <p:spPr>
          <a:xfrm>
            <a:off x="3071802" y="1214422"/>
            <a:ext cx="4857784" cy="5109091"/>
          </a:xfrm>
          <a:prstGeom prst="rect">
            <a:avLst/>
          </a:prstGeom>
        </p:spPr>
        <p:txBody>
          <a:bodyPr wrap="square">
            <a:spAutoFit/>
          </a:bodyPr>
          <a:lstStyle/>
          <a:p>
            <a:r>
              <a:rPr lang="ru-RU" sz="1400" dirty="0" smtClean="0">
                <a:latin typeface="Times New Roman" pitchFamily="18" charset="0"/>
                <a:cs typeface="Times New Roman" pitchFamily="18" charset="0"/>
              </a:rPr>
              <a:t>Автор скульптуры - Анатолий Алексеевич </a:t>
            </a:r>
            <a:r>
              <a:rPr lang="ru-RU" sz="1400" dirty="0" err="1" smtClean="0">
                <a:latin typeface="Times New Roman" pitchFamily="18" charset="0"/>
                <a:cs typeface="Times New Roman" pitchFamily="18" charset="0"/>
              </a:rPr>
              <a:t>Чебкасов</a:t>
            </a:r>
            <a:r>
              <a:rPr lang="ru-RU" sz="1400" dirty="0" smtClean="0">
                <a:latin typeface="Times New Roman" pitchFamily="18" charset="0"/>
                <a:cs typeface="Times New Roman" pitchFamily="18" charset="0"/>
              </a:rPr>
              <a:t>. Для того чтобы создать монумент Анатолий Алексеевич проводил многочисленные беседы с участниками ликвидации аварии, пропустил через себя их судьбы, почувствовал всю боль, пережитую в то нелёгкое время. Авария на реакторе 4-го блока Чернобыльской АЭС произошла 26 апреля 1986 года. В 30-километровую зону стали прибывать специалисты, командированные для проведения работ на аварийном блоке и вокруг него, а также воинские части, как регулярные, так и составленные из срочно призванных резервистов. В том числе и </a:t>
            </a:r>
            <a:r>
              <a:rPr lang="ru-RU" sz="1400" dirty="0" err="1" smtClean="0">
                <a:latin typeface="Times New Roman" pitchFamily="18" charset="0"/>
                <a:cs typeface="Times New Roman" pitchFamily="18" charset="0"/>
              </a:rPr>
              <a:t>кузбассовцы</a:t>
            </a:r>
            <a:r>
              <a:rPr lang="ru-RU" sz="1400" dirty="0" smtClean="0">
                <a:latin typeface="Times New Roman" pitchFamily="18" charset="0"/>
                <a:cs typeface="Times New Roman" pitchFamily="18" charset="0"/>
              </a:rPr>
              <a:t>. Ликвидаторы работали в опасной зоне посменно: те, кто набрал максимально допустимую дозу радиации, уезжали, а на их место приезжали другие. Через 7 месяцев после аварии над блоком был сооружен объект "Укрытие” Жертвы были бы неисчислимо большими, если бы люди не встали навстречу ужасной, незримой беде. Общее количество ликвидаторов (включая последующие годы) составило около 600 000. 26 лет мы вспоминаем погибших при ликвидации последствий Чернобыльской аварии героев и тех, кто ушел от нас за минувшие годы. На сегодняшний день в Кузбассе проживают более 2300 участников аварии, 32 из них в </a:t>
            </a:r>
            <a:r>
              <a:rPr lang="ru-RU" sz="1400" dirty="0" err="1" smtClean="0">
                <a:latin typeface="Times New Roman" pitchFamily="18" charset="0"/>
                <a:cs typeface="Times New Roman" pitchFamily="18" charset="0"/>
              </a:rPr>
              <a:t>Таштагольском</a:t>
            </a:r>
            <a:r>
              <a:rPr lang="ru-RU" sz="1400" dirty="0" smtClean="0">
                <a:latin typeface="Times New Roman" pitchFamily="18" charset="0"/>
                <a:cs typeface="Times New Roman" pitchFamily="18" charset="0"/>
              </a:rPr>
              <a:t> районе</a:t>
            </a:r>
            <a:r>
              <a:rPr lang="ru-RU" dirty="0" smtClean="0"/>
              <a:t>.</a:t>
            </a:r>
            <a:endParaRPr lang="ru-RU" dirty="0"/>
          </a:p>
        </p:txBody>
      </p:sp>
      <p:pic>
        <p:nvPicPr>
          <p:cNvPr id="4098" name="Picture 2" descr="http://tashcult.ru/wp-content/uploads/2016/10/1-11.jpg"/>
          <p:cNvPicPr>
            <a:picLocks noChangeAspect="1" noChangeArrowheads="1"/>
          </p:cNvPicPr>
          <p:nvPr/>
        </p:nvPicPr>
        <p:blipFill>
          <a:blip r:embed="rId2"/>
          <a:srcRect/>
          <a:stretch>
            <a:fillRect/>
          </a:stretch>
        </p:blipFill>
        <p:spPr bwMode="auto">
          <a:xfrm>
            <a:off x="214282" y="1357298"/>
            <a:ext cx="2857500" cy="42767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fotki.yandex.ru/get/6415/135463757.32/0_a2688_91edba12_XXL"/>
          <p:cNvPicPr>
            <a:picLocks noChangeAspect="1" noChangeArrowheads="1"/>
          </p:cNvPicPr>
          <p:nvPr/>
        </p:nvPicPr>
        <p:blipFill>
          <a:blip r:embed="rId2"/>
          <a:srcRect r="984" b="3921"/>
          <a:stretch>
            <a:fillRect/>
          </a:stretch>
        </p:blipFill>
        <p:spPr bwMode="auto">
          <a:xfrm>
            <a:off x="1571604" y="857232"/>
            <a:ext cx="4572032" cy="2947758"/>
          </a:xfrm>
          <a:prstGeom prst="rect">
            <a:avLst/>
          </a:prstGeom>
          <a:noFill/>
        </p:spPr>
      </p:pic>
      <p:sp>
        <p:nvSpPr>
          <p:cNvPr id="3" name="Прямоугольник 2"/>
          <p:cNvSpPr/>
          <p:nvPr/>
        </p:nvSpPr>
        <p:spPr>
          <a:xfrm>
            <a:off x="285720" y="3857628"/>
            <a:ext cx="7715304" cy="2893100"/>
          </a:xfrm>
          <a:prstGeom prst="rect">
            <a:avLst/>
          </a:prstGeom>
        </p:spPr>
        <p:txBody>
          <a:bodyPr wrap="square">
            <a:spAutoFit/>
          </a:bodyPr>
          <a:lstStyle/>
          <a:p>
            <a:r>
              <a:rPr lang="ru-RU" sz="1400" dirty="0" smtClean="0">
                <a:latin typeface="Times New Roman" pitchFamily="18" charset="0"/>
                <a:cs typeface="Times New Roman" pitchFamily="18" charset="0"/>
              </a:rPr>
              <a:t>	 Паровоз модели Л-0697 1949 года выпуска работал на </a:t>
            </a:r>
            <a:r>
              <a:rPr lang="ru-RU" sz="1400" dirty="0" err="1" smtClean="0">
                <a:latin typeface="Times New Roman" pitchFamily="18" charset="0"/>
                <a:cs typeface="Times New Roman" pitchFamily="18" charset="0"/>
              </a:rPr>
              <a:t>Западно-Сибирской</a:t>
            </a:r>
            <a:r>
              <a:rPr lang="ru-RU" sz="1400" dirty="0" smtClean="0">
                <a:latin typeface="Times New Roman" pitchFamily="18" charset="0"/>
                <a:cs typeface="Times New Roman" pitchFamily="18" charset="0"/>
              </a:rPr>
              <a:t> железной дороге в послевоенные годы, а после электрификации дороги находился на станции города Топки.</a:t>
            </a:r>
          </a:p>
          <a:p>
            <a:r>
              <a:rPr lang="ru-RU" sz="1400" dirty="0" smtClean="0">
                <a:latin typeface="Times New Roman" pitchFamily="18" charset="0"/>
                <a:cs typeface="Times New Roman" pitchFamily="18" charset="0"/>
              </a:rPr>
              <a:t>На это место паровоз приехал в 2007 году не своим ходом, хотя по некоторой информации сделать это он еще в состоянии. </a:t>
            </a:r>
          </a:p>
          <a:p>
            <a:r>
              <a:rPr lang="ru-RU" sz="1400" dirty="0" smtClean="0">
                <a:latin typeface="Times New Roman" pitchFamily="18" charset="0"/>
                <a:cs typeface="Times New Roman" pitchFamily="18" charset="0"/>
              </a:rPr>
              <a:t>Первую руду здесь добыли в 1941 году, спустя 30 лет с открытия месторождения.</a:t>
            </a:r>
          </a:p>
          <a:p>
            <a:r>
              <a:rPr lang="ru-RU" sz="1400" dirty="0" smtClean="0">
                <a:latin typeface="Times New Roman" pitchFamily="18" charset="0"/>
                <a:cs typeface="Times New Roman" pitchFamily="18" charset="0"/>
              </a:rPr>
              <a:t>	В 1911 году охотник Скворцов  отправился в поисках золота в поселок Таштагол, а наткнулся на месторождение магнетитовых руд, но руда в то время никого не интересовала, все искали золото. В 1931 году сюда приехали геологи, которых теперь уже интересовала именно железная руда, все тот же </a:t>
            </a:r>
            <a:r>
              <a:rPr lang="ru-RU" sz="1400" dirty="0" err="1" smtClean="0">
                <a:latin typeface="Times New Roman" pitchFamily="18" charset="0"/>
                <a:cs typeface="Times New Roman" pitchFamily="18" charset="0"/>
              </a:rPr>
              <a:t>Сковрцов</a:t>
            </a:r>
            <a:r>
              <a:rPr lang="ru-RU" sz="1400" dirty="0" smtClean="0">
                <a:latin typeface="Times New Roman" pitchFamily="18" charset="0"/>
                <a:cs typeface="Times New Roman" pitchFamily="18" charset="0"/>
              </a:rPr>
              <a:t> показал геологам места и с 1931 года по 1935 год проводилась разведка месторождения. В 39 году началось строительство рудника, а </a:t>
            </a:r>
            <a:r>
              <a:rPr lang="ru-RU" sz="1400" dirty="0" err="1" smtClean="0">
                <a:latin typeface="Times New Roman" pitchFamily="18" charset="0"/>
                <a:cs typeface="Times New Roman" pitchFamily="18" charset="0"/>
              </a:rPr>
              <a:t>Сковрцов</a:t>
            </a:r>
            <a:r>
              <a:rPr lang="ru-RU" sz="1400" dirty="0" smtClean="0">
                <a:latin typeface="Times New Roman" pitchFamily="18" charset="0"/>
                <a:cs typeface="Times New Roman" pitchFamily="18" charset="0"/>
              </a:rPr>
              <a:t> получил удостоверение первооткрывателя месторождения. В 41 году </a:t>
            </a:r>
            <a:r>
              <a:rPr lang="ru-RU" sz="1400" dirty="0" err="1" smtClean="0">
                <a:latin typeface="Times New Roman" pitchFamily="18" charset="0"/>
                <a:cs typeface="Times New Roman" pitchFamily="18" charset="0"/>
              </a:rPr>
              <a:t>началсь</a:t>
            </a:r>
            <a:r>
              <a:rPr lang="ru-RU" sz="1400" dirty="0" smtClean="0">
                <a:latin typeface="Times New Roman" pitchFamily="18" charset="0"/>
                <a:cs typeface="Times New Roman" pitchFamily="18" charset="0"/>
              </a:rPr>
              <a:t> добыча, за первый год было добыто 124 тыс. тонн сырой руды. Рекорд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месторождения был установлен в 1978 — 3,15 </a:t>
            </a:r>
            <a:r>
              <a:rPr lang="ru-RU" sz="1400" dirty="0" err="1" smtClean="0">
                <a:latin typeface="Times New Roman" pitchFamily="18" charset="0"/>
                <a:cs typeface="Times New Roman" pitchFamily="18" charset="0"/>
              </a:rPr>
              <a:t>млн</a:t>
            </a:r>
            <a:r>
              <a:rPr lang="ru-RU" sz="1400" dirty="0" smtClean="0">
                <a:latin typeface="Times New Roman" pitchFamily="18" charset="0"/>
                <a:cs typeface="Times New Roman" pitchFamily="18" charset="0"/>
              </a:rPr>
              <a:t> тонн сырой руды.</a:t>
            </a:r>
            <a:endParaRPr lang="ru-RU" sz="1400" dirty="0">
              <a:latin typeface="Times New Roman" pitchFamily="18" charset="0"/>
              <a:cs typeface="Times New Roman" pitchFamily="18" charset="0"/>
            </a:endParaRPr>
          </a:p>
        </p:txBody>
      </p:sp>
      <p:sp>
        <p:nvSpPr>
          <p:cNvPr id="4" name="Прямоугольник 3"/>
          <p:cNvSpPr/>
          <p:nvPr/>
        </p:nvSpPr>
        <p:spPr>
          <a:xfrm>
            <a:off x="2571736" y="285728"/>
            <a:ext cx="4767652" cy="369332"/>
          </a:xfrm>
          <a:prstGeom prst="rect">
            <a:avLst/>
          </a:prstGeom>
        </p:spPr>
        <p:txBody>
          <a:bodyPr wrap="none">
            <a:spAutoFit/>
          </a:bodyPr>
          <a:lstStyle/>
          <a:p>
            <a:r>
              <a:rPr lang="ru-RU" dirty="0" smtClean="0">
                <a:latin typeface="Arial Black" pitchFamily="34" charset="0"/>
              </a:rPr>
              <a:t>Памятник паровозу модели Л-0697</a:t>
            </a:r>
            <a:endParaRPr lang="ru-RU" dirty="0">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SCN0507"/>
          <p:cNvPicPr>
            <a:picLocks noChangeAspect="1" noChangeArrowheads="1"/>
          </p:cNvPicPr>
          <p:nvPr/>
        </p:nvPicPr>
        <p:blipFill>
          <a:blip r:embed="rId2" cstate="print"/>
          <a:srcRect/>
          <a:stretch>
            <a:fillRect/>
          </a:stretch>
        </p:blipFill>
        <p:spPr bwMode="auto">
          <a:xfrm>
            <a:off x="2214546" y="714356"/>
            <a:ext cx="3829050" cy="2876550"/>
          </a:xfrm>
          <a:prstGeom prst="rect">
            <a:avLst/>
          </a:prstGeom>
          <a:noFill/>
          <a:ln w="9525">
            <a:noFill/>
            <a:miter lim="800000"/>
            <a:headEnd/>
            <a:tailEnd/>
          </a:ln>
        </p:spPr>
      </p:pic>
      <p:sp>
        <p:nvSpPr>
          <p:cNvPr id="3" name="TextBox 2"/>
          <p:cNvSpPr txBox="1"/>
          <p:nvPr/>
        </p:nvSpPr>
        <p:spPr>
          <a:xfrm>
            <a:off x="214282" y="3786190"/>
            <a:ext cx="7715304" cy="3231654"/>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За самоотверженный труд для нашего города”Выпускался с 1958 по 1991 год. На последнем Дне автомобилиста, традиционно проводимого в ДК «Горняк»,было решено открыть в городе памятник необычному, но замечательном труженику - автомобилю: «ЗИЛ -157». </a:t>
            </a:r>
          </a:p>
          <a:p>
            <a:r>
              <a:rPr lang="ru-RU" sz="1400" dirty="0" smtClean="0">
                <a:latin typeface="Times New Roman" pitchFamily="18" charset="0"/>
                <a:cs typeface="Times New Roman" pitchFamily="18" charset="0"/>
              </a:rPr>
              <a:t>Эта машина вынесла на своих колесах всю тяжесть перевозок по непроходимым «пролазам», которые называли в Горной </a:t>
            </a:r>
            <a:r>
              <a:rPr lang="ru-RU" sz="1400" dirty="0" err="1" smtClean="0">
                <a:latin typeface="Times New Roman" pitchFamily="18" charset="0"/>
                <a:cs typeface="Times New Roman" pitchFamily="18" charset="0"/>
              </a:rPr>
              <a:t>Шории</a:t>
            </a:r>
            <a:r>
              <a:rPr lang="ru-RU" sz="1400" dirty="0" smtClean="0">
                <a:latin typeface="Times New Roman" pitchFamily="18" charset="0"/>
                <a:cs typeface="Times New Roman" pitchFamily="18" charset="0"/>
              </a:rPr>
              <a:t> дорогами. Но строились рудники, строился город и поселки,</a:t>
            </a:r>
          </a:p>
          <a:p>
            <a:r>
              <a:rPr lang="ru-RU" sz="1400" dirty="0" smtClean="0">
                <a:latin typeface="Times New Roman" pitchFamily="18" charset="0"/>
                <a:cs typeface="Times New Roman" pitchFamily="18" charset="0"/>
              </a:rPr>
              <a:t> и приходилось возить грузы. С этой задачей успешно справились «Зилы-157», которые в народе часто называли «</a:t>
            </a:r>
            <a:r>
              <a:rPr lang="ru-RU" sz="1400" dirty="0" err="1" smtClean="0">
                <a:latin typeface="Times New Roman" pitchFamily="18" charset="0"/>
                <a:cs typeface="Times New Roman" pitchFamily="18" charset="0"/>
              </a:rPr>
              <a:t>трумен</a:t>
            </a:r>
            <a:r>
              <a:rPr lang="ru-RU" sz="1400" dirty="0" smtClean="0">
                <a:latin typeface="Times New Roman" pitchFamily="18" charset="0"/>
                <a:cs typeface="Times New Roman" pitchFamily="18" charset="0"/>
              </a:rPr>
              <a:t>».Видимо, она напоминала шоферам, недавним солдатам,</a:t>
            </a:r>
          </a:p>
          <a:p>
            <a:r>
              <a:rPr lang="ru-RU" sz="1400" dirty="0" smtClean="0">
                <a:latin typeface="Times New Roman" pitchFamily="18" charset="0"/>
                <a:cs typeface="Times New Roman" pitchFamily="18" charset="0"/>
              </a:rPr>
              <a:t> американский «</a:t>
            </a:r>
            <a:r>
              <a:rPr lang="ru-RU" sz="1400" dirty="0" err="1" smtClean="0">
                <a:latin typeface="Times New Roman" pitchFamily="18" charset="0"/>
                <a:cs typeface="Times New Roman" pitchFamily="18" charset="0"/>
              </a:rPr>
              <a:t>студебеккер</a:t>
            </a:r>
            <a:r>
              <a:rPr lang="ru-RU" sz="1400" dirty="0" smtClean="0">
                <a:latin typeface="Times New Roman" pitchFamily="18" charset="0"/>
                <a:cs typeface="Times New Roman" pitchFamily="18" charset="0"/>
              </a:rPr>
              <a:t>».20 августа в День города упало покрывало с автомобиля, </a:t>
            </a:r>
          </a:p>
          <a:p>
            <a:r>
              <a:rPr lang="ru-RU" sz="1400" dirty="0" smtClean="0">
                <a:latin typeface="Times New Roman" pitchFamily="18" charset="0"/>
                <a:cs typeface="Times New Roman" pitchFamily="18" charset="0"/>
              </a:rPr>
              <a:t>ставшего памятником. «Зил-157» занял почетное место на пьедестале возле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ГПАТП. Ее проходимость отмечали почти все, только с ее помощью удавалось преодолевать болота и речки, а зимой снежные заносы. Недаром на борту машины - памятника сделали надпись </a:t>
            </a:r>
          </a:p>
          <a:p>
            <a:r>
              <a:rPr lang="ru-RU" sz="1400" dirty="0" smtClean="0">
                <a:latin typeface="Times New Roman" pitchFamily="18" charset="0"/>
                <a:cs typeface="Times New Roman" pitchFamily="18" charset="0"/>
              </a:rPr>
              <a:t>«Горная </a:t>
            </a:r>
            <a:r>
              <a:rPr lang="ru-RU" sz="1400" dirty="0" err="1" smtClean="0">
                <a:latin typeface="Times New Roman" pitchFamily="18" charset="0"/>
                <a:cs typeface="Times New Roman" pitchFamily="18" charset="0"/>
              </a:rPr>
              <a:t>Шория</a:t>
            </a:r>
            <a:r>
              <a:rPr lang="ru-RU" sz="1400" dirty="0" smtClean="0">
                <a:latin typeface="Times New Roman" pitchFamily="18" charset="0"/>
                <a:cs typeface="Times New Roman" pitchFamily="18" charset="0"/>
              </a:rPr>
              <a:t>». </a:t>
            </a:r>
            <a:endParaRPr lang="ru-RU" sz="1400" dirty="0" smtClean="0">
              <a:effectLst>
                <a:outerShdw blurRad="50800" dist="38100" algn="tr" rotWithShape="0">
                  <a:prstClr val="black">
                    <a:alpha val="40000"/>
                  </a:prstClr>
                </a:outerShdw>
              </a:effectLst>
              <a:latin typeface="Times New Roman" pitchFamily="18" charset="0"/>
              <a:cs typeface="Times New Roman" pitchFamily="18" charset="0"/>
            </a:endParaRPr>
          </a:p>
          <a:p>
            <a:endParaRPr lang="ru-RU" dirty="0" smtClean="0">
              <a:effectLst>
                <a:outerShdw blurRad="50800" dist="38100" algn="tr" rotWithShape="0">
                  <a:prstClr val="black">
                    <a:alpha val="40000"/>
                  </a:prstClr>
                </a:outerShdw>
              </a:effectLst>
            </a:endParaRPr>
          </a:p>
          <a:p>
            <a:endParaRPr lang="ru-RU" dirty="0"/>
          </a:p>
        </p:txBody>
      </p:sp>
      <p:sp>
        <p:nvSpPr>
          <p:cNvPr id="4" name="TextBox 3"/>
          <p:cNvSpPr txBox="1"/>
          <p:nvPr/>
        </p:nvSpPr>
        <p:spPr>
          <a:xfrm>
            <a:off x="2000232" y="214290"/>
            <a:ext cx="4394152" cy="646331"/>
          </a:xfrm>
          <a:prstGeom prst="rect">
            <a:avLst/>
          </a:prstGeom>
          <a:noFill/>
        </p:spPr>
        <p:txBody>
          <a:bodyPr wrap="none" rtlCol="0">
            <a:spAutoFit/>
          </a:bodyPr>
          <a:lstStyle/>
          <a:p>
            <a:r>
              <a:rPr lang="ru-RU" b="1" dirty="0" smtClean="0">
                <a:latin typeface="Arial Black" pitchFamily="34" charset="0"/>
                <a:cs typeface="Times New Roman" pitchFamily="18" charset="0"/>
              </a:rPr>
              <a:t>Памятник автомобилю ЗИЛ -157</a:t>
            </a:r>
            <a:endParaRPr lang="ru-RU" dirty="0" smtClean="0">
              <a:effectLst>
                <a:outerShdw blurRad="50800" dist="38100" algn="tr" rotWithShape="0">
                  <a:prstClr val="black">
                    <a:alpha val="40000"/>
                  </a:prstClr>
                </a:outerShdw>
              </a:effectLst>
              <a:latin typeface="Arial Black" pitchFamily="34" charset="0"/>
              <a:cs typeface="Times New Roman" pitchFamily="18"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ashtagol-info.ru/files/_resize/00/e6/600_400_de4fe8924263160adec8a0d0744de4e9.jpg"/>
          <p:cNvPicPr>
            <a:picLocks noChangeAspect="1" noChangeArrowheads="1"/>
          </p:cNvPicPr>
          <p:nvPr/>
        </p:nvPicPr>
        <p:blipFill>
          <a:blip r:embed="rId2"/>
          <a:srcRect r="-1" b="13533"/>
          <a:stretch>
            <a:fillRect/>
          </a:stretch>
        </p:blipFill>
        <p:spPr bwMode="auto">
          <a:xfrm>
            <a:off x="1571604" y="714356"/>
            <a:ext cx="5715040" cy="3286148"/>
          </a:xfrm>
          <a:prstGeom prst="rect">
            <a:avLst/>
          </a:prstGeom>
          <a:noFill/>
        </p:spPr>
      </p:pic>
      <p:sp>
        <p:nvSpPr>
          <p:cNvPr id="3" name="TextBox 2"/>
          <p:cNvSpPr txBox="1"/>
          <p:nvPr/>
        </p:nvSpPr>
        <p:spPr>
          <a:xfrm>
            <a:off x="1928794" y="285728"/>
            <a:ext cx="4924746" cy="369332"/>
          </a:xfrm>
          <a:prstGeom prst="rect">
            <a:avLst/>
          </a:prstGeom>
          <a:noFill/>
        </p:spPr>
        <p:txBody>
          <a:bodyPr wrap="none" rtlCol="0">
            <a:spAutoFit/>
          </a:bodyPr>
          <a:lstStyle/>
          <a:p>
            <a:r>
              <a:rPr lang="ru-RU" dirty="0" smtClean="0">
                <a:latin typeface="Arial Black" pitchFamily="34" charset="0"/>
              </a:rPr>
              <a:t>Памятник погибшим милиционерам</a:t>
            </a:r>
            <a:endParaRPr lang="ru-RU" dirty="0">
              <a:latin typeface="Arial Black" pitchFamily="34" charset="0"/>
            </a:endParaRPr>
          </a:p>
        </p:txBody>
      </p:sp>
      <p:sp>
        <p:nvSpPr>
          <p:cNvPr id="4" name="Прямоугольник 3"/>
          <p:cNvSpPr/>
          <p:nvPr/>
        </p:nvSpPr>
        <p:spPr>
          <a:xfrm>
            <a:off x="142844" y="4143380"/>
            <a:ext cx="7786742" cy="1600438"/>
          </a:xfrm>
          <a:prstGeom prst="rect">
            <a:avLst/>
          </a:prstGeom>
        </p:spPr>
        <p:txBody>
          <a:bodyPr wrap="square">
            <a:spAutoFit/>
          </a:bodyPr>
          <a:lstStyle/>
          <a:p>
            <a:r>
              <a:rPr lang="ru-RU" sz="1400" dirty="0" smtClean="0">
                <a:latin typeface="Times New Roman" pitchFamily="18" charset="0"/>
                <a:cs typeface="Times New Roman" pitchFamily="18" charset="0"/>
              </a:rPr>
              <a:t>Открытие памятника в честь сотрудников органов внутренних дел, выполнявших задачи в </a:t>
            </a:r>
            <a:r>
              <a:rPr lang="ru-RU" sz="1400" dirty="0" err="1" smtClean="0">
                <a:latin typeface="Times New Roman" pitchFamily="18" charset="0"/>
                <a:cs typeface="Times New Roman" pitchFamily="18" charset="0"/>
              </a:rPr>
              <a:t>спецкомандировках</a:t>
            </a:r>
            <a:r>
              <a:rPr lang="ru-RU" sz="1400" dirty="0" smtClean="0">
                <a:latin typeface="Times New Roman" pitchFamily="18" charset="0"/>
                <a:cs typeface="Times New Roman" pitchFamily="18" charset="0"/>
              </a:rPr>
              <a:t> на территории </a:t>
            </a:r>
            <a:r>
              <a:rPr lang="ru-RU" sz="1400" dirty="0" err="1" smtClean="0">
                <a:latin typeface="Times New Roman" pitchFamily="18" charset="0"/>
                <a:cs typeface="Times New Roman" pitchFamily="18" charset="0"/>
              </a:rPr>
              <a:t>Северо-Кавказского</a:t>
            </a:r>
            <a:r>
              <a:rPr lang="ru-RU" sz="1400" dirty="0" smtClean="0">
                <a:latin typeface="Times New Roman" pitchFamily="18" charset="0"/>
                <a:cs typeface="Times New Roman" pitchFamily="18" charset="0"/>
              </a:rPr>
              <a:t> региона и республиках Таджикистан и Чечня, стало заметным событием в городе. На церемонии присутствовали свободные от службы сотрудники милиции, ветераны правоохранительных органов, представители власти и жители города. Идея создания мемориала принадлежит главе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района В.Н. </a:t>
            </a:r>
            <a:r>
              <a:rPr lang="ru-RU" sz="1400" dirty="0" err="1" smtClean="0">
                <a:latin typeface="Times New Roman" pitchFamily="18" charset="0"/>
                <a:cs typeface="Times New Roman" pitchFamily="18" charset="0"/>
              </a:rPr>
              <a:t>Макуте</a:t>
            </a:r>
            <a:r>
              <a:rPr lang="ru-RU" sz="1400" dirty="0" smtClean="0">
                <a:latin typeface="Times New Roman" pitchFamily="18" charset="0"/>
                <a:cs typeface="Times New Roman" pitchFamily="18" charset="0"/>
              </a:rPr>
              <a:t> и заместителю начальника ГУВД по Кемеровской области по тыловому обеспечению полковнику милиции Н.Н. </a:t>
            </a:r>
            <a:r>
              <a:rPr lang="ru-RU" sz="1400" dirty="0" err="1" smtClean="0">
                <a:latin typeface="Times New Roman" pitchFamily="18" charset="0"/>
                <a:cs typeface="Times New Roman" pitchFamily="18" charset="0"/>
              </a:rPr>
              <a:t>Кротовскому</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239000" cy="357190"/>
          </a:xfrm>
        </p:spPr>
        <p:txBody>
          <a:bodyPr>
            <a:normAutofit/>
          </a:bodyPr>
          <a:lstStyle/>
          <a:p>
            <a:pPr algn="ctr"/>
            <a:r>
              <a:rPr lang="ru-RU" sz="1800" dirty="0" smtClean="0">
                <a:solidFill>
                  <a:srgbClr val="FF0000"/>
                </a:solidFill>
                <a:latin typeface="Arial Black" pitchFamily="34" charset="0"/>
              </a:rPr>
              <a:t>Герб, флаг и гимн Таштагола</a:t>
            </a:r>
            <a:endParaRPr lang="ru-RU" sz="1800" dirty="0">
              <a:solidFill>
                <a:srgbClr val="FF0000"/>
              </a:solidFill>
              <a:latin typeface="Arial Black" pitchFamily="34" charset="0"/>
            </a:endParaRPr>
          </a:p>
        </p:txBody>
      </p:sp>
      <p:pic>
        <p:nvPicPr>
          <p:cNvPr id="4" name="Содержимое 3" descr="http://portal-dvina.ru/dvina_portal/regions/kemerov/image/tashtagolski-gerb.jpg"/>
          <p:cNvPicPr>
            <a:picLocks noGrp="1"/>
          </p:cNvPicPr>
          <p:nvPr>
            <p:ph idx="1"/>
          </p:nvPr>
        </p:nvPicPr>
        <p:blipFill>
          <a:blip r:embed="rId2" cstate="print"/>
          <a:srcRect/>
          <a:stretch>
            <a:fillRect/>
          </a:stretch>
        </p:blipFill>
        <p:spPr bwMode="auto">
          <a:xfrm>
            <a:off x="357158" y="785794"/>
            <a:ext cx="1428760" cy="2000264"/>
          </a:xfrm>
          <a:prstGeom prst="rect">
            <a:avLst/>
          </a:prstGeom>
          <a:noFill/>
        </p:spPr>
      </p:pic>
      <p:sp>
        <p:nvSpPr>
          <p:cNvPr id="5" name="Прямоугольник 4"/>
          <p:cNvSpPr/>
          <p:nvPr/>
        </p:nvSpPr>
        <p:spPr>
          <a:xfrm>
            <a:off x="1857356" y="642918"/>
            <a:ext cx="6143668" cy="3539430"/>
          </a:xfrm>
          <a:prstGeom prst="rect">
            <a:avLst/>
          </a:prstGeom>
        </p:spPr>
        <p:txBody>
          <a:bodyPr wrap="square">
            <a:spAutoFit/>
          </a:bodyPr>
          <a:lstStyle/>
          <a:p>
            <a:r>
              <a:rPr lang="ru-RU" sz="12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 левой верхней части щита белого цвета изображены два соболя, поддерживающие корону на фоне двух перекрещивающихся стрел, что символизирует связь настоящего и прошлого. </a:t>
            </a:r>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правой верхней части щита на красном фоне цифры образуют число 1963. Число соответствует году присвоения Таштаголу статуса города, а красный фон - цвету государственного флага того времени. Горизонтальный геометрический орнамент соответствует национальному орнаменту коренного (аборигенного) народа - шорцев, проживающих на территории муниципального образования. В нижней части щита, на фоне гор, покрытых вечнозеленой тайгой, на стилизованном изображении ладоней представлено условное обозначение залежей железа, обозначающее преобладающую отрасль хозяйствования - добычу железной руды. На фоне горы серебристого цвета - два скрещенных молотка, обозначающих союз науки и горного дела, на фоне горы белого цвета - стилизованная фигура спортсмена - горнолыжника, означающая развитие зимних видов спорта и туризма. Герб г. Таштагол утвержден Советом народных депутатов 5 августа 1998 года".</a:t>
            </a:r>
          </a:p>
        </p:txBody>
      </p:sp>
      <p:sp>
        <p:nvSpPr>
          <p:cNvPr id="6" name="TextBox 5"/>
          <p:cNvSpPr txBox="1"/>
          <p:nvPr/>
        </p:nvSpPr>
        <p:spPr>
          <a:xfrm>
            <a:off x="500034" y="3143248"/>
            <a:ext cx="1074333" cy="461665"/>
          </a:xfrm>
          <a:prstGeom prst="rect">
            <a:avLst/>
          </a:prstGeom>
          <a:noFill/>
        </p:spPr>
        <p:txBody>
          <a:bodyPr wrap="none" rtlCol="0">
            <a:spAutoFit/>
          </a:bodyPr>
          <a:lstStyle/>
          <a:p>
            <a:r>
              <a:rPr lang="ru-RU" sz="2400" dirty="0" smtClean="0">
                <a:latin typeface="Arial Black" pitchFamily="34" charset="0"/>
              </a:rPr>
              <a:t>ГЕРБ</a:t>
            </a:r>
            <a:endParaRPr lang="ru-RU" sz="2400" dirty="0">
              <a:latin typeface="Arial Black" pitchFamily="34" charset="0"/>
            </a:endParaRPr>
          </a:p>
        </p:txBody>
      </p:sp>
      <p:pic>
        <p:nvPicPr>
          <p:cNvPr id="7" name="Picture 4" descr="Flag of Tashtagolskiy rayon (Kemerovskaya oblast).gif"/>
          <p:cNvPicPr>
            <a:picLocks noChangeAspect="1" noChangeArrowheads="1"/>
          </p:cNvPicPr>
          <p:nvPr/>
        </p:nvPicPr>
        <p:blipFill>
          <a:blip r:embed="rId3"/>
          <a:srcRect/>
          <a:stretch>
            <a:fillRect/>
          </a:stretch>
        </p:blipFill>
        <p:spPr bwMode="auto">
          <a:xfrm>
            <a:off x="214282" y="4500570"/>
            <a:ext cx="1607355" cy="1071570"/>
          </a:xfrm>
          <a:prstGeom prst="rect">
            <a:avLst/>
          </a:prstGeom>
          <a:noFill/>
        </p:spPr>
      </p:pic>
      <p:sp>
        <p:nvSpPr>
          <p:cNvPr id="9" name="Прямоугольник 8"/>
          <p:cNvSpPr/>
          <p:nvPr/>
        </p:nvSpPr>
        <p:spPr>
          <a:xfrm>
            <a:off x="357158" y="5715016"/>
            <a:ext cx="1143008" cy="461665"/>
          </a:xfrm>
          <a:prstGeom prst="rect">
            <a:avLst/>
          </a:prstGeom>
        </p:spPr>
        <p:txBody>
          <a:bodyPr wrap="square">
            <a:spAutoFit/>
          </a:bodyPr>
          <a:lstStyle/>
          <a:p>
            <a:r>
              <a:rPr lang="ru-RU" sz="2400" dirty="0" smtClean="0">
                <a:latin typeface="Arial Black" pitchFamily="34" charset="0"/>
              </a:rPr>
              <a:t>Флаг</a:t>
            </a:r>
            <a:endParaRPr lang="ru-RU" sz="2400" dirty="0"/>
          </a:p>
        </p:txBody>
      </p:sp>
      <p:sp>
        <p:nvSpPr>
          <p:cNvPr id="10" name="Прямоугольник 9"/>
          <p:cNvSpPr/>
          <p:nvPr/>
        </p:nvSpPr>
        <p:spPr>
          <a:xfrm>
            <a:off x="2000232" y="4286256"/>
            <a:ext cx="5929354" cy="2462213"/>
          </a:xfrm>
          <a:prstGeom prst="rect">
            <a:avLst/>
          </a:prstGeom>
        </p:spPr>
        <p:txBody>
          <a:bodyPr wrap="square">
            <a:spAutoFit/>
          </a:bodyPr>
          <a:lstStyle/>
          <a:p>
            <a:r>
              <a:rPr lang="ru-RU" sz="1400" dirty="0" smtClean="0">
                <a:latin typeface="Times New Roman" pitchFamily="18" charset="0"/>
                <a:cs typeface="Times New Roman" pitchFamily="18" charset="0"/>
              </a:rPr>
              <a:t>Флаг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района утвержден Решением </a:t>
            </a:r>
            <a:r>
              <a:rPr lang="ru-RU" sz="1400" dirty="0" err="1" smtClean="0">
                <a:latin typeface="Times New Roman" pitchFamily="18" charset="0"/>
                <a:cs typeface="Times New Roman" pitchFamily="18" charset="0"/>
              </a:rPr>
              <a:t>Таштагольского</a:t>
            </a:r>
            <a:r>
              <a:rPr lang="ru-RU" sz="1400" dirty="0" smtClean="0">
                <a:latin typeface="Times New Roman" pitchFamily="18" charset="0"/>
                <a:cs typeface="Times New Roman" pitchFamily="18" charset="0"/>
              </a:rPr>
              <a:t> районного Совета народных депутатов от 25 сентября 2007 года</a:t>
            </a:r>
          </a:p>
          <a:p>
            <a:r>
              <a:rPr lang="ru-RU" sz="1400" dirty="0" smtClean="0">
                <a:latin typeface="Times New Roman" pitchFamily="18" charset="0"/>
                <a:cs typeface="Times New Roman" pitchFamily="18" charset="0"/>
              </a:rPr>
              <a:t>В середине флага расположена снежинка, представляющая собой </a:t>
            </a:r>
            <a:r>
              <a:rPr lang="ru-RU" sz="1400" dirty="0" err="1" smtClean="0">
                <a:latin typeface="Times New Roman" pitchFamily="18" charset="0"/>
                <a:cs typeface="Times New Roman" pitchFamily="18" charset="0"/>
              </a:rPr>
              <a:t>шорский</a:t>
            </a:r>
            <a:r>
              <a:rPr lang="ru-RU" sz="1400" dirty="0" smtClean="0">
                <a:latin typeface="Times New Roman" pitchFamily="18" charset="0"/>
                <a:cs typeface="Times New Roman" pitchFamily="18" charset="0"/>
              </a:rPr>
              <a:t> национальный орнамент, завернутый по кругу, что символизирует собой зимние виды спорта и туризма. </a:t>
            </a:r>
          </a:p>
          <a:p>
            <a:r>
              <a:rPr lang="ru-RU" sz="1400" dirty="0" smtClean="0">
                <a:latin typeface="Times New Roman" pitchFamily="18" charset="0"/>
                <a:cs typeface="Times New Roman" pitchFamily="18" charset="0"/>
              </a:rPr>
              <a:t>В центре снежинки равносторонний треугольник - символ железа - химического элемента, благодаря разведке и добыче которого появился г. Таштагол. </a:t>
            </a:r>
          </a:p>
          <a:p>
            <a:r>
              <a:rPr lang="ru-RU" sz="1400" dirty="0" smtClean="0">
                <a:latin typeface="Times New Roman" pitchFamily="18" charset="0"/>
                <a:cs typeface="Times New Roman" pitchFamily="18" charset="0"/>
              </a:rPr>
              <a:t>По ширине флаг делится на три части. </a:t>
            </a:r>
          </a:p>
          <a:p>
            <a:r>
              <a:rPr lang="ru-RU" sz="1400" dirty="0" smtClean="0">
                <a:latin typeface="Times New Roman" pitchFamily="18" charset="0"/>
                <a:cs typeface="Times New Roman" pitchFamily="18" charset="0"/>
              </a:rPr>
              <a:t>Средняя - в два раза шире крайних. Нижняя часть - красного цвета, центральная - зеленая, верхняя - </a:t>
            </a:r>
            <a:r>
              <a:rPr lang="ru-RU" sz="1400" dirty="0" err="1" smtClean="0">
                <a:latin typeface="Times New Roman" pitchFamily="18" charset="0"/>
                <a:cs typeface="Times New Roman" pitchFamily="18" charset="0"/>
              </a:rPr>
              <a:t>голубая</a:t>
            </a:r>
            <a:r>
              <a:rPr lang="ru-RU" sz="1400" dirty="0" smtClean="0">
                <a:latin typeface="Times New Roman" pitchFamily="18" charset="0"/>
                <a:cs typeface="Times New Roman" pitchFamily="18" charset="0"/>
              </a:rPr>
              <a:t>. Снежинка и треугольник – белые.</a:t>
            </a:r>
            <a:endParaRPr lang="ru-RU" sz="14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57356" y="428604"/>
            <a:ext cx="4429156" cy="572464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93663"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effectLst/>
                <a:latin typeface="Times New Roman" pitchFamily="18" charset="0"/>
                <a:cs typeface="Times New Roman" pitchFamily="18" charset="0"/>
              </a:rPr>
              <a:t>ГИМН ТАШТАГОЛЬСКОГО РАЙОНА</a:t>
            </a:r>
            <a:endParaRPr kumimoji="0" lang="ru-RU" sz="1200" b="0" i="0" u="none" strike="noStrike" cap="none" normalizeH="0" baseline="0" dirty="0" smtClean="0">
              <a:ln>
                <a:noFill/>
              </a:ln>
              <a:effectLst/>
              <a:latin typeface="Times New Roman" pitchFamily="18" charset="0"/>
              <a:cs typeface="Times New Roman" pitchFamily="18" charset="0"/>
            </a:endParaRPr>
          </a:p>
          <a:p>
            <a:pPr marL="0" marR="0" lvl="0" indent="936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Стихи и музыка Олега Максимова.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
            </a:r>
            <a:br>
              <a:rPr kumimoji="0" lang="ru-RU" sz="1200" b="0" i="0" u="none" strike="noStrike" cap="none" normalizeH="0" baseline="0" dirty="0" smtClean="0">
                <a:ln>
                  <a:noFill/>
                </a:ln>
                <a:effectLst/>
                <a:latin typeface="Times New Roman" pitchFamily="18" charset="0"/>
                <a:cs typeface="Times New Roman" pitchFamily="18" charset="0"/>
              </a:rPr>
            </a:br>
            <a:r>
              <a:rPr kumimoji="0" lang="ru-RU" sz="1200" b="0" i="0" u="none" strike="noStrike" cap="none" normalizeH="0" baseline="0" dirty="0" smtClean="0">
                <a:ln>
                  <a:noFill/>
                </a:ln>
                <a:effectLst/>
                <a:latin typeface="Times New Roman" pitchFamily="18" charset="0"/>
                <a:cs typeface="Times New Roman" pitchFamily="18" charset="0"/>
              </a:rPr>
              <a:t>Я люблю город мой, где однажды в горняцком забое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Среди сильных людей я узнал, что такое руда.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Так уж вышло само, что ты стал мне семьей и судьбою,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И, поверь, город мой, я о том не жалел никогда.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Таштагол!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Ты стоишь непреклонно и гордо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Среди царственных гор, над привольной таежной рекой.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 Таштагол!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Ты родной и любимый мой город,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И в сердца земляков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Вписан ты полновесной строкой.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Как в былинах седых, возводили тебя наши деды.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Закаляясь в годах, стал ты крепок и дивно хорош.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В лихолетье войны добывал ты в забоях Победу,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Да и в мирные дни ты по жизни достойно идешь.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Таштагол!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Ты стоишь непреклонно и гордо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Среди царственных гор, над привольной таежной рекой.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Таштагол!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Ты родной и любимый мой город,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И в сердца земляков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Вписан ты полновесной строкой.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Продолжается жизнь! И о чем там судьбу ни проси 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 Я стократ повторю, что работа - всему голова.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Восславляя Кузбасс, мы в трудах восславляем Россию,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И пока будет так - будет наша Россия жива!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Восславляя Кузбасс, мы в трудах восславляем Россию,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И пока будет так - будет наша Россия жива. </a:t>
            </a:r>
          </a:p>
        </p:txBody>
      </p:sp>
      <p:pic>
        <p:nvPicPr>
          <p:cNvPr id="5" name="VK_Tipichnyj_Tashtagol_-_Gimn_Tashtagola.mp3">
            <a:hlinkClick r:id="" action="ppaction://media"/>
          </p:cNvPr>
          <p:cNvPicPr>
            <a:picLocks noRot="1" noChangeAspect="1"/>
          </p:cNvPicPr>
          <p:nvPr>
            <a:audioFile r:link="rId1"/>
          </p:nvPr>
        </p:nvPicPr>
        <p:blipFill>
          <a:blip r:embed="rId3"/>
          <a:stretch>
            <a:fillRect/>
          </a:stretch>
        </p:blipFill>
        <p:spPr>
          <a:xfrm>
            <a:off x="7715272" y="142852"/>
            <a:ext cx="447676" cy="44767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32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multiurok.ru/img/262331/image_59c64082b883b.jpg"/>
          <p:cNvPicPr>
            <a:picLocks noChangeAspect="1" noChangeArrowheads="1"/>
          </p:cNvPicPr>
          <p:nvPr/>
        </p:nvPicPr>
        <p:blipFill>
          <a:blip r:embed="rId2"/>
          <a:srcRect t="16677"/>
          <a:stretch>
            <a:fillRect/>
          </a:stretch>
        </p:blipFill>
        <p:spPr bwMode="auto">
          <a:xfrm>
            <a:off x="1643042" y="857232"/>
            <a:ext cx="5015334" cy="2784207"/>
          </a:xfrm>
          <a:prstGeom prst="rect">
            <a:avLst/>
          </a:prstGeom>
          <a:noFill/>
        </p:spPr>
      </p:pic>
      <p:sp>
        <p:nvSpPr>
          <p:cNvPr id="5" name="TextBox 4"/>
          <p:cNvSpPr txBox="1"/>
          <p:nvPr/>
        </p:nvSpPr>
        <p:spPr>
          <a:xfrm>
            <a:off x="2285984" y="214290"/>
            <a:ext cx="3651962" cy="646331"/>
          </a:xfrm>
          <a:prstGeom prst="rect">
            <a:avLst/>
          </a:prstGeom>
          <a:noFill/>
        </p:spPr>
        <p:txBody>
          <a:bodyPr wrap="none" rtlCol="0">
            <a:spAutoFit/>
          </a:bodyPr>
          <a:lstStyle/>
          <a:p>
            <a:pPr algn="ctr"/>
            <a:r>
              <a:rPr lang="ru-RU" dirty="0" smtClean="0">
                <a:solidFill>
                  <a:srgbClr val="FF0000"/>
                </a:solidFill>
                <a:latin typeface="Arial Black" pitchFamily="34" charset="0"/>
              </a:rPr>
              <a:t>Монумент трудовой славы</a:t>
            </a:r>
          </a:p>
          <a:p>
            <a:pPr algn="ctr"/>
            <a:r>
              <a:rPr lang="ru-RU" dirty="0" smtClean="0">
                <a:solidFill>
                  <a:srgbClr val="FF0000"/>
                </a:solidFill>
                <a:latin typeface="Arial Black" pitchFamily="34" charset="0"/>
              </a:rPr>
              <a:t>Камень на ладони</a:t>
            </a:r>
            <a:endParaRPr lang="ru-RU" dirty="0">
              <a:solidFill>
                <a:srgbClr val="FF0000"/>
              </a:solidFill>
              <a:latin typeface="Arial Black" pitchFamily="34" charset="0"/>
            </a:endParaRPr>
          </a:p>
        </p:txBody>
      </p:sp>
      <p:sp>
        <p:nvSpPr>
          <p:cNvPr id="18435" name="Rectangle 3"/>
          <p:cNvSpPr>
            <a:spLocks noChangeArrowheads="1"/>
          </p:cNvSpPr>
          <p:nvPr/>
        </p:nvSpPr>
        <p:spPr bwMode="auto">
          <a:xfrm>
            <a:off x="357158" y="3714752"/>
            <a:ext cx="7715304"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dirty="0" smtClean="0">
                <a:solidFill>
                  <a:srgbClr val="4F4F4F"/>
                </a:solidFill>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Монумент трудовой славы установлен в 1986 году в честь выдачи 300 миллионной тонны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горношорской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руды..</a:t>
            </a:r>
            <a:r>
              <a:rPr lang="ru-RU" sz="1400" dirty="0" smtClean="0">
                <a:latin typeface="Times New Roman" pitchFamily="18" charset="0"/>
                <a:ea typeface="Calibri" pitchFamily="34" charset="0"/>
                <a:cs typeface="Times New Roman" pitchFamily="18" charset="0"/>
              </a:rPr>
              <a:t> </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	8 февраля 1986 г. бригада Г.Н. Кувшинова из </a:t>
            </a:r>
            <a:r>
              <a:rPr lang="ru-RU" sz="1400" dirty="0" err="1" smtClean="0">
                <a:latin typeface="Times New Roman" pitchFamily="18" charset="0"/>
                <a:ea typeface="Calibri" pitchFamily="34" charset="0"/>
                <a:cs typeface="Times New Roman" pitchFamily="18" charset="0"/>
              </a:rPr>
              <a:t>Шерегешского</a:t>
            </a:r>
            <a:r>
              <a:rPr lang="ru-RU" sz="1400" dirty="0" smtClean="0">
                <a:latin typeface="Times New Roman" pitchFamily="18" charset="0"/>
                <a:ea typeface="Calibri" pitchFamily="34" charset="0"/>
                <a:cs typeface="Times New Roman" pitchFamily="18" charset="0"/>
              </a:rPr>
              <a:t> рудоуправления выдала 300-миллионную тонну руды из недр Горной </a:t>
            </a:r>
            <a:r>
              <a:rPr lang="ru-RU" sz="1400" dirty="0" err="1" smtClean="0">
                <a:latin typeface="Times New Roman" pitchFamily="18" charset="0"/>
                <a:ea typeface="Calibri" pitchFamily="34" charset="0"/>
                <a:cs typeface="Times New Roman" pitchFamily="18" charset="0"/>
              </a:rPr>
              <a:t>Шории</a:t>
            </a:r>
            <a:r>
              <a:rPr lang="ru-RU" sz="1400" dirty="0" smtClean="0">
                <a:latin typeface="Times New Roman" pitchFamily="18" charset="0"/>
                <a:ea typeface="Calibri" pitchFamily="34" charset="0"/>
                <a:cs typeface="Times New Roman" pitchFamily="18" charset="0"/>
              </a:rPr>
              <a:t>.. Этому событию был посвящен памятник, установленный на центральной остановке микрорайона </a:t>
            </a:r>
            <a:r>
              <a:rPr lang="ru-RU" sz="1400" dirty="0" err="1" smtClean="0">
                <a:latin typeface="Times New Roman" pitchFamily="18" charset="0"/>
                <a:ea typeface="Calibri" pitchFamily="34" charset="0"/>
                <a:cs typeface="Times New Roman" pitchFamily="18" charset="0"/>
              </a:rPr>
              <a:t>Усть-Шалым</a:t>
            </a:r>
            <a:r>
              <a:rPr lang="ru-RU" sz="1400" dirty="0" smtClean="0">
                <a:latin typeface="Times New Roman" pitchFamily="18" charset="0"/>
                <a:ea typeface="Calibri" pitchFamily="34" charset="0"/>
                <a:cs typeface="Times New Roman" pitchFamily="18" charset="0"/>
              </a:rPr>
              <a:t>, по улице Поспелова в августе этого же года.</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Times New Roman" pitchFamily="18" charset="0"/>
                <a:ea typeface="Calibri" pitchFamily="34" charset="0"/>
                <a:cs typeface="Times New Roman" pitchFamily="18" charset="0"/>
              </a:rPr>
              <a:t>	Автором памятника является Аронов </a:t>
            </a:r>
            <a:r>
              <a:rPr lang="ru-RU" sz="1400" dirty="0" err="1" smtClean="0">
                <a:latin typeface="Times New Roman" pitchFamily="18" charset="0"/>
                <a:ea typeface="Calibri" pitchFamily="34" charset="0"/>
                <a:cs typeface="Times New Roman" pitchFamily="18" charset="0"/>
              </a:rPr>
              <a:t>Геральд</a:t>
            </a:r>
            <a:r>
              <a:rPr lang="ru-RU" sz="1400" dirty="0" smtClean="0">
                <a:latin typeface="Times New Roman" pitchFamily="18" charset="0"/>
                <a:ea typeface="Calibri" pitchFamily="34" charset="0"/>
                <a:cs typeface="Times New Roman" pitchFamily="18" charset="0"/>
              </a:rPr>
              <a:t> Александрович. </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Times New Roman" pitchFamily="18" charset="0"/>
                <a:ea typeface="Calibri" pitchFamily="34" charset="0"/>
                <a:cs typeface="Times New Roman" pitchFamily="18" charset="0"/>
              </a:rPr>
              <a:t>В настоящее время памятник также является символом города, так как в литературном переводе с </a:t>
            </a:r>
            <a:r>
              <a:rPr lang="ru-RU" sz="1400" dirty="0" err="1" smtClean="0">
                <a:latin typeface="Times New Roman" pitchFamily="18" charset="0"/>
                <a:ea typeface="Calibri" pitchFamily="34" charset="0"/>
                <a:cs typeface="Times New Roman" pitchFamily="18" charset="0"/>
              </a:rPr>
              <a:t>шорского</a:t>
            </a:r>
            <a:r>
              <a:rPr lang="ru-RU" sz="1400" dirty="0" smtClean="0">
                <a:latin typeface="Times New Roman" pitchFamily="18" charset="0"/>
                <a:ea typeface="Calibri" pitchFamily="34" charset="0"/>
                <a:cs typeface="Times New Roman" pitchFamily="18" charset="0"/>
              </a:rPr>
              <a:t> "Таштагол" - "камень на ладони".</a:t>
            </a:r>
            <a:endParaRPr lang="ru-RU" sz="1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SC00062"/>
          <p:cNvPicPr>
            <a:picLocks noChangeAspect="1" noChangeArrowheads="1"/>
          </p:cNvPicPr>
          <p:nvPr/>
        </p:nvPicPr>
        <p:blipFill>
          <a:blip r:embed="rId2"/>
          <a:srcRect/>
          <a:stretch>
            <a:fillRect/>
          </a:stretch>
        </p:blipFill>
        <p:spPr bwMode="auto">
          <a:xfrm>
            <a:off x="857224" y="785794"/>
            <a:ext cx="2714644" cy="3628860"/>
          </a:xfrm>
          <a:prstGeom prst="rect">
            <a:avLst/>
          </a:prstGeom>
          <a:noFill/>
          <a:ln w="9525">
            <a:noFill/>
            <a:miter lim="800000"/>
            <a:headEnd/>
            <a:tailEnd/>
          </a:ln>
        </p:spPr>
      </p:pic>
      <p:sp>
        <p:nvSpPr>
          <p:cNvPr id="38915" name="Rectangle 3"/>
          <p:cNvSpPr>
            <a:spLocks noChangeArrowheads="1"/>
          </p:cNvSpPr>
          <p:nvPr/>
        </p:nvSpPr>
        <p:spPr bwMode="auto">
          <a:xfrm>
            <a:off x="214282" y="4714884"/>
            <a:ext cx="764386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1950 году в Таштагол из Кузнецкого металлургического комбината была привезена скульптура Ленина и в том же году поставлена у деревянного моста по улице Ленина. </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1970 г. в столетнюю годовщину со дня рождения скульптура перенесена на площадь перед зданием горкома, где и сейчас находится. В это же время улица Октябрьская была переименована в улицу Ленина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descr="http://a-lapin.narod.ru/Photo/DSC30391-.jpg"/>
          <p:cNvPicPr>
            <a:picLocks noChangeAspect="1" noChangeArrowheads="1"/>
          </p:cNvPicPr>
          <p:nvPr/>
        </p:nvPicPr>
        <p:blipFill>
          <a:blip r:embed="rId3"/>
          <a:srcRect l="31708" t="3145" r="38292" b="36574"/>
          <a:stretch>
            <a:fillRect/>
          </a:stretch>
        </p:blipFill>
        <p:spPr bwMode="auto">
          <a:xfrm>
            <a:off x="4214810" y="714356"/>
            <a:ext cx="2764484" cy="3714776"/>
          </a:xfrm>
          <a:prstGeom prst="rect">
            <a:avLst/>
          </a:prstGeom>
          <a:noFill/>
        </p:spPr>
      </p:pic>
      <p:sp>
        <p:nvSpPr>
          <p:cNvPr id="5" name="TextBox 4"/>
          <p:cNvSpPr txBox="1"/>
          <p:nvPr/>
        </p:nvSpPr>
        <p:spPr>
          <a:xfrm>
            <a:off x="2428860" y="214290"/>
            <a:ext cx="3195106" cy="369332"/>
          </a:xfrm>
          <a:prstGeom prst="rect">
            <a:avLst/>
          </a:prstGeom>
          <a:noFill/>
        </p:spPr>
        <p:txBody>
          <a:bodyPr wrap="none" rtlCol="0">
            <a:spAutoFit/>
          </a:bodyPr>
          <a:lstStyle/>
          <a:p>
            <a:pPr algn="ctr"/>
            <a:r>
              <a:rPr lang="ru-RU" dirty="0" smtClean="0">
                <a:solidFill>
                  <a:srgbClr val="FF0000"/>
                </a:solidFill>
                <a:latin typeface="Arial Black" pitchFamily="34" charset="0"/>
              </a:rPr>
              <a:t>Памятник  В.И. Ленину</a:t>
            </a:r>
            <a:endParaRPr lang="ru-RU"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hotocdn.photogoroda.com/source2/cn3159/r3921/c3945/83412772.jpg?v=20171213112136"/>
          <p:cNvPicPr>
            <a:picLocks noChangeAspect="1" noChangeArrowheads="1"/>
          </p:cNvPicPr>
          <p:nvPr/>
        </p:nvPicPr>
        <p:blipFill>
          <a:blip r:embed="rId2"/>
          <a:srcRect r="108" b="8929"/>
          <a:stretch>
            <a:fillRect/>
          </a:stretch>
        </p:blipFill>
        <p:spPr bwMode="auto">
          <a:xfrm>
            <a:off x="357158" y="714356"/>
            <a:ext cx="4857784" cy="2942696"/>
          </a:xfrm>
          <a:prstGeom prst="rect">
            <a:avLst/>
          </a:prstGeom>
          <a:noFill/>
        </p:spPr>
      </p:pic>
      <p:pic>
        <p:nvPicPr>
          <p:cNvPr id="5" name="Рисунок 4" descr="http://gorenka.org/images/history/zachislen_navechno/balyaevyi.jpg"/>
          <p:cNvPicPr/>
          <p:nvPr/>
        </p:nvPicPr>
        <p:blipFill>
          <a:blip r:embed="rId3"/>
          <a:srcRect/>
          <a:stretch>
            <a:fillRect/>
          </a:stretch>
        </p:blipFill>
        <p:spPr bwMode="auto">
          <a:xfrm>
            <a:off x="5715008" y="1000108"/>
            <a:ext cx="1928826" cy="2500330"/>
          </a:xfrm>
          <a:prstGeom prst="rect">
            <a:avLst/>
          </a:prstGeom>
          <a:noFill/>
          <a:ln w="9525">
            <a:noFill/>
            <a:miter lim="800000"/>
            <a:headEnd/>
            <a:tailEnd/>
          </a:ln>
        </p:spPr>
      </p:pic>
      <p:sp>
        <p:nvSpPr>
          <p:cNvPr id="19459" name="Rectangle 3"/>
          <p:cNvSpPr>
            <a:spLocks noChangeArrowheads="1"/>
          </p:cNvSpPr>
          <p:nvPr/>
        </p:nvSpPr>
        <p:spPr bwMode="auto">
          <a:xfrm>
            <a:off x="142844" y="3786190"/>
            <a:ext cx="78581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центре города Таштагола в  честь </a:t>
            </a:r>
            <a:r>
              <a:rPr kumimoji="0" lang="ru-RU" sz="1200" b="1"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Якова Илларионовича </a:t>
            </a:r>
            <a:r>
              <a:rPr kumimoji="0" lang="ru-RU" sz="1200" b="1"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Баляева</a:t>
            </a:r>
            <a:r>
              <a:rPr kumimoji="0" lang="ru-RU" sz="1200" b="1"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установлен обелиск</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r>
            <a:b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Р</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одился в 1924 году в селе Кажа Красногорского района Алтайского края. Русский. Член ВЛКСМ. Герой Советского Союза (14.9.1945). Награжден орденом Ленина, медалями.</a:t>
            </a:r>
            <a:b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В Горном Алтае на прииске </a:t>
            </a:r>
            <a:r>
              <a:rPr kumimoji="0" lang="ru-RU" sz="1200" b="0"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Албас</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прошло детство Якова, здесь он учился в школе, вступил в комсомол, работал.</a:t>
            </a:r>
            <a:b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В армию Якова призвали через год после начала Великой Отечественной. На Тихоокеанском флоте зачислили новобранца в подразделение морской пехоты. А потом потянулись дни, месяцы, годы учебных будней. В сорок пятом долетела и на Дальний Восток радостная весть: пал Берлин.</a:t>
            </a:r>
            <a:b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А в ночь на 9 августа 1945 года до всех воинов армии и флота на Дальнем Востоке были доведены Заявление Советского правительства о вступлении СССР в войну с Японией, Обращение военных советов, приказы о наступлении. И в эту же ночь началось наступление наших войск.</a:t>
            </a:r>
            <a:b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Матрос Яков </a:t>
            </a:r>
            <a:r>
              <a:rPr kumimoji="0" lang="ru-RU" sz="1200" b="0"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Баляев</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служил пулеметчиком в 355-м отдельном батальоне морской пехоты </a:t>
            </a:r>
            <a:r>
              <a:rPr kumimoji="0" lang="ru-RU" sz="1200" b="0"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Сучанского</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сектора береговой обороны Тихоокеанского флота. В ночь на 14 августа 1945 года этот батальон получил задачу высадиться в порту </a:t>
            </a:r>
            <a:r>
              <a:rPr kumimoji="0" lang="ru-RU" sz="1200" b="0"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Сейсин</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(ныне </a:t>
            </a:r>
            <a:r>
              <a:rPr kumimoji="0" lang="ru-RU" sz="1200" b="0" i="0" u="none" strike="noStrike" cap="none" normalizeH="0" baseline="0" dirty="0" err="1" smtClean="0">
                <a:ln>
                  <a:noFill/>
                </a:ln>
                <a:solidFill>
                  <a:srgbClr val="000033"/>
                </a:solidFill>
                <a:effectLst/>
                <a:latin typeface="Times New Roman" pitchFamily="18" charset="0"/>
                <a:ea typeface="Calibri" pitchFamily="34" charset="0"/>
                <a:cs typeface="Times New Roman" pitchFamily="18" charset="0"/>
              </a:rPr>
              <a:t>Чхонджин</a:t>
            </a:r>
            <a:r>
              <a:rPr kumimoji="0" lang="ru-RU" sz="12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КНДР), захватить его и тем самым способствовать частям Красной Армии, наступавшим на Корейском полуострове.</a:t>
            </a:r>
            <a:r>
              <a:rPr kumimoji="0" 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643174" y="285728"/>
            <a:ext cx="3228769" cy="369332"/>
          </a:xfrm>
          <a:prstGeom prst="rect">
            <a:avLst/>
          </a:prstGeom>
          <a:noFill/>
        </p:spPr>
        <p:txBody>
          <a:bodyPr wrap="none" rtlCol="0">
            <a:spAutoFit/>
          </a:bodyPr>
          <a:lstStyle/>
          <a:p>
            <a:r>
              <a:rPr lang="ru-RU" dirty="0" smtClean="0">
                <a:latin typeface="Arial Black" pitchFamily="34" charset="0"/>
              </a:rPr>
              <a:t>Обелиск  Я. И. </a:t>
            </a:r>
            <a:r>
              <a:rPr lang="ru-RU" dirty="0" err="1" smtClean="0">
                <a:latin typeface="Arial Black" pitchFamily="34" charset="0"/>
              </a:rPr>
              <a:t>Баляеву</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7715304" cy="5170646"/>
          </a:xfrm>
          <a:prstGeom prst="rect">
            <a:avLst/>
          </a:prstGeom>
        </p:spPr>
        <p:txBody>
          <a:bodyPr wrap="square">
            <a:spAutoFit/>
          </a:bodyPr>
          <a:lstStyle/>
          <a:p>
            <a:r>
              <a:rPr lang="ru-RU" sz="1200" dirty="0" smtClean="0">
                <a:latin typeface="Times New Roman" pitchFamily="18" charset="0"/>
                <a:cs typeface="Times New Roman" pitchFamily="18" charset="0"/>
              </a:rPr>
              <a:t>На подступах к городу развернулись ожесточенные бои за безымянную сопку. Пулеметчику </a:t>
            </a:r>
            <a:r>
              <a:rPr lang="ru-RU" sz="1200" dirty="0" err="1" smtClean="0">
                <a:latin typeface="Times New Roman" pitchFamily="18" charset="0"/>
                <a:cs typeface="Times New Roman" pitchFamily="18" charset="0"/>
              </a:rPr>
              <a:t>Баляеву</a:t>
            </a:r>
            <a:r>
              <a:rPr lang="ru-RU" sz="1200" dirty="0" smtClean="0">
                <a:latin typeface="Times New Roman" pitchFamily="18" charset="0"/>
                <a:cs typeface="Times New Roman" pitchFamily="18" charset="0"/>
              </a:rPr>
              <a:t> все время приходилось менять позицию и тем самым уходить от прицельного огня противника. Когда на счету Якова оказался уже третий вражеский пулемет, наступило некоторое замешательство у дзотов противника, и наша рота поднялась, устремилась к вершине сопки. И </a:t>
            </a:r>
            <a:r>
              <a:rPr lang="ru-RU" sz="1200" dirty="0" err="1" smtClean="0">
                <a:latin typeface="Times New Roman" pitchFamily="18" charset="0"/>
                <a:cs typeface="Times New Roman" pitchFamily="18" charset="0"/>
              </a:rPr>
              <a:t>Баляев</a:t>
            </a:r>
            <a:r>
              <a:rPr lang="ru-RU" sz="1200" dirty="0" smtClean="0">
                <a:latin typeface="Times New Roman" pitchFamily="18" charset="0"/>
                <a:cs typeface="Times New Roman" pitchFamily="18" charset="0"/>
              </a:rPr>
              <a:t> схватил свой ручной пулемет, рванулся вперед, поливая врага свинцовым дождем.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Но тут мощный огонь из дзота прижал морских пехотинцев к земле. Нужно было ждать подкрепления.</a:t>
            </a:r>
            <a:r>
              <a:rPr lang="ru-RU" dirty="0" smtClean="0"/>
              <a:t/>
            </a:r>
            <a:br>
              <a:rPr lang="ru-RU" dirty="0" smtClean="0"/>
            </a:br>
            <a:r>
              <a:rPr lang="ru-RU" dirty="0" smtClean="0"/>
              <a:t/>
            </a:r>
            <a:br>
              <a:rPr lang="ru-RU" dirty="0" smtClean="0"/>
            </a:br>
            <a:r>
              <a:rPr lang="ru-RU" sz="1200" dirty="0" smtClean="0">
                <a:latin typeface="Times New Roman" pitchFamily="18" charset="0"/>
                <a:cs typeface="Times New Roman" pitchFamily="18" charset="0"/>
              </a:rPr>
              <a:t>Командир роты приказал одному отделению произвести разведку. Японцы внимательно следили за разведчиками. Когда они углубились во вражеское расположение, японцы стали окружать их, а пути отхода преградили огнем. </a:t>
            </a:r>
            <a:r>
              <a:rPr lang="ru-RU" sz="1200" dirty="0" err="1" smtClean="0">
                <a:latin typeface="Times New Roman" pitchFamily="18" charset="0"/>
                <a:cs typeface="Times New Roman" pitchFamily="18" charset="0"/>
              </a:rPr>
              <a:t>Баляев</a:t>
            </a:r>
            <a:r>
              <a:rPr lang="ru-RU" sz="1200" dirty="0" smtClean="0">
                <a:latin typeface="Times New Roman" pitchFamily="18" charset="0"/>
                <a:cs typeface="Times New Roman" pitchFamily="18" charset="0"/>
              </a:rPr>
              <a:t>, не мешкая, бросился на выручку товарищам. Выбирая выгодную позицию, он стрелял метко и помог разведчикам выскользнуть из мешка. Последним вышел он сам.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Потом рота вновь начала штурм сопки. Яков поднимался в гору рядом с друзьями, поддерживал их пулеметным огнем. Одним из первых он поднялся на вершину. Здесь был ранен в ногу. Однако поле боя пулеметчик не покинул, а продолжал уничтожать врага, прикрывая своих бойцов.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Не один десяток самураев уничтожил метким огнем пулеметчик </a:t>
            </a:r>
            <a:r>
              <a:rPr lang="ru-RU" sz="1200" dirty="0" err="1" smtClean="0">
                <a:latin typeface="Times New Roman" pitchFamily="18" charset="0"/>
                <a:cs typeface="Times New Roman" pitchFamily="18" charset="0"/>
              </a:rPr>
              <a:t>Баляев</a:t>
            </a:r>
            <a:r>
              <a:rPr lang="ru-RU" sz="1200" dirty="0" smtClean="0">
                <a:latin typeface="Times New Roman" pitchFamily="18" charset="0"/>
                <a:cs typeface="Times New Roman" pitchFamily="18" charset="0"/>
              </a:rPr>
              <a:t>. Но вскоре был ранен второй раз, и тяжело. Японские солдаты бросились к нему, чтобы захватить в плен. Но Яков собрал последние силы, поднялся и прикладом пулемета оглушил офицера и двух солдат противника. Однако вражеская пуля оборвала жизнь героя.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Указом Президиума Верховного Совета СССР от 14 сентября 1945 года Якову Илларионовичу </a:t>
            </a:r>
            <a:r>
              <a:rPr lang="ru-RU" sz="1200" dirty="0" err="1" smtClean="0">
                <a:latin typeface="Times New Roman" pitchFamily="18" charset="0"/>
                <a:cs typeface="Times New Roman" pitchFamily="18" charset="0"/>
              </a:rPr>
              <a:t>Баляеву</a:t>
            </a:r>
            <a:r>
              <a:rPr lang="ru-RU" sz="1200" dirty="0" smtClean="0">
                <a:latin typeface="Times New Roman" pitchFamily="18" charset="0"/>
                <a:cs typeface="Times New Roman" pitchFamily="18" charset="0"/>
              </a:rPr>
              <a:t> посмертно присвоено звание Героя Советского Союза.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Приказом министра обороны СССР он навечно зачислен в списки воинской части. Его имя присвоено </a:t>
            </a:r>
            <a:r>
              <a:rPr lang="ru-RU" sz="1200" dirty="0" err="1" smtClean="0">
                <a:latin typeface="Times New Roman" pitchFamily="18" charset="0"/>
                <a:cs typeface="Times New Roman" pitchFamily="18" charset="0"/>
              </a:rPr>
              <a:t>Таштагольской</a:t>
            </a:r>
            <a:r>
              <a:rPr lang="ru-RU" sz="1200" dirty="0" smtClean="0">
                <a:latin typeface="Times New Roman" pitchFamily="18" charset="0"/>
                <a:cs typeface="Times New Roman" pitchFamily="18" charset="0"/>
              </a:rPr>
              <a:t> школе-интернату в Кемеровской области, во дворе которой сооружен памятник Герою. Во Владивостоке в его честь установлен обелиск, а на улице его имени – мемориальная доска.</a:t>
            </a:r>
            <a:endParaRPr lang="ru-RU" sz="1200" dirty="0">
              <a:latin typeface="Times New Roman" pitchFamily="18" charset="0"/>
              <a:cs typeface="Times New Roman" pitchFamily="18" charset="0"/>
            </a:endParaRPr>
          </a:p>
        </p:txBody>
      </p:sp>
      <p:pic>
        <p:nvPicPr>
          <p:cNvPr id="20482" name="Picture 2" descr="http://png2.ru/images/stories/lenta_star/lenta.png"/>
          <p:cNvPicPr>
            <a:picLocks noChangeAspect="1" noChangeArrowheads="1"/>
          </p:cNvPicPr>
          <p:nvPr/>
        </p:nvPicPr>
        <p:blipFill>
          <a:blip r:embed="rId2"/>
          <a:srcRect/>
          <a:stretch>
            <a:fillRect/>
          </a:stretch>
        </p:blipFill>
        <p:spPr bwMode="auto">
          <a:xfrm>
            <a:off x="142844" y="5643578"/>
            <a:ext cx="7786742" cy="10715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tr.my1.ru/foto3/foto/deti_vojny_pamjatnik.jpg"/>
          <p:cNvPicPr>
            <a:picLocks noChangeAspect="1" noChangeArrowheads="1"/>
          </p:cNvPicPr>
          <p:nvPr/>
        </p:nvPicPr>
        <p:blipFill>
          <a:blip r:embed="rId2"/>
          <a:srcRect t="11741"/>
          <a:stretch>
            <a:fillRect/>
          </a:stretch>
        </p:blipFill>
        <p:spPr bwMode="auto">
          <a:xfrm>
            <a:off x="1428728" y="714356"/>
            <a:ext cx="5457057" cy="3212475"/>
          </a:xfrm>
          <a:prstGeom prst="rect">
            <a:avLst/>
          </a:prstGeom>
          <a:noFill/>
        </p:spPr>
      </p:pic>
      <p:sp>
        <p:nvSpPr>
          <p:cNvPr id="3" name="Прямоугольник 2"/>
          <p:cNvSpPr/>
          <p:nvPr/>
        </p:nvSpPr>
        <p:spPr>
          <a:xfrm>
            <a:off x="285720" y="4286256"/>
            <a:ext cx="7500990" cy="2492990"/>
          </a:xfrm>
          <a:prstGeom prst="rect">
            <a:avLst/>
          </a:prstGeom>
        </p:spPr>
        <p:txBody>
          <a:bodyPr wrap="square">
            <a:spAutoFit/>
          </a:bodyPr>
          <a:lstStyle/>
          <a:p>
            <a:r>
              <a:rPr lang="ru-RU" dirty="0" smtClean="0"/>
              <a:t> 	</a:t>
            </a:r>
            <a:r>
              <a:rPr lang="ru-RU" sz="1400" dirty="0" smtClean="0">
                <a:latin typeface="Times New Roman" pitchFamily="18" charset="0"/>
                <a:cs typeface="Times New Roman" pitchFamily="18" charset="0"/>
              </a:rPr>
              <a:t>Памятник «Детям войны» открыли— в честь 70-летия Великой Победы!</a:t>
            </a:r>
          </a:p>
          <a:p>
            <a:r>
              <a:rPr lang="ru-RU" sz="1400" dirty="0" smtClean="0">
                <a:latin typeface="Times New Roman" pitchFamily="18" charset="0"/>
                <a:cs typeface="Times New Roman" pitchFamily="18" charset="0"/>
              </a:rPr>
              <a:t>	Инициатором создания мемориала выступили представители довоенного поколения, которые из-за своего малолетнего возраста не смогли участвовать в боевых действиях. Они заменили на производстве ушедших на фронт отцов, старших братьев и наравне со взрослыми выполняли производственные задания. Многие так и не дождались с фронта своих отцов.</a:t>
            </a:r>
          </a:p>
          <a:p>
            <a:r>
              <a:rPr lang="ru-RU" sz="1400" dirty="0" smtClean="0">
                <a:latin typeface="Times New Roman" pitchFamily="18" charset="0"/>
                <a:cs typeface="Times New Roman" pitchFamily="18" charset="0"/>
              </a:rPr>
              <a:t>	Памятный знак в честь детей войны и тружеников тыла установили в городском сквере имени Героя Советского Союза Якова </a:t>
            </a:r>
            <a:r>
              <a:rPr lang="ru-RU" sz="1400" dirty="0" err="1" smtClean="0">
                <a:latin typeface="Times New Roman" pitchFamily="18" charset="0"/>
                <a:cs typeface="Times New Roman" pitchFamily="18" charset="0"/>
              </a:rPr>
              <a:t>Баляева</a:t>
            </a:r>
            <a:r>
              <a:rPr lang="ru-RU" sz="1400" dirty="0" smtClean="0">
                <a:latin typeface="Times New Roman" pitchFamily="18" charset="0"/>
                <a:cs typeface="Times New Roman" pitchFamily="18" charset="0"/>
              </a:rPr>
              <a:t>. Его высота — 7 метров (вместе с постаментом). Помощь в создании монумента оказали предприятия, организация района и неравнодушные </a:t>
            </a:r>
            <a:r>
              <a:rPr lang="ru-RU" sz="1400" dirty="0" err="1" smtClean="0">
                <a:latin typeface="Times New Roman" pitchFamily="18" charset="0"/>
                <a:cs typeface="Times New Roman" pitchFamily="18" charset="0"/>
              </a:rPr>
              <a:t>таштагольцы</a:t>
            </a:r>
            <a:r>
              <a:rPr lang="ru-RU" sz="1400" dirty="0" smtClean="0">
                <a:latin typeface="Times New Roman" pitchFamily="18" charset="0"/>
                <a:cs typeface="Times New Roman" pitchFamily="18" charset="0"/>
              </a:rPr>
              <a:t>.</a:t>
            </a:r>
          </a:p>
          <a:p>
            <a:endParaRPr lang="ru-RU" sz="1200" dirty="0" smtClean="0">
              <a:latin typeface="Times New Roman" pitchFamily="18" charset="0"/>
              <a:cs typeface="Times New Roman" pitchFamily="18" charset="0"/>
            </a:endParaRPr>
          </a:p>
        </p:txBody>
      </p:sp>
      <p:sp>
        <p:nvSpPr>
          <p:cNvPr id="4" name="TextBox 3"/>
          <p:cNvSpPr txBox="1"/>
          <p:nvPr/>
        </p:nvSpPr>
        <p:spPr>
          <a:xfrm>
            <a:off x="2357422" y="285728"/>
            <a:ext cx="3642344" cy="369332"/>
          </a:xfrm>
          <a:prstGeom prst="rect">
            <a:avLst/>
          </a:prstGeom>
          <a:noFill/>
        </p:spPr>
        <p:txBody>
          <a:bodyPr wrap="none" rtlCol="0">
            <a:spAutoFit/>
          </a:bodyPr>
          <a:lstStyle/>
          <a:p>
            <a:r>
              <a:rPr lang="ru-RU" dirty="0" smtClean="0">
                <a:solidFill>
                  <a:srgbClr val="FF0000"/>
                </a:solidFill>
                <a:latin typeface="Arial Black" pitchFamily="34" charset="0"/>
              </a:rPr>
              <a:t>Памятник « Детям войны»</a:t>
            </a:r>
            <a:endParaRPr lang="ru-RU"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TotalTime>
  <Words>1347</Words>
  <Application>Microsoft Office PowerPoint</Application>
  <PresentationFormat>Экран (4:3)</PresentationFormat>
  <Paragraphs>168</Paragraphs>
  <Slides>25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Изящная</vt:lpstr>
      <vt:lpstr>Таштагол, любимый город Мой! </vt:lpstr>
      <vt:lpstr>Слайд 2</vt:lpstr>
      <vt:lpstr>Герб, флаг и гимн Таштагола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О,Ташатагол, любимый город!</dc:title>
  <dc:creator>Никалаеча</dc:creator>
  <cp:lastModifiedBy>Пользователь Windows</cp:lastModifiedBy>
  <cp:revision>40</cp:revision>
  <dcterms:created xsi:type="dcterms:W3CDTF">2018-01-18T21:01:24Z</dcterms:created>
  <dcterms:modified xsi:type="dcterms:W3CDTF">2019-02-28T12:16:37Z</dcterms:modified>
</cp:coreProperties>
</file>