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1" r:id="rId6"/>
    <p:sldId id="263" r:id="rId7"/>
    <p:sldId id="264" r:id="rId8"/>
    <p:sldId id="266" r:id="rId9"/>
    <p:sldId id="267" r:id="rId10"/>
    <p:sldId id="268" r:id="rId11"/>
    <p:sldId id="269" r:id="rId12"/>
    <p:sldId id="274" r:id="rId13"/>
    <p:sldId id="270" r:id="rId14"/>
    <p:sldId id="271" r:id="rId15"/>
    <p:sldId id="273" r:id="rId16"/>
    <p:sldId id="272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view/weeddetector/%D0%B3%D0%BB%D0%B0%D0%B2%D0%BD%D0%B0%D1%8F-%D1%81%D1%82%D1%80%D0%B0%D0%BD%D0%B8%D1%86%D0%B0/pro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sites.google.com/view/soundmaker10b/soundmak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resh.edu.ru/subject/lesson/6099/main/137413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412776"/>
            <a:ext cx="7406640" cy="2160240"/>
          </a:xfrm>
        </p:spPr>
        <p:txBody>
          <a:bodyPr/>
          <a:lstStyle/>
          <a:p>
            <a:pPr algn="ctr"/>
            <a:r>
              <a:rPr lang="ru-RU" dirty="0" smtClean="0"/>
              <a:t>Стендовый урок </a:t>
            </a:r>
            <a:br>
              <a:rPr lang="ru-RU" dirty="0" smtClean="0"/>
            </a:br>
            <a:r>
              <a:rPr lang="ru-RU" dirty="0" smtClean="0"/>
              <a:t>английского языка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005064"/>
            <a:ext cx="7406640" cy="259228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«Наука и техника»</a:t>
            </a:r>
          </a:p>
          <a:p>
            <a:pPr algn="ctr"/>
            <a:r>
              <a:rPr lang="ru-RU" sz="4400" b="1" dirty="0" smtClean="0"/>
              <a:t>10 класс</a:t>
            </a:r>
          </a:p>
          <a:p>
            <a:pPr algn="r"/>
            <a:r>
              <a:rPr lang="ru-RU" sz="1800" b="1" dirty="0" smtClean="0"/>
              <a:t>Учитель английского языка</a:t>
            </a:r>
          </a:p>
          <a:p>
            <a:pPr algn="r"/>
            <a:r>
              <a:rPr lang="ru-RU" sz="1800" b="1" dirty="0" smtClean="0"/>
              <a:t>МАОУ «</a:t>
            </a:r>
            <a:r>
              <a:rPr lang="ru-RU" sz="1800" b="1" dirty="0" err="1" smtClean="0"/>
              <a:t>Уватская</a:t>
            </a:r>
            <a:r>
              <a:rPr lang="ru-RU" sz="1800" b="1" dirty="0" smtClean="0"/>
              <a:t> СОШ»</a:t>
            </a:r>
          </a:p>
          <a:p>
            <a:pPr algn="r"/>
            <a:r>
              <a:rPr lang="ru-RU" sz="1800" b="1" dirty="0" smtClean="0"/>
              <a:t>Ю.Н. </a:t>
            </a:r>
            <a:r>
              <a:rPr lang="ru-RU" sz="1800" b="1" dirty="0" err="1" smtClean="0"/>
              <a:t>Пермякова</a:t>
            </a:r>
            <a:endParaRPr lang="ru-RU" sz="1800" b="1" dirty="0" smtClean="0"/>
          </a:p>
          <a:p>
            <a:pPr algn="ctr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484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Подготовительный этап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2. </a:t>
            </a:r>
            <a:r>
              <a:rPr lang="ru-RU" sz="2800" b="1" u="sng" dirty="0" smtClean="0"/>
              <a:t>Этап планирования и принятия решений.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8678484" cy="378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68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</a:t>
            </a:r>
            <a:r>
              <a:rPr lang="ru-RU" dirty="0" err="1" smtClean="0"/>
              <a:t>медиапроекта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/>
              <a:t>The </a:t>
            </a:r>
            <a:r>
              <a:rPr lang="en-US" sz="4000" dirty="0" smtClean="0"/>
              <a:t>invention.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/>
              <a:t>The main functions.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/>
              <a:t>Advantages</a:t>
            </a:r>
            <a:r>
              <a:rPr lang="ru-RU" sz="4000" dirty="0" smtClean="0"/>
              <a:t>.</a:t>
            </a:r>
            <a:endParaRPr lang="en-US" sz="4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/>
              <a:t>Disadvantages.</a:t>
            </a:r>
            <a:endParaRPr lang="ru-RU" sz="4000" dirty="0" smtClean="0"/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4" name="Picture 2" descr="https://phonoteka.org/uploads/posts/2021-05/1620185193_40-phonoteka_org-p-magistr-fon-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25144"/>
            <a:ext cx="2333929" cy="131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26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522044"/>
              </p:ext>
            </p:extLst>
          </p:nvPr>
        </p:nvGraphicFramePr>
        <p:xfrm>
          <a:off x="1435100" y="1447800"/>
          <a:ext cx="7499352" cy="4120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724"/>
                <a:gridCol w="947060"/>
                <a:gridCol w="1249892"/>
                <a:gridCol w="1249892"/>
                <a:gridCol w="1249892"/>
                <a:gridCol w="1249892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Evaluation</a:t>
                      </a:r>
                      <a:r>
                        <a:rPr lang="en-US" baseline="0" dirty="0" smtClean="0"/>
                        <a:t> Sheet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447432">
                <a:tc>
                  <a:txBody>
                    <a:bodyPr/>
                    <a:lstStyle/>
                    <a:p>
                      <a:r>
                        <a:rPr lang="en-US" dirty="0" smtClean="0"/>
                        <a:t>Invention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Functions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Advantages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Disadvantages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Design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09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Основной </a:t>
            </a:r>
            <a:r>
              <a:rPr lang="ru-RU" dirty="0"/>
              <a:t>этап. </a:t>
            </a:r>
            <a:r>
              <a:rPr lang="ru-RU" dirty="0" smtClean="0"/>
              <a:t>(Этап </a:t>
            </a:r>
            <a:r>
              <a:rPr lang="ru-RU" dirty="0"/>
              <a:t>выполнения </a:t>
            </a:r>
            <a:r>
              <a:rPr lang="ru-RU" dirty="0" smtClean="0"/>
              <a:t>проекта</a:t>
            </a:r>
            <a:r>
              <a:rPr lang="ru-RU" dirty="0" smtClean="0"/>
              <a:t>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4266474"/>
          </a:xfrm>
        </p:spPr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Ø"/>
            </a:pPr>
            <a:r>
              <a:rPr lang="ru-RU" dirty="0" smtClean="0"/>
              <a:t>Выбор и обсуждение </a:t>
            </a:r>
            <a:r>
              <a:rPr lang="ru-RU" dirty="0" err="1" smtClean="0"/>
              <a:t>изобретения.</a:t>
            </a:r>
            <a:r>
              <a:rPr lang="ru-RU" dirty="0" err="1" smtClean="0"/>
              <a:t>Поиск</a:t>
            </a:r>
            <a:r>
              <a:rPr lang="ru-RU" dirty="0" smtClean="0"/>
              <a:t> </a:t>
            </a:r>
            <a:r>
              <a:rPr lang="ru-RU" dirty="0"/>
              <a:t>необходимой </a:t>
            </a:r>
            <a:r>
              <a:rPr lang="ru-RU" dirty="0" smtClean="0"/>
              <a:t>информации, выбор изображений.</a:t>
            </a:r>
            <a:endParaRPr lang="ru-RU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ru-RU" dirty="0" smtClean="0"/>
              <a:t>Работа </a:t>
            </a:r>
            <a:r>
              <a:rPr lang="ru-RU" dirty="0"/>
              <a:t>с информацией, полученной </a:t>
            </a:r>
            <a:r>
              <a:rPr lang="ru-RU" dirty="0" smtClean="0"/>
              <a:t> </a:t>
            </a:r>
            <a:r>
              <a:rPr lang="ru-RU" dirty="0"/>
              <a:t>из </a:t>
            </a:r>
            <a:r>
              <a:rPr lang="ru-RU" dirty="0" smtClean="0"/>
              <a:t>сети Интернета</a:t>
            </a:r>
            <a:r>
              <a:rPr lang="ru-RU" dirty="0"/>
              <a:t>.  </a:t>
            </a:r>
            <a:endParaRPr lang="ru-RU" dirty="0" smtClean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ru-RU" dirty="0" smtClean="0"/>
              <a:t>Оформление </a:t>
            </a:r>
            <a:r>
              <a:rPr lang="ru-RU" dirty="0" smtClean="0"/>
              <a:t>проекта.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343787"/>
            <a:ext cx="3240360" cy="24302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384455"/>
            <a:ext cx="3564937" cy="229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0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Заключительный этап.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 1. </a:t>
            </a:r>
            <a:r>
              <a:rPr lang="ru-RU" b="1" u="sng" dirty="0" smtClean="0"/>
              <a:t>Этап публикации  и защиты проекта.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https://sites.google.com/view/weeddetector/%D0%B3%D0%BB%D0%B0%D0%B2%D0%BD%D0%B0%D1%8F-%D1%81%D1%82%D1%80%D0%B0%D0%BD%D0%B8%D1%86%D0%B0/pros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36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Заключительный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https://sites.google.com/view/soundmaker10b/soundmaker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88433"/>
            <a:ext cx="2821242" cy="37616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780928"/>
            <a:ext cx="2704104" cy="360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4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/>
              <a:t/>
            </a:r>
            <a:br>
              <a:rPr lang="en-US" sz="3600" b="1" dirty="0"/>
            </a:br>
            <a:r>
              <a:rPr lang="ru-RU" sz="3600" dirty="0" smtClean="0"/>
              <a:t>Заключительный </a:t>
            </a:r>
            <a:r>
              <a:rPr lang="ru-RU" sz="3600" dirty="0"/>
              <a:t>этап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82296" indent="0" fontAlgn="base">
              <a:buNone/>
            </a:pPr>
            <a:r>
              <a:rPr lang="ru-RU" b="1" u="sng" dirty="0"/>
              <a:t>2. Этап проверки и оценки </a:t>
            </a:r>
            <a:r>
              <a:rPr lang="ru-RU" b="1" u="sng" dirty="0" smtClean="0"/>
              <a:t>результатов</a:t>
            </a:r>
            <a:endParaRPr lang="en-US" b="1" u="sng" dirty="0" smtClean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о</a:t>
            </a:r>
            <a:r>
              <a:rPr lang="ru-RU" dirty="0" smtClean="0"/>
              <a:t>ценочные </a:t>
            </a:r>
            <a:r>
              <a:rPr lang="ru-RU" dirty="0" smtClean="0"/>
              <a:t>листы</a:t>
            </a:r>
            <a:endParaRPr lang="ru-RU" dirty="0" smtClean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ru-RU" dirty="0" smtClean="0"/>
              <a:t>анализ </a:t>
            </a:r>
            <a:r>
              <a:rPr lang="ru-RU" dirty="0"/>
              <a:t>выполнения проекта, </a:t>
            </a:r>
            <a:r>
              <a:rPr lang="ru-RU" dirty="0" smtClean="0"/>
              <a:t>достигнутых </a:t>
            </a:r>
            <a:r>
              <a:rPr lang="ru-RU" dirty="0"/>
              <a:t>результатов (успехов и неудач</a:t>
            </a:r>
            <a:r>
              <a:rPr lang="ru-RU" dirty="0" smtClean="0"/>
              <a:t>)</a:t>
            </a:r>
            <a:endParaRPr lang="ru-RU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анализ достижения поставленной </a:t>
            </a:r>
            <a:r>
              <a:rPr lang="ru-RU" dirty="0" smtClean="0"/>
              <a:t>цели</a:t>
            </a:r>
            <a:endParaRPr lang="ru-RU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ru-RU" dirty="0" smtClean="0"/>
              <a:t>оценка </a:t>
            </a:r>
            <a:r>
              <a:rPr lang="ru-RU" dirty="0"/>
              <a:t>результатов, выявление  новых </a:t>
            </a:r>
            <a:r>
              <a:rPr lang="ru-RU" dirty="0" smtClean="0"/>
              <a:t>проблем</a:t>
            </a:r>
            <a:endParaRPr lang="ru-RU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ru-RU" dirty="0"/>
              <a:t>с</a:t>
            </a:r>
            <a:r>
              <a:rPr lang="ru-RU" dirty="0" smtClean="0"/>
              <a:t>амоанализ </a:t>
            </a:r>
            <a:r>
              <a:rPr lang="ru-RU" dirty="0"/>
              <a:t>проектов и самооценка.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01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781197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56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«Наука и техника»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Урок : обобщения и систематизации знаний по теме «Наука и техника»</a:t>
            </a:r>
          </a:p>
          <a:p>
            <a:r>
              <a:rPr lang="ru-RU" dirty="0" smtClean="0"/>
              <a:t>Технологии :  технология «перевернутый класс», проектная деятельность (</a:t>
            </a:r>
            <a:r>
              <a:rPr lang="ru-RU" dirty="0" err="1" smtClean="0"/>
              <a:t>медиапроекты</a:t>
            </a:r>
            <a:r>
              <a:rPr lang="ru-RU" dirty="0" smtClean="0"/>
              <a:t>), информационные технологии, технология критического мышления, технология сотрудничества.</a:t>
            </a:r>
          </a:p>
          <a:p>
            <a:r>
              <a:rPr lang="ru-RU" dirty="0" smtClean="0"/>
              <a:t>Оборудование: нетбук, учебник.</a:t>
            </a:r>
          </a:p>
          <a:p>
            <a:endParaRPr lang="ru-RU" dirty="0"/>
          </a:p>
        </p:txBody>
      </p:sp>
      <p:pic>
        <p:nvPicPr>
          <p:cNvPr id="1026" name="Picture 2" descr="https://phonoteka.org/uploads/posts/2021-05/1620185193_40-phonoteka_org-p-magistr-fon-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7484"/>
            <a:ext cx="2333929" cy="131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11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Цель : </a:t>
            </a:r>
            <a:r>
              <a:rPr lang="ru-RU" dirty="0" smtClean="0"/>
              <a:t>создать условия для  активизации и применения полученных знаний по теме «Наука и техника»</a:t>
            </a:r>
          </a:p>
          <a:p>
            <a:pPr marL="0" indent="0">
              <a:buNone/>
            </a:pPr>
            <a:r>
              <a:rPr lang="ru-RU" b="1" dirty="0" smtClean="0"/>
              <a:t>Задачи : </a:t>
            </a:r>
          </a:p>
          <a:p>
            <a:r>
              <a:rPr lang="ru-RU" dirty="0"/>
              <a:t>активизировать изученный лексико-грамматический </a:t>
            </a:r>
            <a:r>
              <a:rPr lang="ru-RU" dirty="0" smtClean="0"/>
              <a:t>материал</a:t>
            </a:r>
            <a:endParaRPr lang="ru-RU" dirty="0"/>
          </a:p>
          <a:p>
            <a:r>
              <a:rPr lang="ru-RU" dirty="0"/>
              <a:t>совершенствовать коммуникативные навыки </a:t>
            </a:r>
          </a:p>
          <a:p>
            <a:r>
              <a:rPr lang="ru-RU" dirty="0" smtClean="0"/>
              <a:t> научить </a:t>
            </a:r>
            <a:r>
              <a:rPr lang="ru-RU" dirty="0"/>
              <a:t>находить необходимый материал </a:t>
            </a:r>
            <a:r>
              <a:rPr lang="ru-RU" dirty="0" smtClean="0"/>
              <a:t>в сети Интернет </a:t>
            </a:r>
            <a:r>
              <a:rPr lang="ru-RU" dirty="0"/>
              <a:t>и правильно использовать его в </a:t>
            </a:r>
            <a:r>
              <a:rPr lang="ru-RU" dirty="0" smtClean="0"/>
              <a:t>работе</a:t>
            </a:r>
            <a:endParaRPr lang="ru-RU" b="1" dirty="0" smtClean="0"/>
          </a:p>
          <a:p>
            <a:r>
              <a:rPr lang="ru-RU" dirty="0" smtClean="0"/>
              <a:t>развивать </a:t>
            </a:r>
            <a:r>
              <a:rPr lang="ru-RU" dirty="0"/>
              <a:t>креативные способности учащихся и </a:t>
            </a:r>
            <a:r>
              <a:rPr lang="ru-RU" dirty="0" smtClean="0"/>
              <a:t>умения проектировать при помощи  </a:t>
            </a:r>
            <a:r>
              <a:rPr lang="en-US" dirty="0" smtClean="0"/>
              <a:t>IT-</a:t>
            </a:r>
            <a:r>
              <a:rPr lang="ru-RU" dirty="0" smtClean="0"/>
              <a:t>технологий (</a:t>
            </a:r>
            <a:r>
              <a:rPr lang="ru-RU" dirty="0" err="1" smtClean="0"/>
              <a:t>гугл</a:t>
            </a:r>
            <a:r>
              <a:rPr lang="ru-RU" dirty="0" smtClean="0"/>
              <a:t> сайты)</a:t>
            </a:r>
          </a:p>
          <a:p>
            <a:r>
              <a:rPr lang="ru-RU" dirty="0" smtClean="0"/>
              <a:t>формировать у учащихся чувства значимости предмета</a:t>
            </a:r>
          </a:p>
          <a:p>
            <a:r>
              <a:rPr lang="ru-RU" dirty="0" smtClean="0"/>
              <a:t>усилить мотивацию к изучению иностранного языка</a:t>
            </a:r>
            <a:endParaRPr lang="ru-RU" dirty="0"/>
          </a:p>
          <a:p>
            <a:r>
              <a:rPr lang="ru-RU" dirty="0" smtClean="0"/>
              <a:t>воспитывать </a:t>
            </a:r>
            <a:r>
              <a:rPr lang="ru-RU" dirty="0"/>
              <a:t>уважительное отношение к культуре других </a:t>
            </a:r>
            <a:r>
              <a:rPr lang="ru-RU" dirty="0" smtClean="0"/>
              <a:t>стран.</a:t>
            </a:r>
            <a:endParaRPr lang="ru-RU" dirty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Picture 2" descr="https://phonoteka.org/uploads/posts/2021-05/1620185193_40-phonoteka_org-p-magistr-fon-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640"/>
            <a:ext cx="2333929" cy="131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14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УУД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u="sng" dirty="0" smtClean="0"/>
              <a:t>Личностные:</a:t>
            </a:r>
            <a:r>
              <a:rPr lang="ru-RU" dirty="0"/>
              <a:t> 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оложительное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учению, к познавательной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приобретать новые знания, умения, совершенствовать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имеющиеся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осознавать свои трудности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преодолению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осваивать новые виды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в творческом, созидательном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нтерес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уважение к другим народам, проявление толерантности к проявлению иной культуры (социокультурный компонент)</a:t>
            </a:r>
          </a:p>
        </p:txBody>
      </p:sp>
      <p:pic>
        <p:nvPicPr>
          <p:cNvPr id="4" name="Picture 2" descr="https://phonoteka.org/uploads/posts/2021-05/1620185193_40-phonoteka_org-p-magistr-fon-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188640"/>
            <a:ext cx="2333929" cy="131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56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УУД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6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</a:t>
            </a:r>
            <a:r>
              <a:rPr lang="ru-RU" sz="6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6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и формулирование познавательной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выделение необходимой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структурирование знаний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осознанное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произвольное построение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речевых высказываний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устной и письменной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 проекта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эффективных способов решения задач в зависимости от конкретных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формулирование проблемы, самостоятельно создание алгоритмов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универсальные действия: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с целью выделения существенных и несущественных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признаков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составление целого из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частей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оснований и критериев для сравнения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причинно-следственных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связей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логической цепи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рассуждений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</a:t>
            </a:r>
            <a:r>
              <a:rPr lang="ru-RU" sz="6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решение проблемы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формулирование проблемы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 создание способов решения проблем творческого и поискового характера.</a:t>
            </a:r>
          </a:p>
          <a:p>
            <a:endParaRPr lang="ru-RU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800" dirty="0"/>
              <a:t>    </a:t>
            </a:r>
            <a:endParaRPr lang="ru-RU" dirty="0"/>
          </a:p>
        </p:txBody>
      </p:sp>
      <p:pic>
        <p:nvPicPr>
          <p:cNvPr id="4" name="Picture 2" descr="https://phonoteka.org/uploads/posts/2021-05/1620185193_40-phonoteka_org-p-magistr-fon-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7484"/>
            <a:ext cx="2333929" cy="131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36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УУД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Регулятивные: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елеполагание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прогнозирование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Коммуникативные: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сотрудничества со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сверстниками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не создавать конфликтов и находить выходы из спорных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слушать другого, планировать и согласованно выполнять совместную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мение распределять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роли, взаимно контролировать действия друг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договариваться, работая 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группах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коллективном обсуждении проблем.</a:t>
            </a:r>
          </a:p>
        </p:txBody>
      </p:sp>
      <p:pic>
        <p:nvPicPr>
          <p:cNvPr id="4" name="Picture 2" descr="https://phonoteka.org/uploads/posts/2021-05/1620185193_40-phonoteka_org-p-magistr-fon-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6"/>
            <a:ext cx="3100466" cy="174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64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b="1" dirty="0" smtClean="0"/>
              <a:t>1. Подготовительный – </a:t>
            </a:r>
            <a:r>
              <a:rPr lang="ru-RU" sz="2400" u="sng" dirty="0" err="1" smtClean="0"/>
              <a:t>опреление</a:t>
            </a:r>
            <a:r>
              <a:rPr lang="ru-RU" sz="2400" u="sng" dirty="0" smtClean="0"/>
              <a:t> проблем и задачи решения </a:t>
            </a:r>
            <a:r>
              <a:rPr lang="ru-RU" dirty="0" smtClean="0"/>
              <a:t>(</a:t>
            </a:r>
            <a:r>
              <a:rPr lang="ru-RU" sz="2400" dirty="0" smtClean="0"/>
              <a:t>мотивация, целеполагание, планирование</a:t>
            </a:r>
            <a:r>
              <a:rPr lang="ru-RU" sz="2600" dirty="0" smtClean="0"/>
              <a:t>)</a:t>
            </a:r>
            <a:r>
              <a:rPr lang="ru-RU" dirty="0" smtClean="0"/>
              <a:t>.</a:t>
            </a:r>
            <a:endParaRPr lang="ru-RU" dirty="0"/>
          </a:p>
          <a:p>
            <a:pPr marL="0" lvl="0" indent="0">
              <a:buNone/>
            </a:pPr>
            <a:r>
              <a:rPr lang="ru-RU" b="1" dirty="0" smtClean="0"/>
              <a:t>2. Основной </a:t>
            </a:r>
            <a:r>
              <a:rPr lang="ru-RU" b="1" dirty="0"/>
              <a:t>- </a:t>
            </a:r>
            <a:r>
              <a:rPr lang="ru-RU" dirty="0"/>
              <a:t> </a:t>
            </a:r>
            <a:r>
              <a:rPr lang="ru-RU" sz="2400" i="1" u="sng" dirty="0"/>
              <a:t>выполнение задач </a:t>
            </a:r>
            <a:r>
              <a:rPr lang="ru-RU" sz="2400" i="1" u="sng" dirty="0" smtClean="0"/>
              <a:t>проекта:</a:t>
            </a:r>
          </a:p>
          <a:p>
            <a:pPr marL="0" lvl="0" indent="0">
              <a:buNone/>
            </a:pPr>
            <a:r>
              <a:rPr lang="ru-RU" sz="2400" dirty="0" smtClean="0"/>
              <a:t>(выполнение </a:t>
            </a:r>
            <a:r>
              <a:rPr lang="ru-RU" sz="2400" dirty="0" err="1" smtClean="0"/>
              <a:t>медиапроекта</a:t>
            </a:r>
            <a:r>
              <a:rPr lang="ru-RU" sz="2400" dirty="0" smtClean="0"/>
              <a:t>, анализ </a:t>
            </a:r>
            <a:r>
              <a:rPr lang="ru-RU" sz="2400" dirty="0"/>
              <a:t>и систематизация проделанной </a:t>
            </a:r>
            <a:r>
              <a:rPr lang="ru-RU" sz="2400" dirty="0" smtClean="0"/>
              <a:t>работы).</a:t>
            </a:r>
            <a:endParaRPr lang="ru-RU" sz="2400" dirty="0"/>
          </a:p>
          <a:p>
            <a:pPr marL="0" lvl="0" indent="0">
              <a:buNone/>
            </a:pPr>
            <a:r>
              <a:rPr lang="ru-RU" b="1" dirty="0" smtClean="0"/>
              <a:t>3. Заключительный</a:t>
            </a:r>
            <a:r>
              <a:rPr lang="ru-RU" b="1" dirty="0"/>
              <a:t> – </a:t>
            </a:r>
            <a:r>
              <a:rPr lang="ru-RU" sz="2400" i="1" u="sng" dirty="0"/>
              <a:t>оформление результатов </a:t>
            </a:r>
            <a:r>
              <a:rPr lang="ru-RU" sz="2400" i="1" u="sng" dirty="0" smtClean="0"/>
              <a:t>работы</a:t>
            </a:r>
            <a:r>
              <a:rPr lang="ru-RU" sz="2400" i="1" dirty="0" smtClean="0"/>
              <a:t> ( публикация </a:t>
            </a:r>
            <a:r>
              <a:rPr lang="ru-RU" sz="2400" i="1" dirty="0" err="1" smtClean="0"/>
              <a:t>медиапроекта</a:t>
            </a:r>
            <a:r>
              <a:rPr lang="ru-RU" sz="2400" i="1" dirty="0" smtClean="0"/>
              <a:t>, з</a:t>
            </a:r>
            <a:r>
              <a:rPr lang="ru-RU" sz="2400" dirty="0" smtClean="0"/>
              <a:t>ащита проекта, обсуждение </a:t>
            </a:r>
            <a:r>
              <a:rPr lang="ru-RU" sz="2400" dirty="0"/>
              <a:t>проекта и его </a:t>
            </a:r>
            <a:r>
              <a:rPr lang="ru-RU" sz="2400" dirty="0" smtClean="0"/>
              <a:t>оценка).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35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/>
              <a:t>Подготовительный этап</a:t>
            </a:r>
            <a:r>
              <a:rPr lang="ru-RU" sz="3600" dirty="0" smtClean="0"/>
              <a:t>. </a:t>
            </a:r>
            <a:br>
              <a:rPr lang="ru-RU" sz="3600" dirty="0" smtClean="0"/>
            </a:br>
            <a:r>
              <a:rPr lang="ru-RU" sz="3600" dirty="0" smtClean="0"/>
              <a:t>(</a:t>
            </a:r>
            <a:r>
              <a:rPr lang="ru-RU" sz="3200" dirty="0" smtClean="0"/>
              <a:t>перевернутый класс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Учебник стр.151 прочитать текст, заполнить таблицу.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3672408" cy="640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212976"/>
            <a:ext cx="5209870" cy="187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51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Подготовительный этап</a:t>
            </a:r>
            <a:r>
              <a:rPr lang="ru-RU" dirty="0" smtClean="0"/>
              <a:t>.(группы)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 smtClean="0"/>
              <a:t>1.</a:t>
            </a:r>
            <a:r>
              <a:rPr lang="ru-RU" altLang="ru-RU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b="1" u="sng" dirty="0">
                <a:latin typeface="Calibri" pitchFamily="34" charset="0"/>
                <a:cs typeface="Times New Roman" pitchFamily="18" charset="0"/>
              </a:rPr>
              <a:t>Этап мотивации и целеполагания</a:t>
            </a:r>
            <a:endParaRPr lang="ru-RU" altLang="ru-RU" sz="2800" b="1" u="sng" dirty="0">
              <a:latin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/>
              <a:t>Посмотреть видео по ссылке </a:t>
            </a:r>
            <a:r>
              <a:rPr lang="ru-RU" dirty="0" smtClean="0"/>
              <a:t>и определить тему урока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://resh.edu.ru/subject/lesson/6099/main/137413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r>
              <a:rPr lang="ru-RU" dirty="0" smtClean="0"/>
              <a:t>, проверка домашнего задания.</a:t>
            </a:r>
            <a:endParaRPr lang="en-US" dirty="0" smtClean="0"/>
          </a:p>
          <a:p>
            <a:pPr marL="0" lvl="0" indent="0">
              <a:buNone/>
            </a:pPr>
            <a:r>
              <a:rPr lang="ru-RU" altLang="ru-RU" b="1" dirty="0" smtClean="0">
                <a:latin typeface="Calibri" pitchFamily="34" charset="0"/>
                <a:cs typeface="Times New Roman" pitchFamily="18" charset="0"/>
              </a:rPr>
              <a:t>Цель урока: </a:t>
            </a:r>
            <a:r>
              <a:rPr lang="ru-RU" altLang="ru-RU" dirty="0" smtClean="0">
                <a:latin typeface="Calibri" pitchFamily="34" charset="0"/>
                <a:cs typeface="Times New Roman" pitchFamily="18" charset="0"/>
              </a:rPr>
              <a:t>создание </a:t>
            </a:r>
            <a:r>
              <a:rPr lang="ru-RU" altLang="ru-RU" dirty="0" err="1" smtClean="0">
                <a:latin typeface="Calibri" pitchFamily="34" charset="0"/>
                <a:cs typeface="Times New Roman" pitchFamily="18" charset="0"/>
              </a:rPr>
              <a:t>медиапроекта</a:t>
            </a:r>
            <a:r>
              <a:rPr lang="en-US" altLang="ru-RU" dirty="0" smtClean="0">
                <a:latin typeface="Calibri" pitchFamily="34" charset="0"/>
                <a:cs typeface="Times New Roman" pitchFamily="18" charset="0"/>
              </a:rPr>
              <a:t> (</a:t>
            </a:r>
            <a:r>
              <a:rPr lang="ru-RU" altLang="ru-RU" dirty="0" smtClean="0">
                <a:latin typeface="Calibri" pitchFamily="34" charset="0"/>
                <a:cs typeface="Times New Roman" pitchFamily="18" charset="0"/>
              </a:rPr>
              <a:t>реклама в сети интернет</a:t>
            </a:r>
            <a:r>
              <a:rPr lang="en-US" altLang="ru-RU" dirty="0" smtClean="0">
                <a:latin typeface="Calibri" pitchFamily="34" charset="0"/>
                <a:cs typeface="Times New Roman" pitchFamily="18" charset="0"/>
              </a:rPr>
              <a:t>)</a:t>
            </a:r>
            <a:r>
              <a:rPr lang="ru-RU" altLang="ru-RU" dirty="0" smtClean="0">
                <a:latin typeface="Calibri" pitchFamily="34" charset="0"/>
                <a:cs typeface="Times New Roman" pitchFamily="18" charset="0"/>
              </a:rPr>
              <a:t> по теме «</a:t>
            </a:r>
            <a:r>
              <a:rPr lang="en-US" altLang="ru-RU" dirty="0" smtClean="0">
                <a:latin typeface="Calibri" pitchFamily="34" charset="0"/>
                <a:cs typeface="Times New Roman" pitchFamily="18" charset="0"/>
              </a:rPr>
              <a:t>The best invention</a:t>
            </a:r>
            <a:r>
              <a:rPr lang="ru-RU" altLang="ru-RU" dirty="0" smtClean="0">
                <a:latin typeface="Calibri" pitchFamily="34" charset="0"/>
                <a:cs typeface="Times New Roman" pitchFamily="18" charset="0"/>
              </a:rPr>
              <a:t>»</a:t>
            </a:r>
            <a:endParaRPr lang="ru-RU" altLang="ru-RU" sz="2800" dirty="0">
              <a:latin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66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274</TotalTime>
  <Words>357</Words>
  <Application>Microsoft Office PowerPoint</Application>
  <PresentationFormat>Экран (4:3)</PresentationFormat>
  <Paragraphs>108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Стендовый урок  английского языка</vt:lpstr>
      <vt:lpstr>«Наука и техника» </vt:lpstr>
      <vt:lpstr>Презентация PowerPoint</vt:lpstr>
      <vt:lpstr>УУД </vt:lpstr>
      <vt:lpstr>УУД </vt:lpstr>
      <vt:lpstr>УУД</vt:lpstr>
      <vt:lpstr>Этапы урока:</vt:lpstr>
      <vt:lpstr>Подготовительный этап.  (перевернутый класс)</vt:lpstr>
      <vt:lpstr>Подготовительный этап.(группы)</vt:lpstr>
      <vt:lpstr>Подготовительный этап</vt:lpstr>
      <vt:lpstr>План медиапроекта.</vt:lpstr>
      <vt:lpstr>Презентация PowerPoint</vt:lpstr>
      <vt:lpstr>Основной этап. (Этап выполнения проекта) </vt:lpstr>
      <vt:lpstr>Заключительный этап.</vt:lpstr>
      <vt:lpstr>Заключительный этап</vt:lpstr>
      <vt:lpstr> Заключительный этап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Стендовый урок  английского языка</dc:title>
  <dc:creator>юлия</dc:creator>
  <cp:lastModifiedBy>юлия</cp:lastModifiedBy>
  <cp:revision>37</cp:revision>
  <dcterms:created xsi:type="dcterms:W3CDTF">2022-11-20T04:58:41Z</dcterms:created>
  <dcterms:modified xsi:type="dcterms:W3CDTF">2022-11-21T13:36:53Z</dcterms:modified>
</cp:coreProperties>
</file>