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471" r:id="rId2"/>
    <p:sldId id="472" r:id="rId3"/>
    <p:sldId id="484" r:id="rId4"/>
    <p:sldId id="490" r:id="rId5"/>
    <p:sldId id="476" r:id="rId6"/>
    <p:sldId id="485" r:id="rId7"/>
    <p:sldId id="473" r:id="rId8"/>
    <p:sldId id="474" r:id="rId9"/>
    <p:sldId id="438" r:id="rId10"/>
    <p:sldId id="477" r:id="rId11"/>
    <p:sldId id="486" r:id="rId12"/>
    <p:sldId id="493" r:id="rId13"/>
    <p:sldId id="487" r:id="rId14"/>
    <p:sldId id="488" r:id="rId15"/>
    <p:sldId id="457" r:id="rId16"/>
    <p:sldId id="441" r:id="rId17"/>
    <p:sldId id="478" r:id="rId18"/>
    <p:sldId id="467" r:id="rId19"/>
    <p:sldId id="483" r:id="rId20"/>
    <p:sldId id="495" r:id="rId21"/>
    <p:sldId id="342" r:id="rId22"/>
    <p:sldId id="491" r:id="rId23"/>
    <p:sldId id="494" r:id="rId24"/>
    <p:sldId id="492" r:id="rId25"/>
    <p:sldId id="343" r:id="rId26"/>
    <p:sldId id="475" r:id="rId27"/>
    <p:sldId id="497" r:id="rId28"/>
    <p:sldId id="489" r:id="rId29"/>
    <p:sldId id="482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i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i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i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i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i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i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i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i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6600"/>
    <a:srgbClr val="002850"/>
    <a:srgbClr val="522A9A"/>
    <a:srgbClr val="F5530B"/>
    <a:srgbClr val="D73503"/>
    <a:srgbClr val="4D4D4D"/>
    <a:srgbClr val="B2B2B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15" autoAdjust="0"/>
    <p:restoredTop sz="66258" autoAdjust="0"/>
  </p:normalViewPr>
  <p:slideViewPr>
    <p:cSldViewPr>
      <p:cViewPr varScale="1">
        <p:scale>
          <a:sx n="121" d="100"/>
          <a:sy n="121" d="100"/>
        </p:scale>
        <p:origin x="-14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E8E4441-6674-4048-A874-473DAAA40672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2000367-9122-4BBF-A35E-55C755B9A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735CA0-9ED9-463B-AED3-F6F9994999C6}" type="slidenum">
              <a:rPr lang="ru-RU" smtClean="0">
                <a:cs typeface="Arial" charset="0"/>
              </a:rPr>
              <a:pPr/>
              <a:t>21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5D19C-1E32-442C-A291-309A787C5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87781-4137-4CCF-BD2C-6C8835037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62BE9-9B24-4921-BCC0-101D81CCA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127FC-E1DC-4DA8-822E-B825FF034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4D414-B6D9-4A60-B4AE-2BDD0265C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2FF3A-00A1-482D-8063-0DA6598B3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DE47E-9F6D-481F-89E8-EFD706002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151BB-105D-45E8-B8D9-5C5CAB0BE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F52D5-889C-4D5F-9D74-B37B0C1AF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9C29E-08EC-4F64-B0CF-2672C13DA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94D61-7FDC-4F52-9789-F6FF3AF1F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60A33-487B-48A6-ADF7-23F951232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697689C-A086-4088-8855-A76C1780A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900113" y="620713"/>
            <a:ext cx="7324725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 i="0"/>
          </a:p>
          <a:p>
            <a:endParaRPr lang="ru-RU" sz="2400" b="1" i="0"/>
          </a:p>
          <a:p>
            <a:r>
              <a:rPr lang="ru-RU" sz="2400" b="1" i="0"/>
              <a:t>                                       </a:t>
            </a:r>
            <a:r>
              <a:rPr lang="ru-RU" sz="2000" b="1" i="0"/>
              <a:t>КГОБУ</a:t>
            </a:r>
          </a:p>
          <a:p>
            <a:r>
              <a:rPr lang="ru-RU" altLang="ru-RU" sz="1600" b="1">
                <a:latin typeface="Times New Roman" pitchFamily="18" charset="0"/>
              </a:rPr>
              <a:t>              «Специальная (коррекционная) общеобразовательная</a:t>
            </a:r>
          </a:p>
          <a:p>
            <a:r>
              <a:rPr lang="ru-RU" altLang="ru-RU" sz="1600" b="1">
                <a:latin typeface="Times New Roman" pitchFamily="18" charset="0"/>
              </a:rPr>
              <a:t>                                            школа-интернат </a:t>
            </a:r>
            <a:r>
              <a:rPr lang="en-US" altLang="ru-RU" sz="1600" b="1">
                <a:latin typeface="Times New Roman" pitchFamily="18" charset="0"/>
              </a:rPr>
              <a:t>VI</a:t>
            </a:r>
            <a:r>
              <a:rPr lang="ru-RU" altLang="ru-RU" sz="1600" b="1">
                <a:latin typeface="Times New Roman" pitchFamily="18" charset="0"/>
              </a:rPr>
              <a:t> вида»</a:t>
            </a:r>
          </a:p>
          <a:p>
            <a:endParaRPr lang="ru-RU" sz="1600" b="1" i="0">
              <a:latin typeface="Times New Roman" pitchFamily="18" charset="0"/>
            </a:endParaRPr>
          </a:p>
          <a:p>
            <a:endParaRPr lang="ru-RU" altLang="ru-RU" b="1"/>
          </a:p>
          <a:p>
            <a:r>
              <a:rPr lang="ru-RU" altLang="ru-RU" sz="2400" b="1"/>
              <a:t>                    СПОРТИВНЫЙ КРУЖОК</a:t>
            </a:r>
          </a:p>
          <a:p>
            <a:r>
              <a:rPr lang="ru-RU" altLang="ru-RU" sz="2400" b="1"/>
              <a:t>                        «СПОРТ ДЛЯ ВСЕХ»</a:t>
            </a:r>
          </a:p>
          <a:p>
            <a:endParaRPr lang="ru-RU" altLang="ru-RU" sz="2400" b="1"/>
          </a:p>
          <a:p>
            <a:r>
              <a:rPr lang="ru-RU" altLang="ru-RU" sz="2400" b="1"/>
              <a:t>Как средство гармоничного развития рёбенка с ограниченными возможностями здоровья</a:t>
            </a:r>
          </a:p>
          <a:p>
            <a:endParaRPr lang="ru-RU" altLang="ru-RU" sz="2400" b="1">
              <a:latin typeface="Times New Roman" pitchFamily="18" charset="0"/>
            </a:endParaRPr>
          </a:p>
          <a:p>
            <a:endParaRPr lang="ru-RU" altLang="ru-RU" sz="2400" i="0">
              <a:latin typeface="Times New Roman" pitchFamily="18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IMG-20201006-WA0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 descr="IMG-20201006-WA0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IMG-20200912-WA0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1663"/>
            <a:ext cx="4643438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IMG-20200314-WA0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141663"/>
            <a:ext cx="457200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Спорт для всех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b="1" smtClean="0"/>
              <a:t>Сущность кружка:</a:t>
            </a:r>
            <a:r>
              <a:rPr lang="ru-RU" sz="2800" smtClean="0"/>
              <a:t>                                     заключается в разработке системного подхода в развитии  детей с ограниченными возможностями здоровья через занятия кружка.</a:t>
            </a:r>
          </a:p>
          <a:p>
            <a:r>
              <a:rPr lang="ru-RU" sz="2800" b="1" smtClean="0"/>
              <a:t>  Новизна кружка: </a:t>
            </a:r>
            <a:r>
              <a:rPr lang="ru-RU" sz="2800" smtClean="0"/>
              <a:t>                          прослеживается в разработке тематического планирования и занятий кружка «Спорт для всех» для детей с ограниченными возможностями здоровья.</a:t>
            </a:r>
          </a:p>
          <a:p>
            <a:endParaRPr lang="ru-RU" sz="2800" smtClean="0"/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5738" y="1600200"/>
            <a:ext cx="4691062" cy="45259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6627" name="Picture 4" descr="игра в бочче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95738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мы выиграл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0"/>
            <a:ext cx="5148262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опять я лучши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1663"/>
            <a:ext cx="3995738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7" descr="учус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3141663"/>
            <a:ext cx="5148262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Ожидаемые результаты:</a:t>
            </a:r>
            <a:br>
              <a:rPr lang="ru-RU" sz="4000" b="1" smtClean="0"/>
            </a:br>
            <a:endParaRPr lang="ru-RU" sz="4000" b="1" smtClean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/>
              <a:t>Пропаганда занятий физической культурой среди детей с ограниченными возможностями здоровья.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Улучшение состояния здоровья детей                                             с ограниченными возможностями, приобщение                     их к активному образу жизни.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Приобретение детьми с ограниченными возможностями  навыков и умений, необходимых      для самостоятельной жизни в обществе.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Личностная самореализация детей с ограниченными возможностями здоровья среди здоровых сверстников.</a:t>
            </a:r>
          </a:p>
          <a:p>
            <a:pPr>
              <a:lnSpc>
                <a:spcPct val="90000"/>
              </a:lnSpc>
            </a:pPr>
            <a:endParaRPr lang="ru-RU" sz="2400" smtClean="0"/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8675" name="Picture 4" descr="IMG-20221019-WA01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6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 descr="IMG-20221019-WA01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0"/>
            <a:ext cx="4427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WordArt 15"/>
          <p:cNvSpPr>
            <a:spLocks noChangeArrowheads="1" noChangeShapeType="1" noTextEdit="1"/>
          </p:cNvSpPr>
          <p:nvPr/>
        </p:nvSpPr>
        <p:spPr bwMode="auto">
          <a:xfrm>
            <a:off x="179388" y="73025"/>
            <a:ext cx="5616575" cy="18430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698" name="Rectangle 11"/>
          <p:cNvSpPr>
            <a:spLocks noChangeArrowheads="1"/>
          </p:cNvSpPr>
          <p:nvPr/>
        </p:nvSpPr>
        <p:spPr bwMode="auto">
          <a:xfrm>
            <a:off x="468313" y="549275"/>
            <a:ext cx="8207375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0">
                <a:latin typeface="Times New Roman" pitchFamily="18" charset="0"/>
              </a:rPr>
              <a:t>Формы внеурочной деятельности:</a:t>
            </a:r>
            <a:r>
              <a:rPr lang="ru-RU" sz="2400" b="1" i="0"/>
              <a:t> </a:t>
            </a:r>
          </a:p>
          <a:p>
            <a:endParaRPr lang="ru-RU" sz="2400" b="1" i="0"/>
          </a:p>
          <a:p>
            <a:r>
              <a:rPr lang="ru-RU" sz="2400" b="1" i="0">
                <a:latin typeface="Times New Roman" pitchFamily="18" charset="0"/>
              </a:rPr>
              <a:t>- спортивные секции, дни здоровья, туристический слёт; соревнования муниципальные, городские, краевые</a:t>
            </a:r>
            <a:endParaRPr lang="ru-RU" sz="2400" b="1" i="0"/>
          </a:p>
        </p:txBody>
      </p:sp>
      <p:pic>
        <p:nvPicPr>
          <p:cNvPr id="29699" name="Picture 4" descr="IMG-20200912-WA0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36838"/>
            <a:ext cx="471646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IMG-20220918-WA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636838"/>
            <a:ext cx="46434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 descr="IMG-20221019-WA00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24400"/>
            <a:ext cx="3492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8" descr="IMG-20201006-WA00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4797425"/>
            <a:ext cx="32035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6" descr="IMG-20190311-WA00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475" y="4797425"/>
            <a:ext cx="26654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8"/>
          <p:cNvSpPr>
            <a:spLocks noChangeArrowheads="1"/>
          </p:cNvSpPr>
          <p:nvPr/>
        </p:nvSpPr>
        <p:spPr bwMode="auto">
          <a:xfrm>
            <a:off x="755650" y="260350"/>
            <a:ext cx="72723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0">
                <a:latin typeface="Times New Roman" pitchFamily="18" charset="0"/>
              </a:rPr>
              <a:t>Внеурочная работа по физической культуре строится на основе активности учащихся </a:t>
            </a:r>
          </a:p>
          <a:p>
            <a:r>
              <a:rPr lang="ru-RU" sz="2400" b="1" i="0"/>
              <a:t>и </a:t>
            </a:r>
            <a:r>
              <a:rPr lang="ru-RU" sz="2400" b="1" i="0">
                <a:latin typeface="Times New Roman" pitchFamily="18" charset="0"/>
              </a:rPr>
              <a:t>при постоянном контроле их деятельности </a:t>
            </a:r>
          </a:p>
          <a:p>
            <a:r>
              <a:rPr lang="ru-RU" sz="2400" b="1" i="0">
                <a:latin typeface="Times New Roman" pitchFamily="18" charset="0"/>
              </a:rPr>
              <a:t>со стороны администрации, учителя физической культуры</a:t>
            </a:r>
            <a:endParaRPr lang="ru-RU" b="1" i="0"/>
          </a:p>
        </p:txBody>
      </p:sp>
      <p:pic>
        <p:nvPicPr>
          <p:cNvPr id="30722" name="Picture 3" descr="IMG-20221021-WA0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49500"/>
            <a:ext cx="91440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IMG-20221019-WA00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7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3" descr="IMG-20221019-WA00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49275"/>
            <a:ext cx="8518525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  </a:t>
            </a:r>
          </a:p>
          <a:p>
            <a:pPr>
              <a:buFontTx/>
              <a:buNone/>
            </a:pPr>
            <a:r>
              <a:rPr lang="ru-RU" smtClean="0"/>
              <a:t>   </a:t>
            </a:r>
            <a:r>
              <a:rPr lang="ru-RU" sz="2400" b="1" smtClean="0">
                <a:latin typeface="Times New Roman" pitchFamily="18" charset="0"/>
              </a:rPr>
              <a:t>Учащиеся нашей школы принимают активное участие </a:t>
            </a:r>
            <a:r>
              <a:rPr lang="en-US" sz="2400" b="1" smtClean="0">
                <a:latin typeface="Times New Roman" pitchFamily="18" charset="0"/>
              </a:rPr>
              <a:t>                </a:t>
            </a:r>
            <a:r>
              <a:rPr lang="ru-RU" sz="2400" b="1" smtClean="0">
                <a:latin typeface="Times New Roman" pitchFamily="18" charset="0"/>
              </a:rPr>
              <a:t>в муниципальных, городских, краевых соревнованиях, занимая призовые места. </a:t>
            </a:r>
          </a:p>
          <a:p>
            <a:pPr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    В этом году приняли участие в сентябре</a:t>
            </a:r>
            <a:r>
              <a:rPr lang="en-US" sz="2400" b="1" smtClean="0">
                <a:latin typeface="Times New Roman" pitchFamily="18" charset="0"/>
              </a:rPr>
              <a:t>-</a:t>
            </a:r>
            <a:r>
              <a:rPr lang="ru-RU" sz="2400" b="1" smtClean="0">
                <a:latin typeface="Times New Roman" pitchFamily="18" charset="0"/>
              </a:rPr>
              <a:t>месяце </a:t>
            </a:r>
            <a:r>
              <a:rPr lang="en-US" sz="2400" b="1" smtClean="0">
                <a:latin typeface="Times New Roman" pitchFamily="18" charset="0"/>
              </a:rPr>
              <a:t>                            </a:t>
            </a:r>
            <a:r>
              <a:rPr lang="ru-RU" sz="2400" b="1" smtClean="0">
                <a:latin typeface="Times New Roman" pitchFamily="18" charset="0"/>
              </a:rPr>
              <a:t>в Городских соревнованиях среди инвалидов </a:t>
            </a:r>
            <a:r>
              <a:rPr lang="en-US" sz="2400" b="1" smtClean="0">
                <a:latin typeface="Times New Roman" pitchFamily="18" charset="0"/>
              </a:rPr>
              <a:t>                             </a:t>
            </a:r>
            <a:r>
              <a:rPr lang="ru-RU" sz="2400" b="1" smtClean="0">
                <a:latin typeface="Times New Roman" pitchFamily="18" charset="0"/>
              </a:rPr>
              <a:t>по шашкам. Заняли призовые места </a:t>
            </a:r>
          </a:p>
          <a:p>
            <a:pPr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    </a:t>
            </a:r>
            <a:endParaRPr lang="ru-RU" sz="24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Городские соревнования по шашкам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609975" cy="45259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3795" name="Picture 4" descr="06-S0dWjrS0IH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7338"/>
            <a:ext cx="414020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 descr="02-RGAItcSoW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1557338"/>
            <a:ext cx="500380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 descr="01-NvOMp3rIVC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81525"/>
            <a:ext cx="41402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7" descr="05-976-hXHP1v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4508500"/>
            <a:ext cx="50038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WordArt 15"/>
          <p:cNvSpPr>
            <a:spLocks noChangeArrowheads="1" noChangeShapeType="1" noTextEdit="1"/>
          </p:cNvSpPr>
          <p:nvPr/>
        </p:nvSpPr>
        <p:spPr bwMode="auto">
          <a:xfrm>
            <a:off x="179388" y="73025"/>
            <a:ext cx="5616575" cy="18430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386" name="Rectangle 11"/>
          <p:cNvSpPr>
            <a:spLocks noChangeArrowheads="1"/>
          </p:cNvSpPr>
          <p:nvPr/>
        </p:nvSpPr>
        <p:spPr bwMode="auto">
          <a:xfrm>
            <a:off x="684213" y="549275"/>
            <a:ext cx="7127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 i="0"/>
          </a:p>
          <a:p>
            <a:r>
              <a:rPr lang="ru-RU" sz="2800" b="1" i="0"/>
              <a:t> </a:t>
            </a:r>
          </a:p>
          <a:p>
            <a:r>
              <a:rPr lang="ru-RU" altLang="ru-RU" sz="3200" b="1" i="0"/>
              <a:t>  МОЁ ПЕДАГОГИЧЕСКОЕ КРЕДО:</a:t>
            </a:r>
          </a:p>
          <a:p>
            <a:endParaRPr lang="ru-RU" altLang="ru-RU" sz="2000" b="1" i="0"/>
          </a:p>
          <a:p>
            <a:r>
              <a:rPr lang="ru-RU" altLang="ru-RU" sz="2400" b="1" i="0"/>
              <a:t>Прививать интерес к физической культуре, </a:t>
            </a:r>
          </a:p>
          <a:p>
            <a:r>
              <a:rPr lang="ru-RU" altLang="ru-RU" sz="2400" b="1" i="0"/>
              <a:t>приучать ребёнка к здоровому образу жизни.</a:t>
            </a:r>
            <a:r>
              <a:rPr lang="ru-RU" altLang="ru-RU" sz="2000" b="1" i="0"/>
              <a:t> </a:t>
            </a:r>
          </a:p>
          <a:p>
            <a:r>
              <a:rPr lang="ru-RU" altLang="ru-RU" b="1" i="0"/>
              <a:t>                   </a:t>
            </a:r>
          </a:p>
          <a:p>
            <a:endParaRPr lang="ru-RU" altLang="ru-RU" b="1" i="0"/>
          </a:p>
          <a:p>
            <a:r>
              <a:rPr lang="ru-RU" altLang="ru-RU" b="1" i="0"/>
              <a:t>                                                 </a:t>
            </a:r>
            <a:r>
              <a:rPr lang="ru-RU" altLang="ru-RU" sz="3200" b="1" i="0">
                <a:latin typeface="Times New Roman" pitchFamily="18" charset="0"/>
              </a:rPr>
              <a:t>МОЙ ДЕВИЗ:</a:t>
            </a:r>
          </a:p>
          <a:p>
            <a:endParaRPr lang="ru-RU" altLang="ru-RU" sz="3200" b="1" i="0">
              <a:latin typeface="Times New Roman" pitchFamily="18" charset="0"/>
            </a:endParaRPr>
          </a:p>
          <a:p>
            <a:r>
              <a:rPr lang="ru-RU" altLang="ru-RU" sz="2400" b="1" i="0">
                <a:latin typeface="Times New Roman" pitchFamily="18" charset="0"/>
              </a:rPr>
              <a:t>«Двигаться вперёд и не останавливаться </a:t>
            </a:r>
          </a:p>
          <a:p>
            <a:r>
              <a:rPr lang="ru-RU" altLang="ru-RU" sz="2400" b="1" i="0">
                <a:latin typeface="Times New Roman" pitchFamily="18" charset="0"/>
              </a:rPr>
              <a:t>на достигнутом»</a:t>
            </a:r>
            <a:r>
              <a:rPr lang="ru-RU" altLang="ru-RU" sz="2400" b="1" i="0"/>
              <a:t>.</a:t>
            </a:r>
            <a:endParaRPr lang="ru-RU" sz="2400" b="1" i="0"/>
          </a:p>
          <a:p>
            <a:r>
              <a:rPr lang="ru-RU" sz="2800" b="1" i="0"/>
              <a:t> 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4663" y="3429000"/>
            <a:ext cx="4402137" cy="26971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4819" name="Picture 4" descr="ну и ната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4663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 descr="я лучщ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0"/>
            <a:ext cx="493236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 descr="я за спор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38"/>
            <a:ext cx="428466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7" descr="IMG-20200310-WA00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3500438"/>
            <a:ext cx="493236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IMG-20221019-WA00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59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3" descr="IMG-20221019-WA00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0"/>
            <a:ext cx="4932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395288" y="-242888"/>
            <a:ext cx="8291512" cy="71438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 smtClean="0"/>
              <a:t>     </a:t>
            </a:r>
            <a:r>
              <a:rPr lang="ru-RU" sz="1800" smtClean="0"/>
              <a:t>В ходе реализация программы кружковой деятельности по спортивно-оздоровительному направлению «Спортивные игры» обучающиеся </a:t>
            </a:r>
            <a:r>
              <a:rPr lang="ru-RU" sz="1800" b="1" smtClean="0"/>
              <a:t>смогут получить знания</a:t>
            </a:r>
            <a:r>
              <a:rPr lang="ru-RU" sz="1800" smtClean="0"/>
              <a:t>: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значение спортивных игр в развитии физических способностей </a:t>
            </a:r>
            <a:r>
              <a:rPr lang="en-US" sz="1800" smtClean="0"/>
              <a:t>                        </a:t>
            </a:r>
            <a:r>
              <a:rPr lang="ru-RU" sz="1800" smtClean="0"/>
              <a:t>и совершенствовании функциональных возможностей организма занимающихся;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правила безопасного поведения во время занятий спортивными играми;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названия разучиваемых технических приёмов игр и основы правильной техники;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упражнения для развития физических способностей (скоростных, скоростно-силовых, координационных, выносливости, гибкости);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основное содержание правил соревнований по спортивным играм;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игровые упражнения, подвижные игры и эстафеты с элементами спортивных игр</a:t>
            </a:r>
            <a:r>
              <a:rPr lang="en-US" sz="1800" smtClean="0"/>
              <a:t>.</a:t>
            </a:r>
            <a:endParaRPr lang="ru-RU" sz="1800" smtClean="0"/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5" name="Picture 4" descr="кто сильн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0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 descr="кто дальш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0"/>
            <a:ext cx="543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-458788"/>
            <a:ext cx="8229600" cy="142875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smtClean="0"/>
              <a:t>    Могут научиться:</a:t>
            </a:r>
            <a:endParaRPr lang="ru-RU" sz="2400" smtClean="0"/>
          </a:p>
          <a:p>
            <a:pPr>
              <a:lnSpc>
                <a:spcPct val="90000"/>
              </a:lnSpc>
            </a:pPr>
            <a:r>
              <a:rPr lang="ru-RU" sz="2400" smtClean="0"/>
              <a:t>соблюдать меры безопасности и правила профилактики травматизма на занятиях спортивными играми;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выполнять технические приёмы и тактические действия;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контролировать своё самочувствие (функциональное состояние организма) на занятиях спортивными играми;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играть в спортивные игры с соблюдением основных правил;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проводить судейство спортивных игр.</a:t>
            </a: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6" descr="вставка низ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59475"/>
            <a:ext cx="914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3" descr="IMG-20221019-WA00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3438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4" descr="IMG-20221021-WA0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1663"/>
            <a:ext cx="4643438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5" descr="IMG-20221021-WA0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0"/>
            <a:ext cx="4500562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6" descr="IMG-20221019-WA008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141663"/>
            <a:ext cx="4500562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"/>
          <p:cNvSpPr>
            <a:spLocks noChangeArrowheads="1"/>
          </p:cNvSpPr>
          <p:nvPr/>
        </p:nvSpPr>
        <p:spPr bwMode="auto">
          <a:xfrm>
            <a:off x="2051050" y="1052513"/>
            <a:ext cx="4572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i="0"/>
          </a:p>
        </p:txBody>
      </p:sp>
      <p:sp>
        <p:nvSpPr>
          <p:cNvPr id="41986" name="Rectangle 5"/>
          <p:cNvSpPr>
            <a:spLocks noChangeArrowheads="1"/>
          </p:cNvSpPr>
          <p:nvPr/>
        </p:nvSpPr>
        <p:spPr bwMode="auto">
          <a:xfrm>
            <a:off x="430213" y="333375"/>
            <a:ext cx="8713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3200" b="1" i="0">
                <a:latin typeface="Times New Roman" pitchFamily="18" charset="0"/>
              </a:rPr>
              <a:t>    </a:t>
            </a:r>
          </a:p>
        </p:txBody>
      </p:sp>
      <p:pic>
        <p:nvPicPr>
          <p:cNvPr id="41990" name="Picture 6" descr="10-D7BbfAcyjm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0"/>
            <a:ext cx="4932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 noChangeArrowheads="1"/>
          </p:cNvSpPr>
          <p:nvPr/>
        </p:nvSpPr>
        <p:spPr bwMode="auto">
          <a:xfrm>
            <a:off x="2051050" y="1052513"/>
            <a:ext cx="4572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i="0"/>
          </a:p>
        </p:txBody>
      </p:sp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250825" y="981075"/>
            <a:ext cx="87852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0">
                <a:latin typeface="Times New Roman" pitchFamily="18" charset="0"/>
              </a:rPr>
              <a:t>- Способствует повышению уровня двигательной деятельности детей и укреплению их здоровья;</a:t>
            </a:r>
          </a:p>
          <a:p>
            <a:pPr>
              <a:buFontTx/>
              <a:buChar char="-"/>
            </a:pPr>
            <a:r>
              <a:rPr lang="ru-RU" sz="2400" b="1" i="0">
                <a:latin typeface="Times New Roman" pitchFamily="18" charset="0"/>
              </a:rPr>
              <a:t> удовлетворяет их индивидуальные интересы </a:t>
            </a:r>
          </a:p>
          <a:p>
            <a:r>
              <a:rPr lang="ru-RU" sz="2400" b="1" i="0">
                <a:latin typeface="Times New Roman" pitchFamily="18" charset="0"/>
              </a:rPr>
              <a:t>в физическом совершенствовании и способствует формированию к занятиям спорта;</a:t>
            </a:r>
          </a:p>
          <a:p>
            <a:r>
              <a:rPr lang="ru-RU" sz="2400" b="1" i="0">
                <a:latin typeface="Times New Roman" pitchFamily="18" charset="0"/>
              </a:rPr>
              <a:t>- содействует организации активного отдыха учащихся </a:t>
            </a:r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430213" y="333375"/>
            <a:ext cx="8713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3200" b="1" i="0">
                <a:latin typeface="Times New Roman" pitchFamily="18" charset="0"/>
              </a:rPr>
              <a:t>    Значение внеурочной деятельности:</a:t>
            </a:r>
          </a:p>
        </p:txBody>
      </p:sp>
      <p:pic>
        <p:nvPicPr>
          <p:cNvPr id="44036" name="Picture 5" descr="07-69XxU17DhO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3357563"/>
            <a:ext cx="4103688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6" descr="10-D7BbfAcyjm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357563"/>
            <a:ext cx="493236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5" descr="07-69XxU17DhO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7563"/>
            <a:ext cx="4211638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>ВЫВОДЫ: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smtClean="0"/>
              <a:t>   </a:t>
            </a:r>
            <a:r>
              <a:rPr lang="ru-RU" sz="2800" i="1" u="sng" smtClean="0"/>
              <a:t>Благодаря использованию здоровье-сберегающим технологий удаётся: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обеспечить охват обучающихся школы                            к регулярным занятиями физической культурой;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увеличить объём двигательной активности детей;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сформировать у учеников устойчивый интерес и осознанную потребность                            в сохранение и укреплении здоровья.</a:t>
            </a:r>
          </a:p>
          <a:p>
            <a:pPr>
              <a:lnSpc>
                <a:spcPct val="80000"/>
              </a:lnSpc>
            </a:pPr>
            <a:endParaRPr lang="ru-RU" sz="2800" smtClean="0"/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4"/>
          <p:cNvSpPr>
            <a:spLocks noChangeArrowheads="1"/>
          </p:cNvSpPr>
          <p:nvPr/>
        </p:nvSpPr>
        <p:spPr bwMode="auto">
          <a:xfrm>
            <a:off x="2051050" y="1052513"/>
            <a:ext cx="4572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i="0"/>
          </a:p>
        </p:txBody>
      </p:sp>
      <p:sp>
        <p:nvSpPr>
          <p:cNvPr id="46082" name="WordArt 7"/>
          <p:cNvSpPr>
            <a:spLocks noChangeArrowheads="1" noChangeShapeType="1" noTextEdit="1"/>
          </p:cNvSpPr>
          <p:nvPr/>
        </p:nvSpPr>
        <p:spPr bwMode="auto">
          <a:xfrm>
            <a:off x="1547813" y="260350"/>
            <a:ext cx="7056437" cy="273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Спасибо! </a:t>
            </a:r>
          </a:p>
        </p:txBody>
      </p:sp>
      <p:pic>
        <p:nvPicPr>
          <p:cNvPr id="46083" name="Picture 8" descr="IMG-20190614-WA0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7563"/>
            <a:ext cx="45720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9" descr="IMG-20190601-WA00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7563"/>
            <a:ext cx="45720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АКТУАЛЬНОСТЬ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ru-RU" sz="2800" smtClean="0"/>
              <a:t>Актуальность кружка - в повышении интереса учащихся к занятиям физической культуры                 и спорту и ведения здорового образа жизни. </a:t>
            </a:r>
            <a:endParaRPr lang="en-US" sz="2800" smtClean="0"/>
          </a:p>
          <a:p>
            <a:r>
              <a:rPr lang="ru-RU" sz="2800" smtClean="0"/>
              <a:t>Занятия физической культурой детей                       с ограниченными возможностями здоровья способствуют полному раскрытию имеющихся физических способностей, позволяют испытать им чувство радости, полноты жизни.</a:t>
            </a:r>
          </a:p>
          <a:p>
            <a:endParaRPr lang="ru-RU" sz="2800" smtClean="0"/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 flipH="1" flipV="1">
            <a:off x="6084888" y="-603250"/>
            <a:ext cx="71437" cy="215900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36295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/>
              <a:t>Большие возможности для учебно-воспитательной работы заложены в принципе совместной деятельности учителя и ученика. Занятия необходимо строить так, чтобы учащиеся сами находили нужное решение, опираясь на свой опыт, полученные знания и умения.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Для повышения интереса занимающихся                             к занятиям спортивных игр и более успешного решения образовательных, воспитательных задач     на занятиях рекомендуется применять разнообразные формы и методы проведения этих занятий. </a:t>
            </a: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ChangeArrowheads="1"/>
          </p:cNvSpPr>
          <p:nvPr/>
        </p:nvSpPr>
        <p:spPr bwMode="auto">
          <a:xfrm>
            <a:off x="900113" y="620713"/>
            <a:ext cx="73247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 i="0"/>
          </a:p>
          <a:p>
            <a:endParaRPr lang="ru-RU" sz="2400" b="1" i="0"/>
          </a:p>
          <a:p>
            <a:endParaRPr lang="ru-RU" sz="2400" b="1" i="0"/>
          </a:p>
        </p:txBody>
      </p:sp>
      <p:pic>
        <p:nvPicPr>
          <p:cNvPr id="19458" name="Picture 3" descr="01-OTQdDrniK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1638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02-jXIl_dvVer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0"/>
            <a:ext cx="4932362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IMG-20201111-WA0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6338"/>
            <a:ext cx="4211638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IMG-20201006-WA00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3716338"/>
            <a:ext cx="4932362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mtClean="0"/>
              <a:t>Проблема детей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1655762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smtClean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smtClean="0"/>
              <a:t>В  общении, затруднения в учёбе                      и личной самореализации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smtClean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smtClean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smtClean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smtClean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smtClean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smtClean="0"/>
          </a:p>
        </p:txBody>
      </p:sp>
      <p:pic>
        <p:nvPicPr>
          <p:cNvPr id="20483" name="Picture 4" descr="06-SC6Um4sDJ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29162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15-cx2FUHbOzX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3573463"/>
            <a:ext cx="277177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08-SPBqBpSLF0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3573463"/>
            <a:ext cx="3455987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ChangeArrowheads="1"/>
          </p:cNvSpPr>
          <p:nvPr/>
        </p:nvSpPr>
        <p:spPr bwMode="auto">
          <a:xfrm>
            <a:off x="900113" y="620713"/>
            <a:ext cx="73247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 i="0"/>
          </a:p>
          <a:p>
            <a:endParaRPr lang="ru-RU" sz="2400" b="1" i="0"/>
          </a:p>
          <a:p>
            <a:endParaRPr lang="ru-RU" sz="2400" b="1" i="0"/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179388" y="549275"/>
            <a:ext cx="882015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b="1" i="0">
                <a:latin typeface="Times New Roman" pitchFamily="18" charset="0"/>
              </a:rPr>
              <a:t>Одно из основных направлений внеурочной деятельности по физической культуре в школе:</a:t>
            </a:r>
          </a:p>
          <a:p>
            <a:r>
              <a:rPr lang="ru-RU" altLang="ru-RU" sz="2400" b="1" i="0">
                <a:latin typeface="Times New Roman" pitchFamily="18" charset="0"/>
              </a:rPr>
              <a:t>спортивно - оздоровительное направление</a:t>
            </a:r>
            <a:endParaRPr lang="ru-RU" sz="2400" b="1" i="0">
              <a:latin typeface="Times New Roman" pitchFamily="18" charset="0"/>
            </a:endParaRPr>
          </a:p>
        </p:txBody>
      </p:sp>
      <p:pic>
        <p:nvPicPr>
          <p:cNvPr id="21507" name="Picture 4" descr="IMG-20201027-WA0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65400"/>
            <a:ext cx="3132138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IMG-20221019-WA00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2565400"/>
            <a:ext cx="316865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IMG-20221019-WA00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2492375"/>
            <a:ext cx="320357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900113" y="620713"/>
            <a:ext cx="763270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0"/>
              <a:t>                  </a:t>
            </a:r>
            <a:r>
              <a:rPr lang="ru-RU" sz="3200" b="1" i="0">
                <a:latin typeface="Times New Roman" pitchFamily="18" charset="0"/>
              </a:rPr>
              <a:t>ЦЕЛЬ</a:t>
            </a:r>
            <a:r>
              <a:rPr lang="ru-RU" sz="3200" b="1" i="0"/>
              <a:t> КРУЖКА:</a:t>
            </a:r>
          </a:p>
          <a:p>
            <a:endParaRPr lang="ru-RU" sz="3200" b="1" i="0"/>
          </a:p>
          <a:p>
            <a:r>
              <a:rPr lang="ru-RU" sz="3200" b="1" i="0"/>
              <a:t>  Гармоничное развитие ребёнка с   </a:t>
            </a:r>
          </a:p>
          <a:p>
            <a:r>
              <a:rPr lang="ru-RU" sz="3200" b="1" i="0"/>
              <a:t>  ограниченными возможностями </a:t>
            </a:r>
          </a:p>
          <a:p>
            <a:r>
              <a:rPr lang="ru-RU" sz="3200" b="1" i="0"/>
              <a:t>         здоровья через кружок </a:t>
            </a:r>
          </a:p>
          <a:p>
            <a:r>
              <a:rPr lang="ru-RU" sz="3200" b="1" i="0"/>
              <a:t>           «СПОРТ ДЛЯ ВСЕХ»</a:t>
            </a:r>
          </a:p>
          <a:p>
            <a:endParaRPr lang="ru-RU" i="0"/>
          </a:p>
          <a:p>
            <a:endParaRPr lang="ru-RU" i="0"/>
          </a:p>
          <a:p>
            <a:endParaRPr lang="ru-RU" i="0"/>
          </a:p>
          <a:p>
            <a:endParaRPr lang="ru-RU" i="0"/>
          </a:p>
          <a:p>
            <a:endParaRPr lang="ru-RU" i="0"/>
          </a:p>
          <a:p>
            <a:endParaRPr lang="ru-RU" sz="3200" b="1" i="0"/>
          </a:p>
          <a:p>
            <a:endParaRPr lang="ru-RU" b="1" i="0"/>
          </a:p>
          <a:p>
            <a:endParaRPr lang="ru-RU" sz="2400" b="1" i="0">
              <a:latin typeface="Times New Roman" pitchFamily="18" charset="0"/>
            </a:endParaRPr>
          </a:p>
          <a:p>
            <a:endParaRPr lang="ru-RU" sz="2400" b="1" i="0">
              <a:latin typeface="Times New Roman" pitchFamily="18" charset="0"/>
            </a:endParaRPr>
          </a:p>
        </p:txBody>
      </p:sp>
      <p:pic>
        <p:nvPicPr>
          <p:cNvPr id="22530" name="Picture 3" descr="IMG-20200310-WA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6338"/>
            <a:ext cx="4716463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IMG-20200310-WA0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16338"/>
            <a:ext cx="4500562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ChangeArrowheads="1"/>
          </p:cNvSpPr>
          <p:nvPr/>
        </p:nvSpPr>
        <p:spPr bwMode="auto">
          <a:xfrm>
            <a:off x="900113" y="620713"/>
            <a:ext cx="7324725" cy="520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b="1" i="0"/>
          </a:p>
          <a:p>
            <a:r>
              <a:rPr lang="ru-RU" sz="3200" b="1" i="0"/>
              <a:t>         ЗАДАЧИ КРУЖКА:</a:t>
            </a:r>
          </a:p>
          <a:p>
            <a:endParaRPr lang="ru-RU" sz="3200" b="1" i="0"/>
          </a:p>
          <a:p>
            <a:pPr>
              <a:buFontTx/>
              <a:buChar char="-"/>
            </a:pPr>
            <a:r>
              <a:rPr lang="ru-RU" sz="2400" b="1" i="0"/>
              <a:t> Привлечение детей с ограниченными возможностями к занятиям физической культурой, улучшение их состояния здоровья;</a:t>
            </a:r>
          </a:p>
          <a:p>
            <a:pPr>
              <a:buFontTx/>
              <a:buChar char="-"/>
            </a:pPr>
            <a:r>
              <a:rPr lang="ru-RU" sz="2400" b="1" i="0"/>
              <a:t> Реализация (по возможности) личных спортивных интересов;</a:t>
            </a:r>
          </a:p>
          <a:p>
            <a:pPr>
              <a:buFontTx/>
              <a:buChar char="-"/>
            </a:pPr>
            <a:r>
              <a:rPr lang="ru-RU" sz="2400" b="1" i="0"/>
              <a:t> Развитие умений и навыков, необходимых для самостоятельной жизни и адаптации                     в обществе.</a:t>
            </a:r>
          </a:p>
          <a:p>
            <a:endParaRPr lang="ru-RU" sz="2400" b="1" i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437063" y="3292475"/>
            <a:ext cx="269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 algn="ctr"/>
            <a:r>
              <a:rPr lang="ru-RU"/>
              <a:t>  </a:t>
            </a:r>
            <a:endParaRPr lang="ru-RU" i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6988</TotalTime>
  <Words>549</Words>
  <Application>Microsoft Office PowerPoint</Application>
  <PresentationFormat>Экран (4:3)</PresentationFormat>
  <Paragraphs>105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Оформление по умолчанию</vt:lpstr>
      <vt:lpstr>Слайд 1</vt:lpstr>
      <vt:lpstr>Слайд 2</vt:lpstr>
      <vt:lpstr>АКТУАЛЬНОСТЬ</vt:lpstr>
      <vt:lpstr>Слайд 4</vt:lpstr>
      <vt:lpstr>Слайд 5</vt:lpstr>
      <vt:lpstr>Проблема детей</vt:lpstr>
      <vt:lpstr>Слайд 7</vt:lpstr>
      <vt:lpstr>Слайд 8</vt:lpstr>
      <vt:lpstr>Слайд 9</vt:lpstr>
      <vt:lpstr>Слайд 10</vt:lpstr>
      <vt:lpstr>Спорт для всех</vt:lpstr>
      <vt:lpstr>Слайд 12</vt:lpstr>
      <vt:lpstr>Ожидаемые результаты: </vt:lpstr>
      <vt:lpstr>Слайд 14</vt:lpstr>
      <vt:lpstr>Слайд 15</vt:lpstr>
      <vt:lpstr>Слайд 16</vt:lpstr>
      <vt:lpstr>Слайд 17</vt:lpstr>
      <vt:lpstr>Слайд 18</vt:lpstr>
      <vt:lpstr>Городские соревнования по шашкам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 ВЫВОДЫ: </vt:lpstr>
      <vt:lpstr>Слайд 29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форма для учащихся школ  г. Ломоносова (Ораниенбаума)</dc:title>
  <dc:creator>Cooper</dc:creator>
  <cp:lastModifiedBy>089</cp:lastModifiedBy>
  <cp:revision>705</cp:revision>
  <dcterms:created xsi:type="dcterms:W3CDTF">2009-01-24T15:34:36Z</dcterms:created>
  <dcterms:modified xsi:type="dcterms:W3CDTF">2024-03-06T18:31:19Z</dcterms:modified>
</cp:coreProperties>
</file>