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0" r:id="rId6"/>
    <p:sldId id="265" r:id="rId7"/>
    <p:sldId id="266" r:id="rId8"/>
    <p:sldId id="260" r:id="rId9"/>
    <p:sldId id="261" r:id="rId10"/>
    <p:sldId id="262" r:id="rId11"/>
    <p:sldId id="263" r:id="rId12"/>
    <p:sldId id="272" r:id="rId13"/>
    <p:sldId id="268" r:id="rId14"/>
    <p:sldId id="269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7" autoAdjust="0"/>
  </p:normalViewPr>
  <p:slideViewPr>
    <p:cSldViewPr snapToGrid="0">
      <p:cViewPr varScale="1">
        <p:scale>
          <a:sx n="68" d="100"/>
          <a:sy n="68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968A7-283B-4AB4-B64E-84C7AE3AB804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E0489-1645-4D3F-B693-02783727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8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0489-1645-4D3F-B693-02783727825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6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0489-1645-4D3F-B693-02783727825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3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45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1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961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903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8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394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27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95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0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24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7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34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28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1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34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2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A92BD3-457E-4764-8F11-27CC0725F44B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94874C-2ED9-4B37-A3C4-86937AFA2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26" Type="http://schemas.openxmlformats.org/officeDocument/2006/relationships/image" Target="../media/image36.tiff"/><Relationship Id="rId3" Type="http://schemas.openxmlformats.org/officeDocument/2006/relationships/image" Target="../media/image13.jpeg"/><Relationship Id="rId21" Type="http://schemas.openxmlformats.org/officeDocument/2006/relationships/image" Target="../media/image31.tiff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tiff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tiff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23" Type="http://schemas.openxmlformats.org/officeDocument/2006/relationships/image" Target="../media/image33.tiff"/><Relationship Id="rId28" Type="http://schemas.openxmlformats.org/officeDocument/2006/relationships/image" Target="../media/image38.tiff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tiff"/><Relationship Id="rId27" Type="http://schemas.openxmlformats.org/officeDocument/2006/relationships/image" Target="../media/image37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jpeg"/><Relationship Id="rId18" Type="http://schemas.openxmlformats.org/officeDocument/2006/relationships/image" Target="../media/image5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3.jpeg"/><Relationship Id="rId12" Type="http://schemas.openxmlformats.org/officeDocument/2006/relationships/image" Target="../media/image46.jpe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png"/><Relationship Id="rId11" Type="http://schemas.openxmlformats.org/officeDocument/2006/relationships/image" Target="../media/image45.jpeg"/><Relationship Id="rId5" Type="http://schemas.openxmlformats.org/officeDocument/2006/relationships/image" Target="../media/image41.jpeg"/><Relationship Id="rId15" Type="http://schemas.openxmlformats.org/officeDocument/2006/relationships/image" Target="../media/image49.png"/><Relationship Id="rId10" Type="http://schemas.openxmlformats.org/officeDocument/2006/relationships/image" Target="../media/image39.wmf"/><Relationship Id="rId19" Type="http://schemas.openxmlformats.org/officeDocument/2006/relationships/image" Target="../media/image53.jpeg"/><Relationship Id="rId4" Type="http://schemas.openxmlformats.org/officeDocument/2006/relationships/image" Target="../media/image40.jpe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3" Type="http://schemas.openxmlformats.org/officeDocument/2006/relationships/image" Target="../media/image54.jpeg"/><Relationship Id="rId21" Type="http://schemas.openxmlformats.org/officeDocument/2006/relationships/image" Target="../media/image72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5" Type="http://schemas.openxmlformats.org/officeDocument/2006/relationships/image" Target="../media/image7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7.jpeg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24" Type="http://schemas.openxmlformats.org/officeDocument/2006/relationships/image" Target="../media/image75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23" Type="http://schemas.openxmlformats.org/officeDocument/2006/relationships/image" Target="../media/image74.jpeg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Relationship Id="rId22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tiff"/><Relationship Id="rId7" Type="http://schemas.openxmlformats.org/officeDocument/2006/relationships/image" Target="../media/image82.jpeg"/><Relationship Id="rId2" Type="http://schemas.openxmlformats.org/officeDocument/2006/relationships/image" Target="../media/image7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tiff"/><Relationship Id="rId5" Type="http://schemas.openxmlformats.org/officeDocument/2006/relationships/image" Target="../media/image80.tiff"/><Relationship Id="rId10" Type="http://schemas.openxmlformats.org/officeDocument/2006/relationships/image" Target="../media/image85.tiff"/><Relationship Id="rId4" Type="http://schemas.openxmlformats.org/officeDocument/2006/relationships/image" Target="../media/image79.tiff"/><Relationship Id="rId9" Type="http://schemas.openxmlformats.org/officeDocument/2006/relationships/image" Target="../media/image8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5954" y="357050"/>
            <a:ext cx="9144000" cy="99318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/>
              <a:t>Министерство Образования и науки Республики Бурятия</a:t>
            </a:r>
            <a:br>
              <a:rPr lang="ru-RU" sz="2000" b="1" dirty="0" smtClean="0"/>
            </a:br>
            <a:r>
              <a:rPr lang="ru-RU" sz="2000" b="1" dirty="0" smtClean="0"/>
              <a:t>Муниципальное Автономное Образовательное Учреждение «Гимназия №14» </a:t>
            </a:r>
            <a:r>
              <a:rPr lang="ru-RU" sz="2000" b="1" dirty="0" err="1" smtClean="0"/>
              <a:t>г.Улан</a:t>
            </a:r>
            <a:r>
              <a:rPr lang="ru-RU" sz="2000" b="1" dirty="0" smtClean="0"/>
              <a:t>-Удэ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5954" y="1511981"/>
            <a:ext cx="9144000" cy="47233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err="1" smtClean="0"/>
              <a:t>Гармаев</a:t>
            </a:r>
            <a:r>
              <a:rPr lang="ru-RU" sz="1600" dirty="0" smtClean="0"/>
              <a:t> Баир </a:t>
            </a:r>
            <a:r>
              <a:rPr lang="ru-RU" sz="1600" dirty="0" err="1" smtClean="0"/>
              <a:t>Сурунжапович</a:t>
            </a:r>
            <a:r>
              <a:rPr lang="ru-RU" sz="1600" dirty="0" smtClean="0"/>
              <a:t>  - 08.12.1970 г.р. </a:t>
            </a:r>
          </a:p>
          <a:p>
            <a:r>
              <a:rPr lang="ru-RU" sz="1600" dirty="0" smtClean="0"/>
              <a:t>Должность- учитель технологии </a:t>
            </a:r>
          </a:p>
          <a:p>
            <a:r>
              <a:rPr lang="ru-RU" sz="1600" dirty="0" smtClean="0"/>
              <a:t>Образование  -  высшее.  1.Бурятский  Государственный  Университет, 1998 г. </a:t>
            </a:r>
          </a:p>
          <a:p>
            <a:r>
              <a:rPr lang="ru-RU" sz="1600" dirty="0" smtClean="0"/>
              <a:t>Место работы - МБОУ «Гимназия № 14», учитель технологии </a:t>
            </a:r>
          </a:p>
          <a:p>
            <a:r>
              <a:rPr lang="ru-RU" sz="1600" dirty="0" smtClean="0"/>
              <a:t>Образование  -  высшее.  Бурятский  Государственный  Университет,  1998г. </a:t>
            </a:r>
          </a:p>
          <a:p>
            <a:r>
              <a:rPr lang="ru-RU" sz="1600" dirty="0" smtClean="0"/>
              <a:t> Специальность  -  технология  и  предпринимательство, квалификация  - </a:t>
            </a:r>
          </a:p>
          <a:p>
            <a:r>
              <a:rPr lang="ru-RU" sz="1600" dirty="0" smtClean="0"/>
              <a:t>учитель технологии и предпринимательства средней школы. </a:t>
            </a:r>
          </a:p>
          <a:p>
            <a:r>
              <a:rPr lang="ru-RU" sz="1600" dirty="0" smtClean="0"/>
              <a:t>2.Байкальский экономико-правовой институт, 2007г. Специальность-Юриспруденция, квалификация- юрист.</a:t>
            </a:r>
          </a:p>
          <a:p>
            <a:pPr algn="l"/>
            <a:r>
              <a:rPr lang="ru-RU" sz="1600" dirty="0" smtClean="0"/>
              <a:t>Педагогический стаж -14 лет</a:t>
            </a:r>
          </a:p>
          <a:p>
            <a:pPr algn="l"/>
            <a:r>
              <a:rPr lang="ru-RU" sz="1600" dirty="0" smtClean="0"/>
              <a:t>В данной должности – 6 лет</a:t>
            </a:r>
          </a:p>
          <a:p>
            <a:pPr algn="l"/>
            <a:r>
              <a:rPr lang="ru-RU" sz="1600" dirty="0" smtClean="0"/>
              <a:t>Аттестация на первую квалификационную категорию 29.05.201</a:t>
            </a:r>
            <a:r>
              <a:rPr lang="ru-RU" sz="1800" dirty="0" smtClean="0"/>
              <a:t>3г.</a:t>
            </a:r>
          </a:p>
          <a:p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41667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465" y="1504051"/>
            <a:ext cx="82830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Следующий  вид  инструктажа  -  это  текущий  инструктаж. Он  совпадает  с </a:t>
            </a:r>
          </a:p>
          <a:p>
            <a:r>
              <a:rPr lang="ru-RU" dirty="0"/>
              <a:t>самостоятельной работой учащихся и проводится во время этой работы. Он может </a:t>
            </a:r>
          </a:p>
          <a:p>
            <a:r>
              <a:rPr lang="ru-RU" dirty="0"/>
              <a:t>быть фронтальным, групповым, индивидуальным и </a:t>
            </a:r>
            <a:r>
              <a:rPr lang="ru-RU" dirty="0" smtClean="0"/>
              <a:t>имеет свои </a:t>
            </a:r>
            <a:r>
              <a:rPr lang="ru-RU" dirty="0"/>
              <a:t>особенности. </a:t>
            </a:r>
          </a:p>
          <a:p>
            <a:r>
              <a:rPr lang="ru-RU" dirty="0"/>
              <a:t>1.  Его содержание исходит из условий необходимости. Это значит, что </a:t>
            </a:r>
          </a:p>
          <a:p>
            <a:r>
              <a:rPr lang="ru-RU" dirty="0"/>
              <a:t>корректируется  те  действия  учащихся,  ошибочное  выполнение  которых  было </a:t>
            </a:r>
          </a:p>
          <a:p>
            <a:r>
              <a:rPr lang="ru-RU" dirty="0"/>
              <a:t>обнаружено  при  целевых  обходах.  Например,  обнаружены  типовые  ошибки  у </a:t>
            </a:r>
          </a:p>
          <a:p>
            <a:r>
              <a:rPr lang="ru-RU" dirty="0"/>
              <a:t>многих учащихся, тогда провожу дополнительный инструктаж. </a:t>
            </a:r>
          </a:p>
          <a:p>
            <a:r>
              <a:rPr lang="ru-RU" dirty="0"/>
              <a:t>2.  Провожу  индивидуальный  подход  к  каждому  ученику,  с  целью </a:t>
            </a:r>
          </a:p>
          <a:p>
            <a:r>
              <a:rPr lang="ru-RU" dirty="0"/>
              <a:t>указать на допущенные ошибки. </a:t>
            </a:r>
          </a:p>
          <a:p>
            <a:r>
              <a:rPr lang="ru-RU" dirty="0"/>
              <a:t>3.  В  ходе  целевых  обходов  уясняю  степень  овладения  учащимися </a:t>
            </a:r>
          </a:p>
          <a:p>
            <a:r>
              <a:rPr lang="ru-RU" dirty="0"/>
              <a:t>полученных знаний и умения претворять их на практике. </a:t>
            </a:r>
          </a:p>
          <a:p>
            <a:r>
              <a:rPr lang="ru-RU" dirty="0"/>
              <a:t>Один  из  последних  обходов  посвящен  оценке  и  приемке выполненных </a:t>
            </a:r>
          </a:p>
          <a:p>
            <a:r>
              <a:rPr lang="ru-RU" dirty="0"/>
              <a:t>работ  учащихся  и  является  источником  информации  для проведения </a:t>
            </a:r>
          </a:p>
          <a:p>
            <a:r>
              <a:rPr lang="ru-RU" dirty="0"/>
              <a:t>завершающего этапа занятия. </a:t>
            </a:r>
          </a:p>
        </p:txBody>
      </p:sp>
    </p:spTree>
    <p:extLst>
      <p:ext uri="{BB962C8B-B14F-4D97-AF65-F5344CB8AC3E}">
        <p14:creationId xmlns:p14="http://schemas.microsoft.com/office/powerpoint/2010/main" val="526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0897" y="605703"/>
            <a:ext cx="96813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Заключительный инструктаж проводится после выполнения практической </a:t>
            </a:r>
          </a:p>
          <a:p>
            <a:r>
              <a:rPr lang="ru-RU" dirty="0"/>
              <a:t>работы. Он включает в себя: </a:t>
            </a:r>
          </a:p>
          <a:p>
            <a:r>
              <a:rPr lang="ru-RU" dirty="0"/>
              <a:t>•  подведение итогов занятия; </a:t>
            </a:r>
          </a:p>
          <a:p>
            <a:r>
              <a:rPr lang="ru-RU" dirty="0"/>
              <a:t>•  разбор допущенных ошибок и анализ причин, их вызвавших; </a:t>
            </a:r>
          </a:p>
          <a:p>
            <a:r>
              <a:rPr lang="ru-RU" dirty="0"/>
              <a:t>•  разъяснение возможностей применения полученных знаний, умений </a:t>
            </a:r>
          </a:p>
          <a:p>
            <a:r>
              <a:rPr lang="ru-RU" dirty="0"/>
              <a:t>и навыков. </a:t>
            </a:r>
          </a:p>
          <a:p>
            <a:r>
              <a:rPr lang="ru-RU" dirty="0"/>
              <a:t>Применяемая  мной  в  учебном  процессе  проектная  деятельность </a:t>
            </a:r>
          </a:p>
          <a:p>
            <a:r>
              <a:rPr lang="ru-RU" dirty="0"/>
              <a:t>интегрирует  содержание  всех  разделов  образовательной  области  «Технология», </a:t>
            </a:r>
          </a:p>
          <a:p>
            <a:r>
              <a:rPr lang="ru-RU" dirty="0"/>
              <a:t>показывает  их  взаимосвязь  и  дает  возможность  учащимся  понять  роль  каждого </a:t>
            </a:r>
          </a:p>
          <a:p>
            <a:r>
              <a:rPr lang="ru-RU" dirty="0"/>
              <a:t>«блока». </a:t>
            </a:r>
          </a:p>
          <a:p>
            <a:r>
              <a:rPr lang="ru-RU" dirty="0"/>
              <a:t>Главная  задача  состоит  в  том,  чтобы  создать  для  учащихся  предпосылки </a:t>
            </a:r>
          </a:p>
          <a:p>
            <a:r>
              <a:rPr lang="ru-RU" dirty="0"/>
              <a:t>для  успешного  творчества,  организовать  проектную  деятельность  и  поэтапную </a:t>
            </a:r>
          </a:p>
          <a:p>
            <a:r>
              <a:rPr lang="ru-RU" dirty="0"/>
              <a:t>проработку выбранной темы. </a:t>
            </a:r>
          </a:p>
          <a:p>
            <a:r>
              <a:rPr lang="ru-RU" dirty="0"/>
              <a:t>Вместе  с  тем  обращается  внимание  на  региональный  компонент, </a:t>
            </a:r>
          </a:p>
          <a:p>
            <a:r>
              <a:rPr lang="ru-RU" dirty="0"/>
              <a:t>связанный  с  экологической  обстановкой  в  регионе,  с  творчеством  народных </a:t>
            </a:r>
          </a:p>
          <a:p>
            <a:r>
              <a:rPr lang="ru-RU" dirty="0"/>
              <a:t>умельцев. </a:t>
            </a:r>
          </a:p>
          <a:p>
            <a:r>
              <a:rPr lang="ru-RU" dirty="0"/>
              <a:t>Учащимся с низкой мотивацией к учебе я предлагаю выполнение проекта с </a:t>
            </a:r>
          </a:p>
          <a:p>
            <a:r>
              <a:rPr lang="ru-RU" dirty="0"/>
              <a:t>меньшим объемом работ. </a:t>
            </a:r>
          </a:p>
          <a:p>
            <a:r>
              <a:rPr lang="ru-RU" dirty="0"/>
              <a:t>В  этом  случае  основное  внимание  уделяется  изготовлению  изделия,  а </a:t>
            </a:r>
          </a:p>
          <a:p>
            <a:r>
              <a:rPr lang="ru-RU" dirty="0"/>
              <a:t>поисково-исследовательский и конструкторский этапы сведены до минимума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9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22" y="3255798"/>
            <a:ext cx="985333" cy="11846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16" y="3174822"/>
            <a:ext cx="709342" cy="1131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21" y="3307594"/>
            <a:ext cx="876239" cy="1186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24" y="3174479"/>
            <a:ext cx="811070" cy="11381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442" y="4461025"/>
            <a:ext cx="821406" cy="11624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31" y="1749027"/>
            <a:ext cx="828763" cy="11728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29" y="3235967"/>
            <a:ext cx="756218" cy="10906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84" y="1744658"/>
            <a:ext cx="770674" cy="11816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0" y="4754925"/>
            <a:ext cx="1081152" cy="11553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13" y="4746137"/>
            <a:ext cx="922642" cy="10584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36" y="4711502"/>
            <a:ext cx="735823" cy="10408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68" y="4688333"/>
            <a:ext cx="716280" cy="10162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9" y="4577394"/>
            <a:ext cx="748246" cy="10584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98" y="4591978"/>
            <a:ext cx="800162" cy="102923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12" y="3212202"/>
            <a:ext cx="843852" cy="1186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58" y="1744658"/>
            <a:ext cx="871616" cy="11563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26" y="1763605"/>
            <a:ext cx="816408" cy="115829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97" y="1787636"/>
            <a:ext cx="840227" cy="1186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85" y="1825209"/>
            <a:ext cx="889182" cy="126825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5" y="1787636"/>
            <a:ext cx="950446" cy="134575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982663"/>
            <a:ext cx="11368726" cy="5651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Грамоты обучающихся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02" y="1787636"/>
            <a:ext cx="870235" cy="12268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33" y="3133391"/>
            <a:ext cx="903733" cy="12705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93" y="3267252"/>
            <a:ext cx="840113" cy="11857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17" y="4671154"/>
            <a:ext cx="762536" cy="11065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89" y="1818969"/>
            <a:ext cx="742426" cy="104756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70" y="3285727"/>
            <a:ext cx="796599" cy="11130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36" y="4688333"/>
            <a:ext cx="703238" cy="99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86316" y="1180626"/>
            <a:ext cx="9324975" cy="6111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Мои публикации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0" y="2563045"/>
            <a:ext cx="989013" cy="13890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59" y="2504358"/>
            <a:ext cx="989426" cy="1389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01" y="2562585"/>
            <a:ext cx="983449" cy="1389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4" y="2562586"/>
            <a:ext cx="906501" cy="1273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00" y="2504358"/>
            <a:ext cx="1024647" cy="1448211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973823"/>
              </p:ext>
            </p:extLst>
          </p:nvPr>
        </p:nvGraphicFramePr>
        <p:xfrm>
          <a:off x="92075" y="92075"/>
          <a:ext cx="91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Объект упаковщика для оболочки" showAsIcon="1" r:id="rId9" imgW="914760" imgH="685800" progId="Package">
                  <p:embed/>
                </p:oleObj>
              </mc:Choice>
              <mc:Fallback>
                <p:oleObj name="Объект упаковщика для оболочки" showAsIcon="1" r:id="rId9" imgW="9147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914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32" y="4286401"/>
            <a:ext cx="871633" cy="12245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76" y="2558695"/>
            <a:ext cx="874402" cy="12284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8" y="4123647"/>
            <a:ext cx="1007017" cy="14147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60" y="4135183"/>
            <a:ext cx="1028487" cy="14548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01" y="4219728"/>
            <a:ext cx="932235" cy="13186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4" y="4183687"/>
            <a:ext cx="906501" cy="12822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765" y="2529161"/>
            <a:ext cx="1044834" cy="12874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61" y="4067823"/>
            <a:ext cx="966637" cy="13673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01" y="4219728"/>
            <a:ext cx="932798" cy="12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4663" y="789998"/>
            <a:ext cx="8984822" cy="6048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Грамоты за подготовку обучающихся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1" y="1746503"/>
            <a:ext cx="896938" cy="1266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77" y="1713759"/>
            <a:ext cx="838937" cy="1185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87" y="1604908"/>
            <a:ext cx="715306" cy="1301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98" y="1719953"/>
            <a:ext cx="757786" cy="10718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45595"/>
            <a:ext cx="750896" cy="1046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62" y="1745594"/>
            <a:ext cx="1276322" cy="9023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29" y="3411186"/>
            <a:ext cx="738577" cy="10447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62" y="1735266"/>
            <a:ext cx="715053" cy="10114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2" y="3274952"/>
            <a:ext cx="896954" cy="12711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92" y="1667773"/>
            <a:ext cx="830021" cy="11762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48" y="3406912"/>
            <a:ext cx="757187" cy="10623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60" y="3419387"/>
            <a:ext cx="757786" cy="10631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65" y="3429000"/>
            <a:ext cx="750647" cy="10623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85" y="3406912"/>
            <a:ext cx="766254" cy="10844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072" y="3372455"/>
            <a:ext cx="734526" cy="10395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92" y="3419387"/>
            <a:ext cx="741831" cy="10498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43" y="4807688"/>
            <a:ext cx="859660" cy="12165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06" y="4817955"/>
            <a:ext cx="726282" cy="102783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92" y="4835081"/>
            <a:ext cx="740355" cy="10477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97" y="4835081"/>
            <a:ext cx="757187" cy="1071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03" y="4851712"/>
            <a:ext cx="702429" cy="9940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51" y="4783693"/>
            <a:ext cx="644895" cy="9044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111" y="4736810"/>
            <a:ext cx="736090" cy="104171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995" y="4736810"/>
            <a:ext cx="724646" cy="10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08668" y="867266"/>
            <a:ext cx="10039546" cy="5279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Профессиональные достижения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86" y="1523460"/>
            <a:ext cx="1353126" cy="19136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9" y="1555954"/>
            <a:ext cx="1333354" cy="1881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66" y="1539706"/>
            <a:ext cx="1266103" cy="17905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87" y="1543985"/>
            <a:ext cx="1287404" cy="1813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412" y="1555423"/>
            <a:ext cx="1193156" cy="16873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9" y="3739351"/>
            <a:ext cx="1369935" cy="19355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86" y="3764384"/>
            <a:ext cx="1414524" cy="2001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73" y="3773277"/>
            <a:ext cx="1287404" cy="18175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99" y="3689151"/>
            <a:ext cx="2684942" cy="19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72" y="2790201"/>
            <a:ext cx="4884831" cy="29183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62" y="2790201"/>
            <a:ext cx="4537816" cy="291838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95401" y="802672"/>
            <a:ext cx="9601196" cy="974854"/>
          </a:xfrm>
        </p:spPr>
        <p:txBody>
          <a:bodyPr/>
          <a:lstStyle/>
          <a:p>
            <a:r>
              <a:rPr lang="ru-RU" dirty="0" smtClean="0"/>
              <a:t>Отзывы обучающихся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95400" y="2556932"/>
            <a:ext cx="9916681" cy="33189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18" y="2540305"/>
            <a:ext cx="4760008" cy="32846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244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Отзывы родителей и коллег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65" y="2540305"/>
            <a:ext cx="4349210" cy="3254162"/>
          </a:xfrm>
        </p:spPr>
      </p:pic>
    </p:spTree>
    <p:extLst>
      <p:ext uri="{BB962C8B-B14F-4D97-AF65-F5344CB8AC3E}">
        <p14:creationId xmlns:p14="http://schemas.microsoft.com/office/powerpoint/2010/main" val="20206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Курсы повышения квалификации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1. «Современные требования к организации образовательного процесса             в условиях введения ФГОС ООО»., 48ч.,30.04.2015г.,АОУ ДПО БРИОП.</a:t>
            </a:r>
          </a:p>
          <a:p>
            <a:r>
              <a:rPr lang="ru-RU" sz="2400" dirty="0" smtClean="0"/>
              <a:t>2. «Универсальные учебные действия в ОО «Технология» и ИЗО как содержательно-структурный компонент ФГОС».,32ч.,12.10.2017г.,ГАУ ДПО БРИОП.</a:t>
            </a:r>
          </a:p>
          <a:p>
            <a:r>
              <a:rPr lang="ru-RU" sz="2400" dirty="0" smtClean="0"/>
              <a:t>3. «Технологическое образование в современных условиях».,16ч.,25.04.2015г.,БГУ.</a:t>
            </a:r>
          </a:p>
          <a:p>
            <a:r>
              <a:rPr lang="ru-RU" sz="2400" dirty="0"/>
              <a:t>4</a:t>
            </a:r>
            <a:r>
              <a:rPr lang="ru-RU" sz="2400" dirty="0" smtClean="0"/>
              <a:t>. « Охрана труда для руководителей и специалистов предприятий, учреждений и организаций».,</a:t>
            </a:r>
          </a:p>
          <a:p>
            <a:pPr marL="0" indent="0">
              <a:buNone/>
            </a:pPr>
            <a:r>
              <a:rPr lang="ru-RU" sz="2400" dirty="0" smtClean="0"/>
              <a:t>     40ч</a:t>
            </a:r>
            <a:r>
              <a:rPr lang="ru-RU" sz="2400" dirty="0"/>
              <a:t>.,16.12.2016г.,МАОУ ДПО </a:t>
            </a:r>
            <a:r>
              <a:rPr lang="ru-RU" sz="2400" dirty="0" err="1" smtClean="0"/>
              <a:t>г.Улан</a:t>
            </a:r>
            <a:r>
              <a:rPr lang="ru-RU" sz="2400" dirty="0" smtClean="0"/>
              <a:t>-Удэ «Центр </a:t>
            </a:r>
            <a:r>
              <a:rPr lang="ru-RU" sz="2400" dirty="0"/>
              <a:t>развития «Перспектива</a:t>
            </a:r>
            <a:r>
              <a:rPr lang="ru-RU" sz="2400" dirty="0" smtClean="0"/>
              <a:t>».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5. «Оказание первой медицинской помощи пострадавшим».,  4ч.,15.12.2016г.,МАОУ ДПО </a:t>
            </a:r>
            <a:r>
              <a:rPr lang="ru-RU" sz="2400" dirty="0" err="1" smtClean="0"/>
              <a:t>г.Улан</a:t>
            </a:r>
            <a:r>
              <a:rPr lang="ru-RU" sz="2400" dirty="0" smtClean="0"/>
              <a:t>-Удэ             «Центр развития «Перспектива».</a:t>
            </a:r>
            <a:endParaRPr lang="ru-RU" sz="2400" dirty="0"/>
          </a:p>
          <a:p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31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Тема  </a:t>
            </a:r>
            <a:r>
              <a:rPr lang="ru-RU" sz="2700" dirty="0"/>
              <a:t>самообразования</a:t>
            </a:r>
            <a:r>
              <a:rPr lang="ru-RU" sz="2200" dirty="0" smtClean="0"/>
              <a:t>:</a:t>
            </a:r>
            <a:br>
              <a:rPr lang="ru-RU" sz="2200" dirty="0" smtClean="0"/>
            </a:br>
            <a:r>
              <a:rPr lang="ru-RU" sz="2200" dirty="0" smtClean="0"/>
              <a:t>Развитие творческих интересов и способностей обучающихся на уроках технологии в условиях реализации ФГОС 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7" y="2680879"/>
            <a:ext cx="3576239" cy="165748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16" y="2680879"/>
            <a:ext cx="3364582" cy="1605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75" y="2680880"/>
            <a:ext cx="2300142" cy="16053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46" y="4453319"/>
            <a:ext cx="2479241" cy="1649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2375" y="4035029"/>
            <a:ext cx="157542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9754" y="1074656"/>
            <a:ext cx="99169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Ознакомлен  с  современными  педагогическими  технологиями  и  активно </a:t>
            </a:r>
          </a:p>
          <a:p>
            <a:r>
              <a:rPr lang="ru-RU" sz="2000" dirty="0"/>
              <a:t>использую их в образовательном процессе. Такие как:</a:t>
            </a:r>
          </a:p>
          <a:p>
            <a:r>
              <a:rPr lang="ru-RU" sz="2000" dirty="0"/>
              <a:t>•  Традиционная психологическая технология; </a:t>
            </a:r>
          </a:p>
          <a:p>
            <a:r>
              <a:rPr lang="ru-RU" sz="2000" dirty="0"/>
              <a:t>•  Технологии личностно-ориентированного образования; </a:t>
            </a:r>
          </a:p>
          <a:p>
            <a:r>
              <a:rPr lang="ru-RU" sz="2000" dirty="0"/>
              <a:t>•  Технология поддержки ребенка; </a:t>
            </a:r>
          </a:p>
          <a:p>
            <a:r>
              <a:rPr lang="ru-RU" sz="2000" dirty="0"/>
              <a:t>•  Педагогика сотрудничества; </a:t>
            </a:r>
          </a:p>
          <a:p>
            <a:r>
              <a:rPr lang="ru-RU" sz="2000" dirty="0"/>
              <a:t>•  Гуманно-личностная технология Ш.А. </a:t>
            </a:r>
            <a:r>
              <a:rPr lang="ru-RU" sz="2000" dirty="0" err="1"/>
              <a:t>Амонашвили</a:t>
            </a:r>
            <a:r>
              <a:rPr lang="ru-RU" sz="2000" dirty="0"/>
              <a:t>; </a:t>
            </a:r>
          </a:p>
          <a:p>
            <a:r>
              <a:rPr lang="ru-RU" sz="2000" dirty="0"/>
              <a:t>•  Игровые </a:t>
            </a:r>
            <a:r>
              <a:rPr lang="ru-RU" sz="2000" dirty="0" smtClean="0"/>
              <a:t>технологии; </a:t>
            </a:r>
            <a:endParaRPr lang="ru-RU" sz="2000" dirty="0"/>
          </a:p>
          <a:p>
            <a:r>
              <a:rPr lang="ru-RU" sz="2000" dirty="0" smtClean="0"/>
              <a:t>• Тестовые технологии;</a:t>
            </a:r>
            <a:endParaRPr lang="ru-RU" sz="2000" dirty="0"/>
          </a:p>
          <a:p>
            <a:r>
              <a:rPr lang="ru-RU" sz="2000" dirty="0"/>
              <a:t>•  Технологии развивающего </a:t>
            </a:r>
            <a:r>
              <a:rPr lang="ru-RU" sz="2000" dirty="0" smtClean="0"/>
              <a:t>обучения</a:t>
            </a:r>
            <a:r>
              <a:rPr lang="ru-RU" sz="2000" dirty="0"/>
              <a:t>;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 err="1" smtClean="0"/>
              <a:t>Здоровьесберегающие</a:t>
            </a:r>
            <a:r>
              <a:rPr lang="ru-RU" sz="2000" dirty="0" smtClean="0"/>
              <a:t> технологии</a:t>
            </a:r>
            <a:r>
              <a:rPr lang="ru-RU" sz="2000" dirty="0"/>
              <a:t>;</a:t>
            </a:r>
            <a:endParaRPr lang="ru-RU" sz="2000" dirty="0" smtClean="0"/>
          </a:p>
          <a:p>
            <a:r>
              <a:rPr lang="ru-RU" sz="2000" dirty="0" smtClean="0"/>
              <a:t>• ИКТ;</a:t>
            </a:r>
          </a:p>
          <a:p>
            <a:r>
              <a:rPr lang="ru-RU" sz="2000" dirty="0" smtClean="0"/>
              <a:t>•</a:t>
            </a:r>
            <a:r>
              <a:rPr lang="ru-RU" sz="2000" dirty="0"/>
              <a:t> </a:t>
            </a:r>
            <a:r>
              <a:rPr lang="ru-RU" sz="2000" dirty="0" smtClean="0"/>
              <a:t>Проектная деятельность;</a:t>
            </a:r>
          </a:p>
          <a:p>
            <a:r>
              <a:rPr lang="ru-RU" sz="2000" dirty="0" smtClean="0"/>
              <a:t>• Исследовательский метод обучения.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28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8668" y="923183"/>
            <a:ext cx="103977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Учащиеся </a:t>
            </a:r>
            <a:r>
              <a:rPr lang="ru-RU" dirty="0" smtClean="0"/>
              <a:t>постоянно участвуют </a:t>
            </a:r>
            <a:r>
              <a:rPr lang="ru-RU" dirty="0"/>
              <a:t>в выставках и фестивалях различного уровня. </a:t>
            </a:r>
          </a:p>
          <a:p>
            <a:pPr algn="ctr"/>
            <a:r>
              <a:rPr lang="ru-RU" dirty="0"/>
              <a:t>В  системе  провожу  диагностику  результатов  достижений  учащихся, </a:t>
            </a:r>
          </a:p>
          <a:p>
            <a:pPr algn="ctr"/>
            <a:r>
              <a:rPr lang="ru-RU" dirty="0"/>
              <a:t>уровень знаний. Отслеживая результаты, как педагог определяю уровень развития </a:t>
            </a:r>
          </a:p>
          <a:p>
            <a:pPr algn="ctr"/>
            <a:r>
              <a:rPr lang="ru-RU" dirty="0"/>
              <a:t>учащихся  (низкий,  средний,  высокий),  анализирую  динамику  роста,  что  и </a:t>
            </a:r>
          </a:p>
          <a:p>
            <a:pPr algn="ctr"/>
            <a:r>
              <a:rPr lang="ru-RU" dirty="0"/>
              <a:t>отраженно в материалах, подготовленных для аттестации. </a:t>
            </a:r>
          </a:p>
          <a:p>
            <a:r>
              <a:rPr lang="ru-RU" dirty="0" smtClean="0"/>
              <a:t>                                        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390158" y="2639506"/>
          <a:ext cx="9460092" cy="3044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8346"/>
                <a:gridCol w="946677"/>
                <a:gridCol w="946677"/>
                <a:gridCol w="788712"/>
                <a:gridCol w="945564"/>
                <a:gridCol w="945564"/>
                <a:gridCol w="788712"/>
                <a:gridCol w="945564"/>
                <a:gridCol w="945564"/>
                <a:gridCol w="788712"/>
              </a:tblGrid>
              <a:tr h="94412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Учебные годы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aseline="0" dirty="0" smtClean="0">
                          <a:effectLst/>
                        </a:rPr>
                        <a:t>Предметные результаты за 2012-2017гг.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7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усп.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кач. зн.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ср. 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усп.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кач. зн.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ср. 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усп.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кач. зн.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ср. 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2012-2013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2013-2014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3,85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3,53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3.7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2014-2015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3,86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45,5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3,51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64.5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3,79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2015-2016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74,5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3,88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69,3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3.85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3,88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2016-2017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75,5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70.8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3,85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78,1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2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0284" y="897574"/>
            <a:ext cx="98227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Учебные  занятия,  проводимые  мной,  представляют  собой  целостную </a:t>
            </a:r>
          </a:p>
          <a:p>
            <a:r>
              <a:rPr lang="ru-RU" dirty="0"/>
              <a:t>систему,  особенностью  которой  является  грамотное  определение  цели, </a:t>
            </a:r>
          </a:p>
          <a:p>
            <a:r>
              <a:rPr lang="ru-RU" dirty="0"/>
              <a:t>содержания обучения, оптимальный выбор методов и форм организации учебного </a:t>
            </a:r>
          </a:p>
          <a:p>
            <a:r>
              <a:rPr lang="ru-RU" dirty="0"/>
              <a:t>процесса, умело связанные воедино, изучение нового и контроль за усвоением. </a:t>
            </a:r>
          </a:p>
          <a:p>
            <a:r>
              <a:rPr lang="ru-RU" dirty="0"/>
              <a:t>Большое  внимание  уделяю  вопросам  мотивации  и  стимулирования </a:t>
            </a:r>
          </a:p>
          <a:p>
            <a:r>
              <a:rPr lang="ru-RU" dirty="0"/>
              <a:t>познавательной  деятельности  учащихся.  Использую  проблемные  и  поисковые </a:t>
            </a:r>
          </a:p>
          <a:p>
            <a:r>
              <a:rPr lang="ru-RU" dirty="0"/>
              <a:t>ситуации,  коллективные  формы  решения  творческих  проблем,  дидактические </a:t>
            </a:r>
          </a:p>
          <a:p>
            <a:r>
              <a:rPr lang="ru-RU" dirty="0"/>
              <a:t>игры. </a:t>
            </a:r>
            <a:r>
              <a:rPr lang="ru-RU" dirty="0" smtClean="0"/>
              <a:t>Умею  </a:t>
            </a:r>
            <a:r>
              <a:rPr lang="ru-RU" dirty="0"/>
              <a:t>ставить  цели  и  задачи  в  соответствии  с  возрастными  и </a:t>
            </a:r>
          </a:p>
          <a:p>
            <a:r>
              <a:rPr lang="ru-RU" dirty="0"/>
              <a:t>индивидуальными особенностями обучающихся. </a:t>
            </a:r>
          </a:p>
          <a:p>
            <a:r>
              <a:rPr lang="ru-RU" dirty="0"/>
              <a:t>Свою  деятельность  основываю  на  личностно-ориентированном  подходе, </a:t>
            </a:r>
          </a:p>
          <a:p>
            <a:r>
              <a:rPr lang="ru-RU" dirty="0"/>
              <a:t>учитываю  индивидуальные  способности  и  возможности,  особенности </a:t>
            </a:r>
          </a:p>
          <a:p>
            <a:r>
              <a:rPr lang="ru-RU" dirty="0"/>
              <a:t>контингента учащихся, постоянно работаю над самообразованием. </a:t>
            </a:r>
            <a:r>
              <a:rPr lang="ru-RU" dirty="0" smtClean="0"/>
              <a:t>Созданы личные сайты на проектах </a:t>
            </a:r>
            <a:r>
              <a:rPr lang="ru-RU" dirty="0" err="1" smtClean="0"/>
              <a:t>Инфоурок</a:t>
            </a:r>
            <a:r>
              <a:rPr lang="ru-RU" dirty="0" smtClean="0"/>
              <a:t> </a:t>
            </a:r>
            <a:r>
              <a:rPr lang="ru-RU" dirty="0"/>
              <a:t>(ссылка: </a:t>
            </a:r>
            <a:r>
              <a:rPr lang="en-US" dirty="0" smtClean="0"/>
              <a:t>infourok.ru/user/</a:t>
            </a:r>
            <a:r>
              <a:rPr lang="en-US" b="1" dirty="0" err="1" smtClean="0"/>
              <a:t>garmaev</a:t>
            </a:r>
            <a:r>
              <a:rPr lang="en-US" dirty="0" err="1" smtClean="0"/>
              <a:t>-</a:t>
            </a:r>
            <a:r>
              <a:rPr lang="en-US" b="1" dirty="0" err="1" smtClean="0"/>
              <a:t>bair</a:t>
            </a:r>
            <a:r>
              <a:rPr lang="en-US" dirty="0" err="1" smtClean="0"/>
              <a:t>-surunzhapovich</a:t>
            </a:r>
            <a:r>
              <a:rPr lang="ru-RU" dirty="0" smtClean="0"/>
              <a:t>) и </a:t>
            </a:r>
            <a:r>
              <a:rPr lang="ru-RU" dirty="0" err="1" smtClean="0"/>
              <a:t>Мультиурок</a:t>
            </a:r>
            <a:r>
              <a:rPr lang="ru-RU" dirty="0" smtClean="0"/>
              <a:t>.</a:t>
            </a:r>
          </a:p>
          <a:p>
            <a:r>
              <a:rPr lang="ru-RU" dirty="0"/>
              <a:t>(ссылка: </a:t>
            </a:r>
            <a:r>
              <a:rPr lang="en-US" dirty="0" smtClean="0"/>
              <a:t>https</a:t>
            </a:r>
            <a:r>
              <a:rPr lang="en-US" dirty="0"/>
              <a:t>://multiurok.ru/GBS0812</a:t>
            </a:r>
            <a:r>
              <a:rPr lang="en-US" dirty="0" smtClean="0"/>
              <a:t>/#</a:t>
            </a:r>
            <a:r>
              <a:rPr lang="ru-RU" dirty="0" smtClean="0"/>
              <a:t>). Имеются публикации на образовательных сайтах: </a:t>
            </a:r>
            <a:r>
              <a:rPr lang="ru-RU" dirty="0" err="1" smtClean="0"/>
              <a:t>Инфоурок</a:t>
            </a:r>
            <a:r>
              <a:rPr lang="ru-RU" dirty="0" smtClean="0"/>
              <a:t>, </a:t>
            </a:r>
            <a:r>
              <a:rPr lang="ru-RU" dirty="0" err="1" smtClean="0"/>
              <a:t>Знанио</a:t>
            </a:r>
            <a:r>
              <a:rPr lang="ru-RU" dirty="0" smtClean="0"/>
              <a:t>, </a:t>
            </a:r>
            <a:r>
              <a:rPr lang="ru-RU" dirty="0" err="1" smtClean="0"/>
              <a:t>Мультиурок</a:t>
            </a:r>
            <a:r>
              <a:rPr lang="ru-RU" dirty="0" smtClean="0"/>
              <a:t>, Продленка, Социальная сеть работников </a:t>
            </a:r>
            <a:r>
              <a:rPr lang="ru-RU" dirty="0"/>
              <a:t>образования.(ссылка: 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multiurok.ru/album/gramoty-za-publikatsii.html</a:t>
            </a:r>
            <a:r>
              <a:rPr lang="ru-RU" dirty="0" smtClean="0"/>
              <a:t>).</a:t>
            </a:r>
          </a:p>
          <a:p>
            <a:r>
              <a:rPr lang="ru-RU" dirty="0"/>
              <a:t>Разработаны  рабочие программы по технологии для обучающихся 5,6,7 классов, а также рабочие программы для факультативных занятий 1</a:t>
            </a:r>
            <a:r>
              <a:rPr lang="ru-RU" dirty="0" smtClean="0"/>
              <a:t>, 5 </a:t>
            </a:r>
            <a:r>
              <a:rPr lang="ru-RU" dirty="0"/>
              <a:t>и 6-7 классов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(ссылка:</a:t>
            </a:r>
            <a:r>
              <a:rPr lang="en-US" dirty="0" smtClean="0"/>
              <a:t> </a:t>
            </a:r>
            <a:r>
              <a:rPr lang="en-US" dirty="0"/>
              <a:t>https://</a:t>
            </a:r>
            <a:r>
              <a:rPr lang="en-US" dirty="0" smtClean="0"/>
              <a:t>multiurok.ru/GBS0812/files</a:t>
            </a:r>
            <a:r>
              <a:rPr lang="ru-RU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2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3724" y="1163966"/>
            <a:ext cx="92445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Использую  </a:t>
            </a:r>
            <a:r>
              <a:rPr lang="ru-RU" dirty="0"/>
              <a:t>современные  методы  ведения  уроков  технологии,   добиваюсь </a:t>
            </a:r>
          </a:p>
          <a:p>
            <a:r>
              <a:rPr lang="ru-RU" dirty="0"/>
              <a:t>дальнейшего   развития  у  учащихся  политехнических  знаний,  повышения  их </a:t>
            </a:r>
          </a:p>
          <a:p>
            <a:r>
              <a:rPr lang="ru-RU" dirty="0"/>
              <a:t>активности,  компетентно  осуществляю  дозирование  нагрузки  соответственно </a:t>
            </a:r>
          </a:p>
          <a:p>
            <a:r>
              <a:rPr lang="ru-RU" dirty="0"/>
              <a:t>возрасту  учащихся.  В  соответствии  с  методикой  технологического  образования  я </a:t>
            </a:r>
          </a:p>
          <a:p>
            <a:r>
              <a:rPr lang="ru-RU" dirty="0"/>
              <a:t>применяю  следующие  типы  уроков:  комбинированный,  теоретический, </a:t>
            </a:r>
          </a:p>
          <a:p>
            <a:r>
              <a:rPr lang="ru-RU" dirty="0"/>
              <a:t>практический,  урок  –  лабораторная  работа,  </a:t>
            </a:r>
            <a:r>
              <a:rPr lang="ru-RU" dirty="0" err="1"/>
              <a:t>контрольно</a:t>
            </a:r>
            <a:r>
              <a:rPr lang="ru-RU" dirty="0"/>
              <a:t>–проверочный  урок,  урок–</a:t>
            </a:r>
          </a:p>
          <a:p>
            <a:r>
              <a:rPr lang="ru-RU" dirty="0"/>
              <a:t>викторина и т.д. </a:t>
            </a:r>
          </a:p>
          <a:p>
            <a:r>
              <a:rPr lang="ru-RU" dirty="0" err="1"/>
              <a:t>Межпредметные</a:t>
            </a:r>
            <a:r>
              <a:rPr lang="ru-RU" dirty="0"/>
              <a:t>  связи позволяют  мне  заинтересовать  учащихся  с </a:t>
            </a:r>
          </a:p>
          <a:p>
            <a:r>
              <a:rPr lang="ru-RU" dirty="0" err="1"/>
              <a:t>разноуровневыми</a:t>
            </a:r>
            <a:r>
              <a:rPr lang="ru-RU" dirty="0"/>
              <a:t>  знаниями,  умениями  и  навыками.  Используя интегрированный </a:t>
            </a:r>
          </a:p>
          <a:p>
            <a:r>
              <a:rPr lang="ru-RU" dirty="0"/>
              <a:t>подход  в  обучении,  удается  показать  интеграцию  образовательной  области </a:t>
            </a:r>
          </a:p>
          <a:p>
            <a:r>
              <a:rPr lang="ru-RU" dirty="0"/>
              <a:t>"технология” с взаимно удалёнными предметными областями такими, как физика, </a:t>
            </a:r>
          </a:p>
          <a:p>
            <a:r>
              <a:rPr lang="ru-RU" dirty="0"/>
              <a:t>химия</a:t>
            </a:r>
            <a:r>
              <a:rPr lang="ru-RU" dirty="0" smtClean="0"/>
              <a:t>,  </a:t>
            </a:r>
            <a:r>
              <a:rPr lang="ru-RU" dirty="0"/>
              <a:t>биология,  психология,  история,  экономика,  литература.  Физические  и </a:t>
            </a:r>
          </a:p>
          <a:p>
            <a:r>
              <a:rPr lang="ru-RU" dirty="0"/>
              <a:t>химические  свойства  материалов,  исторические  справки  о  материалах  и </a:t>
            </a:r>
          </a:p>
          <a:p>
            <a:r>
              <a:rPr lang="ru-RU" dirty="0"/>
              <a:t>инструментах, влияние экологических факторов на человека, расчёт себестоимости </a:t>
            </a:r>
          </a:p>
          <a:p>
            <a:r>
              <a:rPr lang="ru-RU" dirty="0"/>
              <a:t>– всё это рассматривается на уроках технологии. </a:t>
            </a:r>
          </a:p>
        </p:txBody>
      </p:sp>
    </p:spTree>
    <p:extLst>
      <p:ext uri="{BB962C8B-B14F-4D97-AF65-F5344CB8AC3E}">
        <p14:creationId xmlns:p14="http://schemas.microsoft.com/office/powerpoint/2010/main" val="36191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4021" y="1176297"/>
            <a:ext cx="93796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 практических  занятий  постоянно  разрабатываю  и  провожу  вводный, </a:t>
            </a:r>
          </a:p>
          <a:p>
            <a:r>
              <a:rPr lang="ru-RU" dirty="0"/>
              <a:t>текущий и заключительный инструктажи. На вводном инструктаже рассказываю </a:t>
            </a:r>
          </a:p>
          <a:p>
            <a:r>
              <a:rPr lang="ru-RU" dirty="0"/>
              <a:t>о  технологической  последовательности  изготовления  конкретного  изделия  или </a:t>
            </a:r>
          </a:p>
          <a:p>
            <a:r>
              <a:rPr lang="ru-RU" dirty="0"/>
              <a:t>содержания  конкретных  действий,  которые  будут  выполняться  учащимися  при </a:t>
            </a:r>
          </a:p>
          <a:p>
            <a:r>
              <a:rPr lang="ru-RU" dirty="0"/>
              <a:t>самостоятельной  работе.  Зная  свойство  личности  каждого  ученика,  так </a:t>
            </a:r>
          </a:p>
          <a:p>
            <a:r>
              <a:rPr lang="ru-RU" dirty="0" smtClean="0"/>
              <a:t>выстраиваю </a:t>
            </a:r>
            <a:r>
              <a:rPr lang="ru-RU" dirty="0"/>
              <a:t>объяснение технологии или иных аспектов  работы, чтобы учащийся </a:t>
            </a:r>
          </a:p>
          <a:p>
            <a:r>
              <a:rPr lang="ru-RU" dirty="0"/>
              <a:t>проникся  уверенностью  в  посильности  задания  и  четким  представлением </a:t>
            </a:r>
          </a:p>
          <a:p>
            <a:r>
              <a:rPr lang="ru-RU" dirty="0"/>
              <a:t>последовательности своих действий при его выполнении. </a:t>
            </a:r>
          </a:p>
          <a:p>
            <a:r>
              <a:rPr lang="ru-RU" dirty="0"/>
              <a:t>Непременно  при  проведении  вводного  инструктажа  –  предупреждаю  о </a:t>
            </a:r>
          </a:p>
          <a:p>
            <a:r>
              <a:rPr lang="ru-RU" dirty="0"/>
              <a:t>типичных  ошибках, которые  могут  быть  допущены  в  процессе  самостоятельной </a:t>
            </a:r>
          </a:p>
          <a:p>
            <a:r>
              <a:rPr lang="ru-RU" dirty="0"/>
              <a:t>работы.  Предупреждение  о  них  стимулирует  мотивацию  качественного </a:t>
            </a:r>
          </a:p>
          <a:p>
            <a:r>
              <a:rPr lang="ru-RU" dirty="0"/>
              <a:t>выполнения приемов, стремление к технологической дисциплине. </a:t>
            </a:r>
          </a:p>
          <a:p>
            <a:r>
              <a:rPr lang="ru-RU" dirty="0"/>
              <a:t>Обязательным  элементом  вводного  инструктажа  является  обращение  к </a:t>
            </a:r>
          </a:p>
          <a:p>
            <a:r>
              <a:rPr lang="ru-RU" dirty="0"/>
              <a:t>безопасному  выполнению  приемов,  сознательному  соблюдению  правил </a:t>
            </a:r>
          </a:p>
          <a:p>
            <a:r>
              <a:rPr lang="ru-RU" dirty="0"/>
              <a:t>безопасности труда.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070" y="631854"/>
            <a:ext cx="100301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Вводный инструктаж включает следующие вопросы: </a:t>
            </a:r>
          </a:p>
          <a:p>
            <a:r>
              <a:rPr lang="ru-RU" dirty="0"/>
              <a:t>•  назначение изделия и значение деятельности по его выполнению; </a:t>
            </a:r>
          </a:p>
          <a:p>
            <a:r>
              <a:rPr lang="ru-RU" dirty="0"/>
              <a:t>•  характеристики материала изделия, его технологических свойств; </a:t>
            </a:r>
          </a:p>
          <a:p>
            <a:r>
              <a:rPr lang="ru-RU" dirty="0"/>
              <a:t>•  разбор  чертежа  детали,  подлежащий  изготовлению  учащимися,  с </a:t>
            </a:r>
          </a:p>
          <a:p>
            <a:r>
              <a:rPr lang="ru-RU" dirty="0"/>
              <a:t>разъяснением  значения  и  особенностей  условных  обозначений  на  нем, </a:t>
            </a:r>
          </a:p>
          <a:p>
            <a:r>
              <a:rPr lang="ru-RU" dirty="0"/>
              <a:t>технических требований и условий, имеющихся в этой документации; </a:t>
            </a:r>
          </a:p>
          <a:p>
            <a:r>
              <a:rPr lang="ru-RU" dirty="0"/>
              <a:t>•  подробный  разбор  технологии  изготовления  изделия,  её </a:t>
            </a:r>
          </a:p>
          <a:p>
            <a:r>
              <a:rPr lang="ru-RU" dirty="0"/>
              <a:t>особенностей в данном случае, рассмотрение условий базирования, закрепления и </a:t>
            </a:r>
          </a:p>
          <a:p>
            <a:r>
              <a:rPr lang="ru-RU" dirty="0"/>
              <a:t>т.д.; </a:t>
            </a:r>
          </a:p>
          <a:p>
            <a:r>
              <a:rPr lang="ru-RU" dirty="0"/>
              <a:t>•  правила  пользования  оборудованием  и  инструментами </a:t>
            </a:r>
          </a:p>
          <a:p>
            <a:r>
              <a:rPr lang="ru-RU" dirty="0"/>
              <a:t>(демонстрация, показ) с объяснением способов наладки, установки и закрепления; </a:t>
            </a:r>
          </a:p>
          <a:p>
            <a:r>
              <a:rPr lang="ru-RU" dirty="0"/>
              <a:t>•  показ  наиболее  рациональных  приемов  и  способов  выполнения </a:t>
            </a:r>
          </a:p>
          <a:p>
            <a:r>
              <a:rPr lang="ru-RU" dirty="0"/>
              <a:t>задания,  ознакомление  с  прогрессивными  инструментами  и  приспособлениями </a:t>
            </a:r>
          </a:p>
          <a:p>
            <a:r>
              <a:rPr lang="ru-RU" dirty="0"/>
              <a:t>новаторов, выделение их преимуществ; </a:t>
            </a:r>
          </a:p>
          <a:p>
            <a:r>
              <a:rPr lang="ru-RU" dirty="0"/>
              <a:t>•  правила  техники  безопасности  при  выполнении  данного изделия, </a:t>
            </a:r>
          </a:p>
          <a:p>
            <a:r>
              <a:rPr lang="ru-RU" dirty="0"/>
              <a:t>предостережение о возможных ошибках и опасностях; </a:t>
            </a:r>
          </a:p>
          <a:p>
            <a:r>
              <a:rPr lang="ru-RU" dirty="0"/>
              <a:t>•  организация рабочего места для данного случая работы; </a:t>
            </a:r>
          </a:p>
          <a:p>
            <a:r>
              <a:rPr lang="ru-RU" dirty="0"/>
              <a:t>•  основные критерии оценки качества (годности) изделия и т.п. </a:t>
            </a:r>
          </a:p>
          <a:p>
            <a:r>
              <a:rPr lang="ru-RU" dirty="0"/>
              <a:t>•  проверка  усвоения  учащимися  изложенного  материала  и (при </a:t>
            </a:r>
          </a:p>
          <a:p>
            <a:r>
              <a:rPr lang="ru-RU" dirty="0"/>
              <a:t>необходимости) повторный показ и объяснение недостаточно понятого. </a:t>
            </a:r>
          </a:p>
        </p:txBody>
      </p:sp>
    </p:spTree>
    <p:extLst>
      <p:ext uri="{BB962C8B-B14F-4D97-AF65-F5344CB8AC3E}">
        <p14:creationId xmlns:p14="http://schemas.microsoft.com/office/powerpoint/2010/main" val="28479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448</TotalTime>
  <Words>1339</Words>
  <Application>Microsoft Office PowerPoint</Application>
  <PresentationFormat>Широкоэкранный</PresentationFormat>
  <Paragraphs>211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Натуральные материалы</vt:lpstr>
      <vt:lpstr>Объект упаковщика для оболочки</vt:lpstr>
      <vt:lpstr>Министерство Образования и науки Республики Бурятия Муниципальное Автономное Образовательное Учреждение «Гимназия №14» г.Улан-Удэ</vt:lpstr>
      <vt:lpstr>Курсы повышения квалификации</vt:lpstr>
      <vt:lpstr>Тема  самообразования: Развитие творческих интересов и способностей обучающихся на уроках технологии в условиях реализации ФГОС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Грамоты обучающихся</vt:lpstr>
      <vt:lpstr>Мои публикации</vt:lpstr>
      <vt:lpstr>Грамоты за подготовку обучающихся</vt:lpstr>
      <vt:lpstr> Профессиональные достижения</vt:lpstr>
      <vt:lpstr>Отзывы обучающихся</vt:lpstr>
      <vt:lpstr>Отзывы родителей и коллег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Бурятия Муниципальное Автономное Образовательное Учреждение «Гимназия №14» г.Улан-Удэ</dc:title>
  <dc:creator>Баир</dc:creator>
  <cp:lastModifiedBy>Баир</cp:lastModifiedBy>
  <cp:revision>109</cp:revision>
  <dcterms:created xsi:type="dcterms:W3CDTF">2017-10-24T03:29:11Z</dcterms:created>
  <dcterms:modified xsi:type="dcterms:W3CDTF">2017-12-01T02:33:39Z</dcterms:modified>
</cp:coreProperties>
</file>