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3" r:id="rId4"/>
  </p:sldMasterIdLst>
  <p:sldIdLst>
    <p:sldId id="256" r:id="rId5"/>
    <p:sldId id="281" r:id="rId6"/>
    <p:sldId id="274" r:id="rId7"/>
    <p:sldId id="275" r:id="rId8"/>
    <p:sldId id="276" r:id="rId9"/>
    <p:sldId id="282" r:id="rId10"/>
    <p:sldId id="283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67" r:id="rId19"/>
    <p:sldId id="287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3581400"/>
            <a:ext cx="4419600" cy="1089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6482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73DA04-C2DD-4C68-897E-45A637C76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4483-7659-442E-926B-3110F694A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DEE69-1AF3-47B0-A7F3-950A6F4D1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57600" y="2667000"/>
            <a:ext cx="24384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2667000"/>
            <a:ext cx="24384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8403C-EC1C-41DC-9B77-C3118592F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A14F5-49D8-413D-BB40-9D08BA63D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2F0C-991C-4FD9-A35A-742AB0D5A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3A3C-DD27-459F-9449-A599BD254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27F4-06E3-498E-97C4-3C4BA22EF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34AC-6C6F-47E6-8A63-2CFE13B28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0C1E-084A-4F91-85C2-8CB93533E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67600" y="1905000"/>
            <a:ext cx="14478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00" y="1905000"/>
            <a:ext cx="41910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6CDE-6F27-4863-A291-5545ED138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990600"/>
          </a:xfrm>
        </p:spPr>
        <p:txBody>
          <a:bodyPr/>
          <a:lstStyle>
            <a:lvl1pPr>
              <a:defRPr>
                <a:solidFill>
                  <a:srgbClr val="3A564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57800"/>
            <a:ext cx="7086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62928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594BBC-E88D-4B62-B56D-7F895D18E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C2162-E651-48E0-9B1B-82D797F93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98856-AFA7-4F36-BD39-3142664F7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D2BDD-3B47-4813-BAA0-3E6A4B202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CD52-CBFE-4B95-8373-1ECBB2BA2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4C12-F642-4CFB-99E1-01924D30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15BE-A719-4EB8-B83F-2A580EBE6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E727-BA80-4516-BA7D-C9E294A03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841EB-7C76-4F34-AD7A-6157CDB90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7257-83E1-4A7B-8AD1-5C36558D2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8400" y="0"/>
            <a:ext cx="18288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3340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D13D-9E22-467E-B8BD-2BC915B3A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30FE40-9F90-4A42-A6E2-758EB6134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9D3F-C41B-4F45-A571-359C00B74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1188-7595-4AD8-BCDB-4776A2103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9DB5-84B3-4E42-B41D-FB1072C67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E4F4-A796-45E4-8291-BC06CB4EA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9A6B-C174-435C-8B2E-156579034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31735-514E-44B1-8CC2-3C4FB20F7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2982-A8F1-4E85-9240-268FB69C0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7058A-3ED7-4208-94F5-0AA7D6707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AEE9D-1BD0-4A89-BD0E-F52A25AEC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F771-FD3A-47A5-817C-463AB1AD4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DE0FB6CF-D394-4829-B9B4-2DFF1916A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905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2667000"/>
            <a:ext cx="5029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B3910D-51C5-43DD-ACB4-DF3294CC7A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AC126-FC5F-4B85-B33C-D3FC8660F9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56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A564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A564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A564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62484D-76A7-4452-8782-8AB851D046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05000"/>
            <a:ext cx="5791200" cy="4572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/>
                </a:solidFill>
              </a:rPr>
              <a:t>Педсовет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772400" cy="3459163"/>
          </a:xfrm>
        </p:spPr>
        <p:txBody>
          <a:bodyPr/>
          <a:lstStyle/>
          <a:p>
            <a:pPr algn="ctr">
              <a:buNone/>
            </a:pPr>
            <a:endParaRPr lang="ru-RU" sz="2000" i="1" dirty="0" smtClean="0">
              <a:solidFill>
                <a:schemeClr val="accent2"/>
              </a:solidFill>
              <a:latin typeface="+mj-lt"/>
            </a:endParaRPr>
          </a:p>
          <a:p>
            <a:pPr algn="ctr">
              <a:buNone/>
            </a:pPr>
            <a:r>
              <a:rPr lang="ru-RU" sz="3600" i="1" dirty="0" smtClean="0">
                <a:solidFill>
                  <a:schemeClr val="accent2"/>
                </a:solidFill>
                <a:latin typeface="+mj-lt"/>
              </a:rPr>
              <a:t>«Система коррекционной работы с детьми с умственной отсталостью»</a:t>
            </a:r>
            <a:endParaRPr lang="en-US" sz="3600" i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447800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</a:rPr>
              <a:t>Коррекционно-развивающий блок 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6764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Развитие компенсаторных механизмов становления деятельности ребенка, преодоление и предупреждение 	вторичных 	отклонений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600" u="sng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Здоровьесберегающий</a:t>
            </a:r>
            <a:r>
              <a:rPr lang="ru-RU" sz="36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блок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670731"/>
            <a:ext cx="6313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Совершенствование функций формирующего организм  ребенка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Воспитательно-образовательный 	блок</a:t>
            </a:r>
            <a:endParaRPr lang="ru-RU" sz="3200" u="sng" dirty="0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85800" y="1066800"/>
            <a:ext cx="746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Становление нравственных основ личности, социально- приемлемого поведения в обществе. Развитие ориентировочной и познавательной деятельности, укрепление взаимосвязи между основными компонентами мыслительной деятельности.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315200" cy="4343400"/>
          </a:xfrm>
        </p:spPr>
        <p:txBody>
          <a:bodyPr/>
          <a:lstStyle/>
          <a:p>
            <a:r>
              <a:rPr lang="ru-RU" sz="2000" dirty="0" smtClean="0"/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коллективные формы взаимодействия  с семьей;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-индивидуальные формы работы с семьей;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-формы наглядного информационного обеспечения;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-решение организационных вопросов;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-информирование родителей по вопросам взаимодействия ДОУ с другими организациями и соц. службами.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24006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kern="0" dirty="0" smtClean="0">
                <a:ea typeface="+mj-ea"/>
                <a:cs typeface="+mj-cs"/>
              </a:rPr>
              <a:t>Социально - педагогический блок</a:t>
            </a:r>
            <a:endParaRPr lang="ru-RU" sz="3600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838200" y="0"/>
            <a:ext cx="7315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Психолого-медико-педагогическое</a:t>
            </a: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сопровождение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0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медицинское воздействие;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коррекционно-педагогическое воздействие;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психолого-педагогическое и психофизическое воздействие.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  Взаимосвязь участников   коррекционного процесса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aphicFrame>
        <p:nvGraphicFramePr>
          <p:cNvPr id="63543" name="Group 55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04250" cy="4292601"/>
        </p:xfrm>
        <a:graphic>
          <a:graphicData uri="http://schemas.openxmlformats.org/drawingml/2006/table">
            <a:tbl>
              <a:tblPr/>
              <a:tblGrid>
                <a:gridCol w="3382963"/>
                <a:gridCol w="2576512"/>
                <a:gridCol w="2644775"/>
              </a:tblGrid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Дефектолог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Black" pitchFamily="34" charset="0"/>
                        </a:rPr>
                        <a:t>Ученик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Black" pitchFamily="34" charset="0"/>
                        </a:rPr>
                        <a:t> с ОВЗ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 Родители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Логопед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Социальный педагог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2" name="Line 24"/>
          <p:cNvSpPr>
            <a:spLocks noChangeShapeType="1"/>
          </p:cNvSpPr>
          <p:nvPr/>
        </p:nvSpPr>
        <p:spPr bwMode="auto">
          <a:xfrm flipH="1" flipV="1">
            <a:off x="3352800" y="26670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5791201" y="2590799"/>
            <a:ext cx="6858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V="1">
            <a:off x="4876800" y="2667000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3276600" y="4191000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b="1" dirty="0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5943600" y="43434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4876800" y="426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H="1">
            <a:off x="3276600" y="38862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5867400" y="3657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2001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«</a:t>
            </a:r>
            <a:r>
              <a:rPr lang="ru-RU" sz="4800" dirty="0" smtClean="0"/>
              <a:t>Ребенок- это сосуд, данный нам, взрослым, на хранение»</a:t>
            </a:r>
            <a:endParaRPr lang="ru-RU" sz="4800" dirty="0"/>
          </a:p>
        </p:txBody>
      </p:sp>
      <p:pic>
        <p:nvPicPr>
          <p:cNvPr id="4098" name="Picture 2" descr="C:\Users\ANDREY\Desktop\нг\5310426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374446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Y\Desktop\нг\198158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96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2667000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57200"/>
            <a:ext cx="7391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3600" i="1" dirty="0" smtClean="0"/>
              <a:t>Нет случайно родившихся детей. Ни один путник вечности случайно не рождается. Каждый ребёнок есть явление в земной жизни. Он родился потому, что должен был родиться. Родился, потому, что именно его не хватало миру 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tki.co.il/images/upbringing/vigod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151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uslide.ru/images/3/9256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0"/>
            <a:ext cx="73913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Коррекционная работа -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2192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система </a:t>
            </a:r>
            <a:r>
              <a:rPr lang="ru-RU" sz="2800" dirty="0" err="1" smtClean="0"/>
              <a:t>психолого</a:t>
            </a:r>
            <a:r>
              <a:rPr lang="ru-RU" sz="2800" dirty="0" smtClean="0"/>
              <a:t> - педагогических и медицинских средств, направленных на преодоление или ослабление недостатков в психическом и физическом развитии умственно отсталых 	школьников.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0"/>
            <a:ext cx="7162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 коррекционной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Выявление особых образовательных потребностей обучающихся с умственной отсталостью;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Осуществление индивидуально ориентированной помощи детям с ограниченными возможностями здоровья;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Разработка и реализация индивидуальных учебных планов, организация индивидуальных и групповых занятий для детей с учетом индивидуальных и типологических особенностей;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Реализация системы мероприятий по социальной адаптации умственно отсталых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Оказание родителям (законным представителям) умственно отсталых детей консультативной и методической помощи по медицинским, социальным, правовым и другим вопросам.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4191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Принципы коррекционной работы: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Принцип </a:t>
            </a:r>
            <a:r>
              <a:rPr lang="ru-RU" sz="2400" i="1" dirty="0" smtClean="0">
                <a:solidFill>
                  <a:schemeClr val="tx1"/>
                </a:solidFill>
              </a:rPr>
              <a:t>приоритетности.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 Принцип системности 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Принцип </a:t>
            </a:r>
            <a:r>
              <a:rPr lang="ru-RU" sz="2400" i="1" dirty="0" smtClean="0">
                <a:solidFill>
                  <a:schemeClr val="tx1"/>
                </a:solidFill>
              </a:rPr>
              <a:t>непрерывности</a:t>
            </a:r>
            <a:r>
              <a:rPr lang="ru-RU" sz="2400" dirty="0" smtClean="0">
                <a:solidFill>
                  <a:schemeClr val="tx1"/>
                </a:solidFill>
              </a:rPr>
              <a:t> 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Принцип </a:t>
            </a:r>
            <a:r>
              <a:rPr lang="ru-RU" sz="2400" i="1" dirty="0" smtClean="0">
                <a:solidFill>
                  <a:schemeClr val="tx1"/>
                </a:solidFill>
              </a:rPr>
              <a:t>вариативности 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Принцип </a:t>
            </a:r>
            <a:r>
              <a:rPr lang="ru-RU" sz="2400" i="1" dirty="0" smtClean="0">
                <a:solidFill>
                  <a:schemeClr val="tx1"/>
                </a:solidFill>
              </a:rPr>
              <a:t>единства психолого-педагогических и медицинских средств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Принцип </a:t>
            </a:r>
            <a:r>
              <a:rPr lang="ru-RU" sz="2400" i="1" dirty="0" smtClean="0">
                <a:solidFill>
                  <a:schemeClr val="tx1"/>
                </a:solidFill>
              </a:rPr>
              <a:t>сотрудничества с семьей.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21920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работы с  умственно отсталыми детьми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997839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Цель:</a:t>
            </a:r>
            <a:r>
              <a:rPr lang="ru-RU" sz="2400" dirty="0" smtClean="0"/>
              <a:t> научно-обоснованная организация коррекционно-педагогического процесса с едиными требованиями к ребенку с целью своевременной коррекции речевых, сенсорных, умственных, моторных нарушений, профилактики школьной неуспеваемости, социальной   адаптации в условиях школы – интернат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</a:rPr>
              <a:t>Диагностический блок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828801"/>
            <a:ext cx="7315200" cy="274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Организация комплексного </a:t>
            </a:r>
            <a:r>
              <a:rPr lang="ru-RU" sz="2800" dirty="0" err="1" smtClean="0">
                <a:solidFill>
                  <a:schemeClr val="tx1"/>
                </a:solidFill>
              </a:rPr>
              <a:t>медико-психолого-педагогического</a:t>
            </a:r>
            <a:r>
              <a:rPr lang="ru-RU" sz="2800" dirty="0" smtClean="0">
                <a:solidFill>
                  <a:schemeClr val="tx1"/>
                </a:solidFill>
              </a:rPr>
              <a:t> изучения ребенка с целью его реабилитации.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ol_kid">
  <a:themeElements>
    <a:clrScheme name="cool_k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_ki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_k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ssy_diagram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P_SFUSI_TXT_AlienHead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267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Office Theme</vt:lpstr>
      <vt:lpstr>cool_kid</vt:lpstr>
      <vt:lpstr>messy_diagrams</vt:lpstr>
      <vt:lpstr>PPP_SFUSI_TXT_AlienHead</vt:lpstr>
      <vt:lpstr>Педсовет </vt:lpstr>
      <vt:lpstr>Презентация PowerPoint</vt:lpstr>
      <vt:lpstr>Презентация PowerPoint</vt:lpstr>
      <vt:lpstr>Презентация PowerPoint</vt:lpstr>
      <vt:lpstr>Коррекционная работа -</vt:lpstr>
      <vt:lpstr>Презентация PowerPoint</vt:lpstr>
      <vt:lpstr> Принципы коррекционной работы: - Принцип приоритетности.  - Принцип системности . - Принцип непрерывности . - Принцип вариативности . - Принцип единства психолого-педагогических и медицинских средств. - Принцип сотрудничества с семьей. </vt:lpstr>
      <vt:lpstr>Система работы с  умственно отсталыми детьми </vt:lpstr>
      <vt:lpstr>Диагностический блок</vt:lpstr>
      <vt:lpstr>Коррекционно-развивающий блок </vt:lpstr>
      <vt:lpstr> Здоровьесберегающий блок</vt:lpstr>
      <vt:lpstr>Воспитательно-образовательный  блок</vt:lpstr>
      <vt:lpstr>-коллективные формы взаимодействия  с семьей;  -индивидуальные формы работы с семьей;  -формы наглядного информационного обеспечения;  -решение организационных вопросов;  -информирование родителей по вопросам взаимодействия ДОУ с другими организациями и соц. службами. </vt:lpstr>
      <vt:lpstr>Презентация PowerPoint</vt:lpstr>
      <vt:lpstr>  Взаимосвязь участников   коррекционного процесса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</dc:title>
  <cp:lastModifiedBy>1</cp:lastModifiedBy>
  <cp:revision>34</cp:revision>
  <dcterms:modified xsi:type="dcterms:W3CDTF">2017-03-02T02:18:23Z</dcterms:modified>
</cp:coreProperties>
</file>