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</p:sldMasterIdLst>
  <p:notesMasterIdLst>
    <p:notesMasterId r:id="rId43"/>
  </p:notesMasterIdLst>
  <p:sldIdLst>
    <p:sldId id="285" r:id="rId10"/>
    <p:sldId id="256" r:id="rId11"/>
    <p:sldId id="257" r:id="rId12"/>
    <p:sldId id="258" r:id="rId13"/>
    <p:sldId id="282" r:id="rId14"/>
    <p:sldId id="283" r:id="rId15"/>
    <p:sldId id="260" r:id="rId16"/>
    <p:sldId id="261" r:id="rId17"/>
    <p:sldId id="263" r:id="rId18"/>
    <p:sldId id="289" r:id="rId19"/>
    <p:sldId id="264" r:id="rId20"/>
    <p:sldId id="281" r:id="rId21"/>
    <p:sldId id="265" r:id="rId22"/>
    <p:sldId id="266" r:id="rId23"/>
    <p:sldId id="267" r:id="rId24"/>
    <p:sldId id="271" r:id="rId25"/>
    <p:sldId id="269" r:id="rId26"/>
    <p:sldId id="270" r:id="rId27"/>
    <p:sldId id="272" r:id="rId28"/>
    <p:sldId id="273" r:id="rId29"/>
    <p:sldId id="274" r:id="rId30"/>
    <p:sldId id="290" r:id="rId31"/>
    <p:sldId id="291" r:id="rId32"/>
    <p:sldId id="288" r:id="rId33"/>
    <p:sldId id="292" r:id="rId34"/>
    <p:sldId id="293" r:id="rId35"/>
    <p:sldId id="294" r:id="rId36"/>
    <p:sldId id="276" r:id="rId37"/>
    <p:sldId id="277" r:id="rId38"/>
    <p:sldId id="278" r:id="rId39"/>
    <p:sldId id="279" r:id="rId40"/>
    <p:sldId id="280" r:id="rId41"/>
    <p:sldId id="295" r:id="rId4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bg-BG" altLang="bg-BG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bg-BG" altLang="bg-BG" noProof="0" smtClean="0"/>
          </a:p>
        </p:txBody>
      </p:sp>
    </p:spTree>
    <p:extLst>
      <p:ext uri="{BB962C8B-B14F-4D97-AF65-F5344CB8AC3E}">
        <p14:creationId xmlns:p14="http://schemas.microsoft.com/office/powerpoint/2010/main" val="1114230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234924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48269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65816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102476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68071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204171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382026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1816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824049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346022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0184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26719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990102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86277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407073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66312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30529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18016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2239463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50165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335343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8A6F1-AD32-408D-824A-B2FBBE39D7C7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214266712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C3C0C-2255-42AF-8EB0-3E9E66E93039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3161151239"/>
      </p:ext>
    </p:extLst>
  </p:cSld>
  <p:clrMapOvr>
    <a:masterClrMapping/>
  </p:clrMapOvr>
  <p:transition spd="slow">
    <p:randomBar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B38EA53-2D11-433E-A092-59BF5E3E2AF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487039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7813" y="349250"/>
            <a:ext cx="2055812" cy="574357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49250"/>
            <a:ext cx="6018213" cy="574357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E196-6579-4DA8-8BDC-17D7D97C227F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3533555682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лавие, текст и 2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7" name="Контейнер за долния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8" name="Контейнер за номер на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D8FD-F8FC-4052-BA9D-7DFA5BA5B743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199092916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316C7B0-20F5-427A-BDE8-5D89CC8C509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4350866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791F667B-A21B-4AB1-A22D-AB52A02D93B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4199083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5CCA88F0-ABDF-4EC8-970B-CD2E9405098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68095329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1BF8A94-CC66-41CC-9FCC-00C696D2FFD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62891197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22C743D7-2691-464F-A24E-B294F3396ED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47840522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8DA1E11-FA4E-4878-9661-7999346F80F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69073149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74A6197B-220F-4E0A-AD42-E139DC31ABC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9469723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D009-EA02-4875-8B13-30798AA25A6D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3361527870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95C6A26-BB15-4AB2-B543-A9CA08C8DD4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73479444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E469E51-89CD-4160-B30B-63B6921258D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27481915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A65E1DD-E09B-48AA-A7D5-9A0727AAF92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61512329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AF49486-50D5-4A3A-9A8C-753F017E7EC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64025286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1C1C8DF-E595-44C7-869A-F85DA7F7BD7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19695703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BD3A343-5EB6-44FA-97B2-8F78494B9AC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67350086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BFA9BBF-2ABA-4942-8213-CB6F919172D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93015479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1CA8338-6B0E-4AC7-AA50-097B0A8BFA5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27568762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C3DF3BC-E544-4AA1-9CA8-7621EC33B13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8736806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FB9215E7-9EDE-4826-9AF3-EAC94DF682E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7713126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55B6-816D-4526-A47C-5AD7A98F8CAC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2789751199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6DD28C77-5ECB-4372-B71F-FEFCF3447C9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24881390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0D3F3B9-7164-4B08-AFA0-951FBEFE024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31889991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71B6F04A-81C9-43FA-B534-DA6A2235A29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44424860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5DA8F46-547B-407A-B169-99E66BD9219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70684125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13AA9C2-6FD6-4F79-B969-19A4986F842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73867925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CC479454-048E-43D2-926E-B005D51852E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42032894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73F6377B-4B67-4813-858D-7BFF22E4E9C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82045862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EBB013D-1946-4919-B8B3-478A1EE02B3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86454511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FEACF524-AAED-4991-B5AC-D6E3BE8C0B5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68907365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4566D66-8AEC-425B-8EE5-3778BC6DB1B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5884634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11625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7012" cy="4111625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E087-B922-408B-A143-6FFF9E13006C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3178918889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7E9F1ED-E9F2-4AC8-A4BC-756364B441D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67317542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62ABEC64-0165-4C3F-B37F-85B7720BE86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79528381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57636D47-BD2F-45F3-809E-82AF097D85C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23780445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9A27013-E1DC-462B-96B3-7C098BE7432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60405878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6B7C0DB-8FF2-4332-8249-23F6C73FF73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55549340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2D7F508D-1FA1-455B-ABA9-1F452C5B284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54657379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E25605A-A0EC-4DAF-996E-7A4C2EA6404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42324244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E918F18-0C45-486A-9E3E-8F021918E3E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67211798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1C392F11-C0A2-4BFF-BE13-0C18FFD7D68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13843098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56385051-C531-4ECD-AAB4-878AEE71323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5260755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64BB3-BFF9-41E5-930C-B7136DB5F32D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2668047456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6B76813-2880-484F-8791-E9B0D80ACC5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59935304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5917555-8689-4FD3-8744-00AB85D9474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36950940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D49E067-B7B1-4668-9B69-65D92C0C16D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34019321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3F62371-FD49-478C-B600-D3B30723E3C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11314103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CE1C9667-E5B1-4475-86D4-0E1101546E2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30386368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1AB58AEC-951B-4FCF-AC50-11AA085E9E4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15232031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A03BC8A-8B6E-4F9F-9531-27B7579A009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91366070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68CD4D82-C6EE-4D9F-BC5A-567E7AC03FC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80668058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B692B5F-0CA9-4594-83D4-F871E06CB25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35309178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BD616F8-595E-448D-9306-8C7D4E948A4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9487087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89D8-2262-4B08-967C-EBB6B7FCAEEC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1235457117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F115ED69-91E4-4B22-8BEE-A92E24F8BAE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04970802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8963D09-E29E-48EB-A847-1503A2FEDA1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08931470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F29C6D7-1619-497D-AB2A-28ED6D9AB25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22498354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965D29A-14E5-4987-A760-75C1468D113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27316877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2356844D-55C5-4CD1-8722-50BC6336360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12192730"/>
      </p:ext>
    </p:extLst>
  </p:cSld>
  <p:clrMapOvr>
    <a:masterClrMapping/>
  </p:clrMapOvr>
  <p:transition spd="slow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A84B4E19-8211-4F04-AAE9-ABC9962526F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84337352"/>
      </p:ext>
    </p:extLst>
  </p:cSld>
  <p:clrMapOvr>
    <a:masterClrMapping/>
  </p:clrMapOvr>
  <p:transition spd="slow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A97207E9-ED59-44C1-B178-F9050541541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5547880"/>
      </p:ext>
    </p:extLst>
  </p:cSld>
  <p:clrMapOvr>
    <a:masterClrMapping/>
  </p:clrMapOvr>
  <p:transition spd="slow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A6F2ABE-8438-4D09-BA3E-2068A332A4E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71056588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CCFB1D66-4306-430D-8ABE-9F8730E5820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3353297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6D7FFD2-5143-4EE9-9B5F-F9C9F76EE30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8353674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A9A1-9A41-4E6F-B421-28E1CB0CA7B6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1142088406"/>
      </p:ext>
    </p:extLst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6569D86-014A-45ED-B25D-10108D7E8EB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79309770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596F6E6C-38D0-4351-A2DB-A2D8E5D9534D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56533510"/>
      </p:ext>
    </p:extLst>
  </p:cSld>
  <p:clrMapOvr>
    <a:masterClrMapping/>
  </p:clrMapOvr>
  <p:transition spd="slow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7A0629F0-B5C0-475A-A513-2A70C5CDBBF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93823466"/>
      </p:ext>
    </p:extLst>
  </p:cSld>
  <p:clrMapOvr>
    <a:masterClrMapping/>
  </p:clrMapOvr>
  <p:transition spd="slow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50FF9619-10D8-4E89-982B-552BE0BDC38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75074109"/>
      </p:ext>
    </p:extLst>
  </p:cSld>
  <p:clrMapOvr>
    <a:masterClrMapping/>
  </p:clrMapOvr>
  <p:transition spd="slow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98635E7-D8B9-4AC9-986D-E9275F88908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21552609"/>
      </p:ext>
    </p:extLst>
  </p:cSld>
  <p:clrMapOvr>
    <a:masterClrMapping/>
  </p:clrMapOvr>
  <p:transition spd="slow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7171635-9FB6-4B9A-BD3F-7135B1747A2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20654201"/>
      </p:ext>
    </p:extLst>
  </p:cSld>
  <p:clrMapOvr>
    <a:masterClrMapping/>
  </p:clrMapOvr>
  <p:transition spd="slow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2102EFCB-2560-49E3-A262-9A9395CA460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80807480"/>
      </p:ext>
    </p:extLst>
  </p:cSld>
  <p:clrMapOvr>
    <a:masterClrMapping/>
  </p:clrMapOvr>
  <p:transition spd="slow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E84874E-93DA-47B5-8534-16D456B2E2D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38634023"/>
      </p:ext>
    </p:extLst>
  </p:cSld>
  <p:clrMapOvr>
    <a:masterClrMapping/>
  </p:clrMapOvr>
  <p:transition spd="slow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72BE9411-3E45-485A-B9CB-103342FB294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71679184"/>
      </p:ext>
    </p:extLst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FB7534B0-359D-480D-A7D8-73930AEEBDB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6367304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0767-F459-49F7-B4B0-75679C277B04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3989597963"/>
      </p:ext>
    </p:extLst>
  </p:cSld>
  <p:clrMapOvr>
    <a:masterClrMapping/>
  </p:clrMapOvr>
  <p:transition spd="slow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1E58994-60DB-44EE-971F-50F118AA3A6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92394532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27B56C3D-5B5E-4EC1-AE40-E12EAE87328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47524933"/>
      </p:ext>
    </p:extLst>
  </p:cSld>
  <p:clrMapOvr>
    <a:masterClrMapping/>
  </p:clrMapOvr>
  <p:transition spd="slow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F97E70C-F3A5-4D5A-ADE1-8763D081DAB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343218595"/>
      </p:ext>
    </p:extLst>
  </p:cSld>
  <p:clrMapOvr>
    <a:masterClrMapping/>
  </p:clrMapOvr>
  <p:transition spd="slow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A3EFA0F2-E337-4125-838F-5D67D24848B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26324024"/>
      </p:ext>
    </p:extLst>
  </p:cSld>
  <p:clrMapOvr>
    <a:masterClrMapping/>
  </p:clrMapOvr>
  <p:transition spd="slow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2A9B333F-820A-4E12-867B-4E71C775AE0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93437954"/>
      </p:ext>
    </p:extLst>
  </p:cSld>
  <p:clrMapOvr>
    <a:masterClrMapping/>
  </p:clrMapOvr>
  <p:transition spd="slow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FEF678CA-9576-4DB4-A98E-20AA7CC5560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82523152"/>
      </p:ext>
    </p:extLst>
  </p:cSld>
  <p:clrMapOvr>
    <a:masterClrMapping/>
  </p:clrMapOvr>
  <p:transition spd="slow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132966F0-7331-4BA9-82E4-AFDE78382AC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75594684"/>
      </p:ext>
    </p:extLst>
  </p:cSld>
  <p:clrMapOvr>
    <a:masterClrMapping/>
  </p:clrMapOvr>
  <p:transition spd="slow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6897E015-13B1-41D1-80E1-3CAB50D9472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45758887"/>
      </p:ext>
    </p:extLst>
  </p:cSld>
  <p:clrMapOvr>
    <a:masterClrMapping/>
  </p:clrMapOvr>
  <p:transition spd="slow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1AE5A473-9D8F-46D0-ABBD-E5F635A87CB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75599622"/>
      </p:ext>
    </p:extLst>
  </p:cSld>
  <p:clrMapOvr>
    <a:masterClrMapping/>
  </p:clrMapOvr>
  <p:transition spd="slow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A872562-7A74-40B9-B9D5-1B095917411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7641409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60126-3CE5-40BC-80A6-66AD4586489C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2207135734"/>
      </p:ext>
    </p:extLst>
  </p:cSld>
  <p:clrMapOvr>
    <a:masterClrMapping/>
  </p:clrMapOvr>
  <p:transition spd="slow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FF08D7E-5133-46AC-9AE6-8ACFC19B411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45935540"/>
      </p:ext>
    </p:extLst>
  </p:cSld>
  <p:clrMapOvr>
    <a:masterClrMapping/>
  </p:clrMapOvr>
  <p:transition spd="slow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E9038EE-2ECB-449D-A66A-8D7FCB23A8C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69619568"/>
      </p:ext>
    </p:extLst>
  </p:cSld>
  <p:clrMapOvr>
    <a:masterClrMapping/>
  </p:clrMapOvr>
  <p:transition spd="slow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532E7C3D-2FCD-4E9D-BF79-01B572CCFF6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89476014"/>
      </p:ext>
    </p:extLst>
  </p:cSld>
  <p:clrMapOvr>
    <a:masterClrMapping/>
  </p:clrMapOvr>
  <p:transition spd="slow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78BB77CE-A18D-4C18-AD07-5F00B37FB4D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910658668"/>
      </p:ext>
    </p:extLst>
  </p:cSld>
  <p:clrMapOvr>
    <a:masterClrMapping/>
  </p:clrMapOvr>
  <p:transition spd="slow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CE101407-8A0A-41D9-86B9-8E38A504D7E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2730150"/>
      </p:ext>
    </p:extLst>
  </p:cSld>
  <p:clrMapOvr>
    <a:masterClrMapping/>
  </p:clrMapOvr>
  <p:transition spd="slow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9B7830E-0E5B-4BC4-AA3A-A5198C69139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55837185"/>
      </p:ext>
    </p:extLst>
  </p:cSld>
  <p:clrMapOvr>
    <a:masterClrMapping/>
  </p:clrMapOvr>
  <p:transition spd="slow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6EB2F383-BD2F-4F11-AFC6-1298F5B85FE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84670446"/>
      </p:ext>
    </p:extLst>
  </p:cSld>
  <p:clrMapOvr>
    <a:masterClrMapping/>
  </p:clrMapOvr>
  <p:transition spd="slow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62F693DD-BB7A-49A1-AE98-728B4223BB9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71684159"/>
      </p:ext>
    </p:extLst>
  </p:cSld>
  <p:clrMapOvr>
    <a:masterClrMapping/>
  </p:clrMapOvr>
  <p:transition spd="slow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FDD2F65-68A3-4551-8CAA-8FB4CDE0D8E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579944030"/>
      </p:ext>
    </p:extLst>
  </p:cSld>
  <p:clrMapOvr>
    <a:masterClrMapping/>
  </p:clrMapOvr>
  <p:transition spd="slow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 smtClean="0"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AE6EC60B-B9CE-42B5-AE22-F0EC8C3C21B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2164708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9250"/>
            <a:ext cx="82264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64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smtClean="0"/>
              <a:t>Для правки структуры щелкните мышью</a:t>
            </a:r>
          </a:p>
          <a:p>
            <a:pPr lvl="1"/>
            <a:r>
              <a:rPr lang="en-GB" altLang="bg-BG" smtClean="0"/>
              <a:t>Второй уровень структуры</a:t>
            </a:r>
          </a:p>
          <a:p>
            <a:pPr lvl="2"/>
            <a:r>
              <a:rPr lang="en-GB" altLang="bg-BG" smtClean="0"/>
              <a:t>Третий уровень структуры</a:t>
            </a:r>
          </a:p>
          <a:p>
            <a:pPr lvl="3"/>
            <a:r>
              <a:rPr lang="en-GB" altLang="bg-BG" smtClean="0"/>
              <a:t>Четвёртый уровень структуры</a:t>
            </a:r>
          </a:p>
          <a:p>
            <a:pPr lvl="4"/>
            <a:r>
              <a:rPr lang="en-GB" altLang="bg-BG" smtClean="0"/>
              <a:t>Пятый уровень структуры</a:t>
            </a:r>
          </a:p>
          <a:p>
            <a:pPr lvl="4"/>
            <a:r>
              <a:rPr lang="en-GB" altLang="bg-BG" smtClean="0"/>
              <a:t>Шестой уровень структуры</a:t>
            </a:r>
          </a:p>
          <a:p>
            <a:pPr lvl="4"/>
            <a:r>
              <a:rPr lang="en-GB" altLang="bg-BG" smtClean="0"/>
              <a:t>Седьмой уровень структуры</a:t>
            </a:r>
          </a:p>
          <a:p>
            <a:pPr lvl="4"/>
            <a:r>
              <a:rPr lang="en-GB" altLang="bg-BG" smtClean="0"/>
              <a:t>Восьмой уровень структуры</a:t>
            </a:r>
          </a:p>
          <a:p>
            <a:pPr lvl="4"/>
            <a:r>
              <a:rPr lang="en-GB" altLang="bg-BG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F4C263F2-BDFC-4E3E-BA50-FE54AFBF986C}" type="slidenum">
              <a:rPr lang="ru-RU" altLang="bg-BG"/>
              <a:pPr>
                <a:defRPr/>
              </a:pPr>
              <a:t>‹#›</a:t>
            </a:fld>
            <a:endParaRPr lang="ru-RU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ransition spd="slow">
    <p:randomBar dir="vert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7FE953B-9BE0-4652-9B8E-84AA9768A04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EC588EC2-ACF4-4D93-B9A8-54DB9F54A11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60D08461-9AFF-4177-9BFC-98BEFA9B6AA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997F78B0-5378-46B8-A815-76CCD9E12B9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827BD391-4E07-42CE-B1B2-176F0990502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F560E3D-0A56-4102-A51C-8E098411A6B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467E6A48-712E-434F-AE19-B68CB6C3A29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DF1147C-F129-4390-8720-A4F5750E45A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6" descr="servantes1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bg-BG" sz="3600" b="1" smtClean="0">
                <a:solidFill>
                  <a:schemeClr val="tx1"/>
                </a:solidFill>
              </a:rPr>
              <a:t>Мигел де Сервантес</a:t>
            </a:r>
            <a:r>
              <a:rPr lang="ru-RU" altLang="bg-BG" sz="4000" b="1" smtClean="0">
                <a:solidFill>
                  <a:schemeClr val="tx1"/>
                </a:solidFill>
              </a:rPr>
              <a:t> </a:t>
            </a:r>
            <a:r>
              <a:rPr lang="ru-RU" altLang="bg-BG" sz="3600" b="1" smtClean="0">
                <a:solidFill>
                  <a:schemeClr val="tx1"/>
                </a:solidFill>
              </a:rPr>
              <a:t>Сааведра</a:t>
            </a:r>
            <a:br>
              <a:rPr lang="ru-RU" altLang="bg-BG" sz="3600" b="1" smtClean="0">
                <a:solidFill>
                  <a:schemeClr val="tx1"/>
                </a:solidFill>
              </a:rPr>
            </a:br>
            <a:endParaRPr lang="ru-RU" altLang="bg-BG" sz="3600" b="1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1341438"/>
            <a:ext cx="4038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bg-BG" sz="1600" smtClean="0">
                <a:solidFill>
                  <a:srgbClr val="CCFF66"/>
                </a:solidFill>
              </a:rPr>
              <a:t>      </a:t>
            </a: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/>
            <a:endParaRPr lang="bg-BG" altLang="bg-BG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b="1" smtClean="0">
                <a:solidFill>
                  <a:srgbClr val="008000"/>
                </a:solidFill>
              </a:rPr>
              <a:t>„Дон Кихот де Ла Манча“</a:t>
            </a:r>
            <a:r>
              <a:rPr lang="bg-BG" altLang="bg-BG" smtClean="0">
                <a:solidFill>
                  <a:srgbClr val="008000"/>
                </a:solidFill>
              </a:rPr>
              <a:t> (на испански език: </a:t>
            </a:r>
            <a:r>
              <a:rPr lang="bg-BG" altLang="bg-BG" i="1" smtClean="0">
                <a:solidFill>
                  <a:srgbClr val="008000"/>
                </a:solidFill>
              </a:rPr>
              <a:t>„Don Quijote de la Mancha“</a:t>
            </a:r>
            <a:r>
              <a:rPr lang="bg-BG" altLang="bg-BG" smtClean="0">
                <a:solidFill>
                  <a:srgbClr val="008000"/>
                </a:solidFill>
              </a:rPr>
              <a:t>) е роман от испанския писател Мигел де Сервантес в два тома. Първият е публикуван през 1605 година, а вторият - през 1615-та. Творбата се смята за една от най-емблематичните в испанската литература. На български е известна в превода на Тодор Нейков</a:t>
            </a:r>
            <a:r>
              <a:rPr lang="bg-BG" altLang="bg-BG" smtClean="0">
                <a:solidFill>
                  <a:srgbClr val="000099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47625"/>
            <a:ext cx="8229600" cy="222885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bg-BG" sz="2000" dirty="0" smtClean="0"/>
              <a:t>ДОН КИХОТ — герой на романа «</a:t>
            </a:r>
            <a:r>
              <a:rPr lang="ru-RU" altLang="bg-BG" sz="2000" dirty="0" err="1" smtClean="0"/>
              <a:t>Знаменитият</a:t>
            </a:r>
            <a:r>
              <a:rPr lang="ru-RU" altLang="bg-BG" sz="2000" dirty="0" smtClean="0"/>
              <a:t> </a:t>
            </a:r>
            <a:r>
              <a:rPr lang="ru-RU" altLang="bg-BG" sz="2000" dirty="0" err="1" smtClean="0"/>
              <a:t>идалго</a:t>
            </a:r>
            <a:r>
              <a:rPr lang="ru-RU" altLang="bg-BG" sz="2000" dirty="0" smtClean="0"/>
              <a:t> Дон Кихот де ла </a:t>
            </a:r>
            <a:r>
              <a:rPr lang="ru-RU" altLang="bg-BG" sz="2000" dirty="0" err="1" smtClean="0"/>
              <a:t>Манча</a:t>
            </a:r>
            <a:r>
              <a:rPr lang="ru-RU" altLang="bg-BG" sz="2000" dirty="0" smtClean="0"/>
              <a:t>» (</a:t>
            </a:r>
            <a:r>
              <a:rPr lang="ru-RU" altLang="bg-BG" sz="2000" dirty="0" err="1" smtClean="0"/>
              <a:t>първи</a:t>
            </a:r>
            <a:r>
              <a:rPr lang="ru-RU" altLang="bg-BG" sz="2000" dirty="0" smtClean="0"/>
              <a:t> </a:t>
            </a:r>
            <a:r>
              <a:rPr lang="ru-RU" altLang="bg-BG" sz="2000" dirty="0" smtClean="0"/>
              <a:t>том — 1605 г., </a:t>
            </a:r>
            <a:r>
              <a:rPr lang="ru-RU" altLang="bg-BG" sz="2000" dirty="0" err="1" smtClean="0"/>
              <a:t>втори</a:t>
            </a:r>
            <a:r>
              <a:rPr lang="ru-RU" altLang="bg-BG" sz="2000" dirty="0" smtClean="0"/>
              <a:t> — 1615 г.)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3088"/>
            <a:ext cx="6696075" cy="501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bg-BG" sz="2400" dirty="0" smtClean="0"/>
              <a:t/>
            </a:r>
            <a:br>
              <a:rPr lang="ru-RU" altLang="bg-BG" sz="2400" dirty="0" smtClean="0"/>
            </a:br>
            <a:r>
              <a:rPr lang="ru-RU" altLang="bg-BG" sz="2400" dirty="0"/>
              <a:t/>
            </a:r>
            <a:br>
              <a:rPr lang="ru-RU" altLang="bg-BG" sz="2400" dirty="0"/>
            </a:br>
            <a:endParaRPr lang="bg-BG" dirty="0"/>
          </a:p>
        </p:txBody>
      </p:sp>
      <p:pic>
        <p:nvPicPr>
          <p:cNvPr id="120835" name="Picture 2" descr="Image result for дон кихот книг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9241"/>
          <a:stretch>
            <a:fillRect/>
          </a:stretch>
        </p:blipFill>
        <p:spPr>
          <a:noFill/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bg-BG" sz="2000" smtClean="0">
                <a:solidFill>
                  <a:srgbClr val="FFFF00"/>
                </a:solidFill>
              </a:rPr>
              <a:t>Той е: — Рицарят на печалния образа</a:t>
            </a:r>
          </a:p>
          <a:p>
            <a:r>
              <a:rPr lang="ru-RU" altLang="bg-BG" sz="2000" smtClean="0">
                <a:solidFill>
                  <a:srgbClr val="FFFF00"/>
                </a:solidFill>
              </a:rPr>
              <a:t>Рыцарят на лъвовете; </a:t>
            </a:r>
          </a:p>
          <a:p>
            <a:r>
              <a:rPr lang="ru-RU" altLang="bg-BG" sz="2000" smtClean="0">
                <a:solidFill>
                  <a:srgbClr val="FFFF00"/>
                </a:solidFill>
              </a:rPr>
              <a:t>Идалгото или обеднелият благородник Алонсо Кихана по прозвище Добрият.</a:t>
            </a:r>
            <a:br>
              <a:rPr lang="ru-RU" altLang="bg-BG" sz="2000" smtClean="0">
                <a:solidFill>
                  <a:srgbClr val="FFFF00"/>
                </a:solidFill>
              </a:rPr>
            </a:br>
            <a:endParaRPr lang="bg-BG" altLang="bg-BG" sz="2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/>
          </p:nvPr>
        </p:nvSpPr>
        <p:spPr>
          <a:xfrm>
            <a:off x="4500563" y="908050"/>
            <a:ext cx="4535487" cy="5356225"/>
          </a:xfrm>
        </p:spPr>
        <p:txBody>
          <a:bodyPr anchor="t"/>
          <a:lstStyle/>
          <a:p>
            <a:pPr marL="339725" indent="-339725" algn="l" eaLnBrk="1" hangingPunct="1"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bg-BG" sz="2400" smtClean="0">
                <a:solidFill>
                  <a:srgbClr val="FFFF00"/>
                </a:solidFill>
              </a:rPr>
              <a:t>Възрастният вече идалго Алонсо Кихана, жител някакво село в дълбоката испанска провинция Ла Манча, обича да чете рицарски романи. Той си представя, че е странстващ рицар и се отправя в търсене на приключения. На старата си кранта той дава звучното име Росинант, себе си нарича Дон Кихот де ла Манча, а селянката Алдонса Лоренсо обявява за своя «дама на сърцето» Дулсинея дел Тобосо.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62088"/>
            <a:ext cx="42481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4813"/>
            <a:ext cx="3916363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/>
          </p:nvPr>
        </p:nvSpPr>
        <p:spPr>
          <a:xfrm>
            <a:off x="4643438" y="404813"/>
            <a:ext cx="4043362" cy="5691187"/>
          </a:xfrm>
        </p:spPr>
        <p:txBody>
          <a:bodyPr anchor="t"/>
          <a:lstStyle/>
          <a:p>
            <a:pPr marL="339725" indent="-339725" algn="l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altLang="bg-BG" sz="2400" smtClean="0">
              <a:solidFill>
                <a:srgbClr val="FFFF00"/>
              </a:solidFill>
            </a:endParaRPr>
          </a:p>
          <a:p>
            <a:pPr marL="339725" indent="-339725" algn="l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altLang="bg-BG" sz="2400" smtClean="0">
              <a:solidFill>
                <a:srgbClr val="FFFF00"/>
              </a:solidFill>
            </a:endParaRPr>
          </a:p>
          <a:p>
            <a:pPr marL="339725" indent="-339725" algn="l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altLang="bg-BG" sz="2400" smtClean="0">
              <a:solidFill>
                <a:srgbClr val="FFFF00"/>
              </a:solidFill>
            </a:endParaRPr>
          </a:p>
          <a:p>
            <a:pPr marL="339725" indent="-339725" algn="l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altLang="bg-BG" sz="2400" smtClean="0">
              <a:solidFill>
                <a:srgbClr val="FFFF00"/>
              </a:solidFill>
            </a:endParaRPr>
          </a:p>
          <a:p>
            <a:pPr marL="339725" indent="-339725" algn="l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altLang="bg-BG" sz="2400" smtClean="0">
              <a:solidFill>
                <a:srgbClr val="FFFF00"/>
              </a:solidFill>
            </a:endParaRPr>
          </a:p>
          <a:p>
            <a:pPr marL="339725" indent="-339725" algn="l" eaLnBrk="1" hangingPunct="1">
              <a:lnSpc>
                <a:spcPct val="80000"/>
              </a:lnSpc>
              <a:spcBef>
                <a:spcPts val="45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bg-BG" sz="2400" smtClean="0">
                <a:solidFill>
                  <a:srgbClr val="FFFF00"/>
                </a:solidFill>
              </a:rPr>
              <a:t>За свой оръженосец Алонсо Кехана взема възрастния вече Санчо Панса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4122737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5688012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971550" y="134938"/>
            <a:ext cx="76565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sz="2400" b="1">
                <a:solidFill>
                  <a:srgbClr val="FFFF00"/>
                </a:solidFill>
              </a:rPr>
              <a:t>До Дон Кихот язди верният Санчо Панса, който не е прочел нито един роман, за разлика от своя господар</a:t>
            </a:r>
            <a:r>
              <a:rPr lang="ru-RU" altLang="bg-BG" sz="2000" b="1"/>
              <a:t>.</a:t>
            </a:r>
            <a:endParaRPr lang="ru-RU" altLang="bg-BG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62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19163"/>
            <a:ext cx="6913562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099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799306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sz="2800" b="1">
                <a:solidFill>
                  <a:srgbClr val="FFFF00"/>
                </a:solidFill>
                <a:latin typeface="Arial" panose="020B0604020202020204" pitchFamily="34" charset="0"/>
              </a:rPr>
              <a:t>          Битката с вятърните мелници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8050"/>
            <a:ext cx="67691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4147" name="Text Box 2"/>
          <p:cNvSpPr txBox="1">
            <a:spLocks noChangeArrowheads="1"/>
          </p:cNvSpPr>
          <p:nvPr/>
        </p:nvSpPr>
        <p:spPr bwMode="auto">
          <a:xfrm>
            <a:off x="803275" y="-107950"/>
            <a:ext cx="71072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b="1">
                <a:latin typeface="Arial" panose="020B0604020202020204" pitchFamily="34" charset="0"/>
              </a:rPr>
              <a:t>      </a:t>
            </a:r>
            <a:r>
              <a:rPr lang="ru-RU" altLang="bg-BG" b="1">
                <a:solidFill>
                  <a:srgbClr val="FFFF00"/>
                </a:solidFill>
                <a:latin typeface="Arial" panose="020B0604020202020204" pitchFamily="34" charset="0"/>
              </a:rPr>
              <a:t>Кадър от филма «Дон Кихот»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908050"/>
            <a:ext cx="3983037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3883025" y="12700"/>
            <a:ext cx="67945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sz="2800" b="1">
                <a:solidFill>
                  <a:srgbClr val="E5FFFF"/>
                </a:solidFill>
                <a:latin typeface="Arial" panose="020B0604020202020204" pitchFamily="34" charset="0"/>
              </a:rP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748713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195" name="Text Box 2"/>
          <p:cNvSpPr txBox="1">
            <a:spLocks noChangeArrowheads="1"/>
          </p:cNvSpPr>
          <p:nvPr/>
        </p:nvSpPr>
        <p:spPr bwMode="auto">
          <a:xfrm>
            <a:off x="1528763" y="-14288"/>
            <a:ext cx="59182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sz="3600" b="1">
                <a:solidFill>
                  <a:srgbClr val="FFFF00"/>
                </a:solidFill>
                <a:latin typeface="Arial" panose="020B0604020202020204" pitchFamily="34" charset="0"/>
              </a:rPr>
              <a:t>Илюстрации към романа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325"/>
            <a:ext cx="8229600" cy="20145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bg-BG" sz="1800" b="1" smtClean="0">
                <a:solidFill>
                  <a:srgbClr val="FFFF00"/>
                </a:solidFill>
              </a:rPr>
              <a:t>През 2002 г. Нобеловският комитет събрал авторитетно жури, в което влезли сто известни писатели от 54 страни. Те били помолени да определят най-доброто произведение на световната литература. За «книга на всички времена» е избран романът «Дон Кихот».</a:t>
            </a:r>
            <a:br>
              <a:rPr lang="ru-RU" altLang="bg-BG" sz="1800" b="1" smtClean="0">
                <a:solidFill>
                  <a:srgbClr val="FFFF00"/>
                </a:solidFill>
              </a:rPr>
            </a:br>
            <a:endParaRPr lang="ru-RU" altLang="bg-BG" sz="1800" b="1" smtClean="0">
              <a:solidFill>
                <a:srgbClr val="FFFF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4882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 eaLnBrk="1" hangingPunct="1"/>
            <a:r>
              <a:rPr lang="bg-BG" altLang="bg-BG" smtClean="0">
                <a:solidFill>
                  <a:srgbClr val="FF0000"/>
                </a:solidFill>
              </a:rPr>
              <a:t>Към днешна дата съществуват много адаптации на романа, като основният текст също бива многократно преиздаван. През 2005-а година книгата празнува 400-годишнина, която се отбелязва подобаващо по света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887" cy="4968875"/>
          </a:xfrm>
        </p:spPr>
        <p:txBody>
          <a:bodyPr/>
          <a:lstStyle/>
          <a:p>
            <a:pPr eaLnBrk="1" hangingPunct="1"/>
            <a:r>
              <a:rPr lang="bg-BG" altLang="bg-BG" smtClean="0">
                <a:solidFill>
                  <a:srgbClr val="FF0000"/>
                </a:solidFill>
              </a:rPr>
              <a:t>  Творбата на Сервантес все още се счита за актуална.През различните епохи романът е бил тълкуван по различни начини. Така например когато за първи път книгата излиза,  публиката я възприема като комична история. След Френската революция, книгата се разглежда по нов начин: етичният модел е обърнат - индивидът може би е прав, докато всъщност обществото греши.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600" b="1" smtClean="0"/>
              <a:t>РАЗЛИЧНИТЕ ТЪЛКУВАНИЯ ЗА ЖАНРА </a:t>
            </a:r>
            <a:r>
              <a:rPr lang="bg-BG" altLang="bg-BG" sz="3600" i="1" smtClean="0"/>
              <a:t>ПАРОДИЯ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 sz="2800" b="1" smtClean="0">
                <a:solidFill>
                  <a:srgbClr val="FF0000"/>
                </a:solidFill>
              </a:rPr>
              <a:t>Пародията</a:t>
            </a:r>
            <a:r>
              <a:rPr lang="bg-BG" altLang="bg-BG" sz="2800" smtClean="0">
                <a:solidFill>
                  <a:srgbClr val="FF0000"/>
                </a:solidFill>
              </a:rPr>
              <a:t> (</a:t>
            </a:r>
            <a:r>
              <a:rPr lang="bg-BG" altLang="bg-BG" sz="2800" b="1" smtClean="0">
                <a:solidFill>
                  <a:srgbClr val="FF0000"/>
                </a:solidFill>
              </a:rPr>
              <a:t>от старогръцки </a:t>
            </a:r>
            <a:r>
              <a:rPr lang="bg-BG" altLang="bg-BG" sz="2800" b="1" i="1" smtClean="0">
                <a:solidFill>
                  <a:srgbClr val="FF0000"/>
                </a:solidFill>
              </a:rPr>
              <a:t>para</a:t>
            </a:r>
            <a:r>
              <a:rPr lang="bg-BG" altLang="bg-BG" sz="2800" b="1" smtClean="0">
                <a:solidFill>
                  <a:srgbClr val="FF0000"/>
                </a:solidFill>
              </a:rPr>
              <a:t>, „против“, „срещу“ и </a:t>
            </a:r>
            <a:r>
              <a:rPr lang="bg-BG" altLang="bg-BG" sz="2800" b="1" i="1" smtClean="0">
                <a:solidFill>
                  <a:srgbClr val="FF0000"/>
                </a:solidFill>
              </a:rPr>
              <a:t>ode</a:t>
            </a:r>
            <a:r>
              <a:rPr lang="bg-BG" altLang="bg-BG" sz="2800" b="1" smtClean="0">
                <a:solidFill>
                  <a:srgbClr val="FF0000"/>
                </a:solidFill>
              </a:rPr>
              <a:t>, „песен“) е жанр в сатирико-хумористичната  литература, при който, използвайки формални особености на дадено литературно произведение, се създава друго, което го представя в комична светлина. Цел на пародията е да бъдат осмени лични или обществени недъзи, или самото произведение, което се използва за основа.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solidFill>
                  <a:schemeClr val="bg1"/>
                </a:solidFill>
              </a:rPr>
              <a:t>Тема и мотиви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altLang="bg-BG" i="1" dirty="0" smtClean="0">
                <a:solidFill>
                  <a:srgbClr val="FFFF00"/>
                </a:solidFill>
              </a:rPr>
              <a:t>  </a:t>
            </a:r>
            <a:r>
              <a:rPr lang="bg-BG" altLang="bg-BG" i="1" dirty="0" smtClean="0">
                <a:solidFill>
                  <a:srgbClr val="FF0000"/>
                </a:solidFill>
              </a:rPr>
              <a:t>Създаден във великата епоха на Ренесанса, романът "Дон Кихот"/1605-1616г/ е въплъщение на идеята за свобода и човешко </a:t>
            </a:r>
            <a:r>
              <a:rPr lang="bg-BG" altLang="bg-BG" i="1" dirty="0" err="1" smtClean="0">
                <a:solidFill>
                  <a:srgbClr val="FF0000"/>
                </a:solidFill>
              </a:rPr>
              <a:t>щастие.Съвсем</a:t>
            </a:r>
            <a:r>
              <a:rPr lang="bg-BG" altLang="bg-BG" i="1" dirty="0" smtClean="0">
                <a:solidFill>
                  <a:srgbClr val="FF0000"/>
                </a:solidFill>
              </a:rPr>
              <a:t> закономерно точно в "Златния век, лишен от перспектива" великият писател на Испания - Сервантес намира и отразява острите противоречия, довели по-късно</a:t>
            </a:r>
            <a:r>
              <a:rPr lang="bg-BG" altLang="bg-BG" b="1" i="1" dirty="0" smtClean="0">
                <a:solidFill>
                  <a:srgbClr val="FF0000"/>
                </a:solidFill>
              </a:rPr>
              <a:t> тази</a:t>
            </a:r>
            <a:r>
              <a:rPr lang="bg-BG" altLang="bg-BG" i="1" dirty="0" smtClean="0">
                <a:solidFill>
                  <a:srgbClr val="FF0000"/>
                </a:solidFill>
              </a:rPr>
              <a:t> страна до многостранна разруха.</a:t>
            </a:r>
            <a:r>
              <a:rPr lang="bg-BG" altLang="bg-BG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237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z="2400" i="1" smtClean="0">
                <a:solidFill>
                  <a:schemeClr val="bg1"/>
                </a:solidFill>
              </a:rPr>
              <a:t>Жанрът на романа - пародия на рицарски роман, възниква естествено и закономерно - едновременно като присмех над рицарските романи и като наследник на богата литературна традиция.Чрез "пътя" и "срещата" Сервантес успява да обхване напълно атмосферата на своето време.Благодарение на елемента "случайност" Дон Кихот и Санчо срещат по пътя си хора от всички съсловия и групи.Това е една много тъжна Сервантесова Испания. “Пътят“ събира рицар  и оръженосец, за да останат завинаги заедно.</a:t>
            </a:r>
            <a:endParaRPr lang="bg-BG" altLang="bg-BG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094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altLang="bg-BG" sz="2800" i="1" smtClean="0">
                <a:solidFill>
                  <a:srgbClr val="000099"/>
                </a:solidFill>
              </a:rPr>
              <a:t>  Героите въплъщават едновременно надеждите на Ренесанса и вечните устреми на човечеството. В това е и общочовешкият смисъл, който Сервантес е заложил в образа на Дон Кихот. По опожарените от безмилостното слънце пътища на Испания Дон Кихот и неговият Санчо се възправят срещу тъжната и мизерна действителност, срещу цялото зло в света, за да продължат своя път към вечността.</a:t>
            </a:r>
            <a:r>
              <a:rPr lang="bg-BG" altLang="bg-BG" sz="2800" smtClean="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7175"/>
            <a:ext cx="8229600" cy="161925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bg-BG" sz="2000" b="1" i="1" smtClean="0">
                <a:solidFill>
                  <a:srgbClr val="FFFF00"/>
                </a:solidFill>
              </a:rPr>
              <a:t>«Щастливо ще бъде това време, когато, най-накрая, всички ще узнаят за моите деяния, които ще са достойни да бъдат  изляти в бронз,  изсечени от мрамор и изобразени на платно, за да ги помнят идващите поколения»</a:t>
            </a:r>
            <a:r>
              <a:rPr lang="ru-RU" altLang="bg-BG" sz="2000" b="1" smtClean="0">
                <a:solidFill>
                  <a:srgbClr val="FFFF00"/>
                </a:solidFill>
              </a:rPr>
              <a:t/>
            </a:r>
            <a:br>
              <a:rPr lang="ru-RU" altLang="bg-BG" sz="2000" b="1" smtClean="0">
                <a:solidFill>
                  <a:srgbClr val="FFFF00"/>
                </a:solidFill>
              </a:rPr>
            </a:br>
            <a:endParaRPr lang="ru-RU" altLang="bg-BG" sz="2000" b="1" smtClean="0">
              <a:solidFill>
                <a:srgbClr val="FFFF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31940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3265488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0350"/>
            <a:ext cx="4967288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bg-BG" smtClean="0">
                <a:solidFill>
                  <a:srgbClr val="FFFF00"/>
                </a:solidFill>
              </a:rPr>
              <a:t> Опит за портрет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bg-BG" sz="2400" dirty="0" err="1" smtClean="0">
                <a:solidFill>
                  <a:srgbClr val="FFFF00"/>
                </a:solidFill>
              </a:rPr>
              <a:t>Миге́л</a:t>
            </a:r>
            <a:r>
              <a:rPr lang="ru-RU" altLang="bg-BG" sz="2400" dirty="0" smtClean="0">
                <a:solidFill>
                  <a:srgbClr val="FFFF00"/>
                </a:solidFill>
              </a:rPr>
              <a:t> де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Серва́нтес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Сааве́дра</a:t>
            </a:r>
            <a:r>
              <a:rPr lang="ru-RU" altLang="bg-BG" sz="2400" dirty="0" smtClean="0">
                <a:solidFill>
                  <a:srgbClr val="FFFF00"/>
                </a:solidFill>
              </a:rPr>
              <a:t> (исп. </a:t>
            </a:r>
            <a:r>
              <a:rPr lang="es-ES" altLang="bg-BG" sz="2400" i="1" dirty="0" smtClean="0">
                <a:solidFill>
                  <a:srgbClr val="FFFF00"/>
                </a:solidFill>
              </a:rPr>
              <a:t>Miguel de Cervantes Saavedra</a:t>
            </a:r>
            <a:r>
              <a:rPr lang="ru-RU" altLang="bg-BG" sz="2400" dirty="0" smtClean="0">
                <a:solidFill>
                  <a:srgbClr val="FFFF00"/>
                </a:solidFill>
              </a:rPr>
              <a:t>; 29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септември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i="1" dirty="0" smtClean="0">
                <a:solidFill>
                  <a:srgbClr val="FFFF00"/>
                </a:solidFill>
              </a:rPr>
              <a:t>1547</a:t>
            </a:r>
            <a:r>
              <a:rPr lang="ru-RU" altLang="bg-BG" sz="2400" dirty="0" smtClean="0">
                <a:solidFill>
                  <a:srgbClr val="FFFF00"/>
                </a:solidFill>
              </a:rPr>
              <a:t>, Алкала-де-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Енарес</a:t>
            </a:r>
            <a:r>
              <a:rPr lang="ru-RU" altLang="bg-BG" sz="2400" dirty="0" smtClean="0">
                <a:solidFill>
                  <a:srgbClr val="FFFF00"/>
                </a:solidFill>
              </a:rPr>
              <a:t> — 23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април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i="1" dirty="0" smtClean="0">
                <a:solidFill>
                  <a:srgbClr val="FFFF00"/>
                </a:solidFill>
              </a:rPr>
              <a:t>1616</a:t>
            </a:r>
            <a:r>
              <a:rPr lang="ru-RU" altLang="bg-BG" sz="2400" dirty="0" smtClean="0">
                <a:solidFill>
                  <a:srgbClr val="FFFF00"/>
                </a:solidFill>
              </a:rPr>
              <a:t>, Мадрид) —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световноизвестен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испански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писател</a:t>
            </a:r>
            <a:r>
              <a:rPr lang="ru-RU" altLang="bg-BG" sz="2400" dirty="0" smtClean="0">
                <a:solidFill>
                  <a:srgbClr val="FFFF00"/>
                </a:solidFill>
              </a:rPr>
              <a:t> и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войник</a:t>
            </a:r>
            <a:r>
              <a:rPr lang="ru-RU" altLang="bg-BG" sz="2400" dirty="0" smtClean="0">
                <a:solidFill>
                  <a:srgbClr val="FFFF00"/>
                </a:solidFill>
              </a:rPr>
              <a:t>.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Преди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всичко</a:t>
            </a:r>
            <a:r>
              <a:rPr lang="ru-RU" altLang="bg-BG" sz="2400" dirty="0" smtClean="0">
                <a:solidFill>
                  <a:srgbClr val="FFFF00"/>
                </a:solidFill>
              </a:rPr>
              <a:t> е известен с  </a:t>
            </a:r>
            <a:r>
              <a:rPr lang="ru-RU" altLang="bg-BG" sz="2400" i="1" dirty="0" smtClean="0">
                <a:solidFill>
                  <a:srgbClr val="FFFF00"/>
                </a:solidFill>
              </a:rPr>
              <a:t>романа</a:t>
            </a:r>
            <a:r>
              <a:rPr lang="ru-RU" altLang="bg-BG" sz="2400" dirty="0" smtClean="0">
                <a:solidFill>
                  <a:srgbClr val="FFFF00"/>
                </a:solidFill>
              </a:rPr>
              <a:t>  си «Дон Кихот ».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altLang="bg-BG" sz="2400" dirty="0" smtClean="0">
              <a:solidFill>
                <a:srgbClr val="FFFF00"/>
              </a:solidFill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bg-BG" sz="2400" dirty="0" err="1" smtClean="0">
                <a:solidFill>
                  <a:srgbClr val="FFFF00"/>
                </a:solidFill>
              </a:rPr>
              <a:t>Баща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му</a:t>
            </a:r>
            <a:r>
              <a:rPr lang="ru-RU" altLang="bg-BG" sz="2400" dirty="0" smtClean="0">
                <a:solidFill>
                  <a:srgbClr val="FFFF00"/>
                </a:solidFill>
              </a:rPr>
              <a:t>,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идалгото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Родриго</a:t>
            </a:r>
            <a:r>
              <a:rPr lang="ru-RU" altLang="bg-BG" sz="2400" dirty="0" smtClean="0">
                <a:solidFill>
                  <a:srgbClr val="FFFF00"/>
                </a:solidFill>
              </a:rPr>
              <a:t> де Сервантес, бил скромен хирург, а майка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му</a:t>
            </a:r>
            <a:r>
              <a:rPr lang="ru-RU" altLang="bg-BG" sz="2400" dirty="0" smtClean="0">
                <a:solidFill>
                  <a:srgbClr val="FFFF00"/>
                </a:solidFill>
              </a:rPr>
              <a:t> –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доня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Леонор</a:t>
            </a:r>
            <a:r>
              <a:rPr lang="ru-RU" altLang="bg-BG" sz="2400" dirty="0" smtClean="0">
                <a:solidFill>
                  <a:srgbClr val="FFFF00"/>
                </a:solidFill>
              </a:rPr>
              <a:t> де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Кортина</a:t>
            </a:r>
            <a:r>
              <a:rPr lang="ru-RU" altLang="bg-BG" sz="2400" dirty="0" smtClean="0">
                <a:solidFill>
                  <a:srgbClr val="FFFF00"/>
                </a:solidFill>
              </a:rPr>
              <a:t>;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многочисленото</a:t>
            </a:r>
            <a:r>
              <a:rPr lang="ru-RU" altLang="bg-BG" sz="2400" dirty="0" smtClean="0">
                <a:solidFill>
                  <a:srgbClr val="FFFF00"/>
                </a:solidFill>
              </a:rPr>
              <a:t> им семейство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живеело</a:t>
            </a:r>
            <a:r>
              <a:rPr lang="ru-RU" altLang="bg-BG" sz="2400" dirty="0" smtClean="0">
                <a:solidFill>
                  <a:srgbClr val="FFFF00"/>
                </a:solidFill>
              </a:rPr>
              <a:t> в постоянна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бедност</a:t>
            </a:r>
            <a:r>
              <a:rPr lang="ru-RU" altLang="bg-BG" sz="2400" dirty="0" smtClean="0">
                <a:solidFill>
                  <a:srgbClr val="FFFF00"/>
                </a:solidFill>
              </a:rPr>
              <a:t>,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която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преселедва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бъдещия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писател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през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целия</a:t>
            </a:r>
            <a:r>
              <a:rPr lang="ru-RU" altLang="bg-BG" sz="2400" dirty="0" smtClean="0">
                <a:solidFill>
                  <a:srgbClr val="FFFF00"/>
                </a:solidFill>
              </a:rPr>
              <a:t> </a:t>
            </a:r>
            <a:r>
              <a:rPr lang="ru-RU" altLang="bg-BG" sz="2400" dirty="0" err="1" smtClean="0">
                <a:solidFill>
                  <a:srgbClr val="FFFF00"/>
                </a:solidFill>
              </a:rPr>
              <a:t>му</a:t>
            </a:r>
            <a:r>
              <a:rPr lang="ru-RU" altLang="bg-BG" sz="2400" dirty="0" smtClean="0">
                <a:solidFill>
                  <a:srgbClr val="FFFF00"/>
                </a:solidFill>
              </a:rPr>
              <a:t> живот.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737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489825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579" name="Text Box 2"/>
          <p:cNvSpPr txBox="1">
            <a:spLocks noChangeArrowheads="1"/>
          </p:cNvSpPr>
          <p:nvPr/>
        </p:nvSpPr>
        <p:spPr bwMode="auto">
          <a:xfrm>
            <a:off x="395288" y="134938"/>
            <a:ext cx="8855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sz="2400" b="1">
                <a:solidFill>
                  <a:srgbClr val="FFFF00"/>
                </a:solidFill>
                <a:latin typeface="Arial" panose="020B0604020202020204" pitchFamily="34" charset="0"/>
              </a:rPr>
              <a:t>Испания. Мадрид. Монумент «Дон Кихот и Санчо Панса»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620713"/>
            <a:ext cx="7561262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627" name="Text Box 2"/>
          <p:cNvSpPr txBox="1">
            <a:spLocks noChangeArrowheads="1"/>
          </p:cNvSpPr>
          <p:nvPr/>
        </p:nvSpPr>
        <p:spPr bwMode="auto">
          <a:xfrm>
            <a:off x="377825" y="-14288"/>
            <a:ext cx="450850" cy="46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sz="2400" b="1"/>
              <a:t>  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 smtClean="0">
              <a:solidFill>
                <a:schemeClr val="bg1"/>
              </a:solidFill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mtClean="0">
                <a:solidFill>
                  <a:srgbClr val="FF0000"/>
                </a:solidFill>
              </a:rPr>
              <a:t>Свободата е на върха на копието! </a:t>
            </a:r>
            <a:endParaRPr lang="en-US" altLang="bg-BG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bg-BG" altLang="bg-BG" smtClean="0">
                <a:solidFill>
                  <a:schemeClr val="tx2"/>
                </a:solidFill>
              </a:rPr>
              <a:t>Свободата е най-висшето благо! </a:t>
            </a:r>
            <a:endParaRPr lang="en-US" altLang="bg-BG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bg-BG" altLang="bg-BG" smtClean="0">
                <a:solidFill>
                  <a:srgbClr val="00B050"/>
                </a:solidFill>
              </a:rPr>
              <a:t>Кръвта се наследява , а добродетелта се придобива и е много по ценна..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mtClean="0">
                <a:solidFill>
                  <a:srgbClr val="FFC000"/>
                </a:solidFill>
              </a:rPr>
              <a:t>Приятелю Санчо , знай, че аз се родих по волята на небето в този Железен век, какъвто е нашият , за да възкреся Златния век…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bg-BG" smtClean="0">
                <a:solidFill>
                  <a:srgbClr val="FFFF00"/>
                </a:solidFill>
              </a:rPr>
              <a:t>Военна кариера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marL="339725" indent="-339725" eaLnBrk="1" hangingPunct="1"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bg-BG" smtClean="0">
                <a:solidFill>
                  <a:srgbClr val="FFFF00"/>
                </a:solidFill>
              </a:rPr>
              <a:t>Мигел де Сервантес участвал във военни кампании в Италия - Неапол, </a:t>
            </a:r>
            <a:r>
              <a:rPr lang="ru-RU" altLang="bg-BG" i="1" smtClean="0">
                <a:solidFill>
                  <a:srgbClr val="FFFF00"/>
                </a:solidFill>
              </a:rPr>
              <a:t>Наварино</a:t>
            </a:r>
            <a:r>
              <a:rPr lang="ru-RU" altLang="bg-BG" smtClean="0">
                <a:solidFill>
                  <a:srgbClr val="FFFF00"/>
                </a:solidFill>
              </a:rPr>
              <a:t>(</a:t>
            </a:r>
            <a:r>
              <a:rPr lang="ru-RU" altLang="bg-BG" i="1" smtClean="0">
                <a:solidFill>
                  <a:srgbClr val="FFFF00"/>
                </a:solidFill>
              </a:rPr>
              <a:t>1572</a:t>
            </a:r>
            <a:r>
              <a:rPr lang="ru-RU" altLang="bg-BG" smtClean="0">
                <a:solidFill>
                  <a:srgbClr val="FFFF00"/>
                </a:solidFill>
              </a:rPr>
              <a:t>), Тунисе, Португалия, в морски сражения (</a:t>
            </a:r>
            <a:r>
              <a:rPr lang="ru-RU" altLang="bg-BG" i="1" smtClean="0">
                <a:solidFill>
                  <a:srgbClr val="FFFF00"/>
                </a:solidFill>
              </a:rPr>
              <a:t>Лепанто</a:t>
            </a:r>
            <a:r>
              <a:rPr lang="ru-RU" altLang="bg-BG" smtClean="0">
                <a:solidFill>
                  <a:srgbClr val="FFFF00"/>
                </a:solidFill>
              </a:rPr>
              <a:t>, </a:t>
            </a:r>
            <a:r>
              <a:rPr lang="ru-RU" altLang="bg-BG" i="1" smtClean="0">
                <a:solidFill>
                  <a:srgbClr val="FFFF00"/>
                </a:solidFill>
              </a:rPr>
              <a:t>1571</a:t>
            </a:r>
            <a:r>
              <a:rPr lang="ru-RU" altLang="bg-BG" smtClean="0">
                <a:solidFill>
                  <a:srgbClr val="FFFF00"/>
                </a:solidFill>
              </a:rPr>
              <a:t>), а така също пътувал по служба в Оран (1580); служил в Севиля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Image result for испания карта провин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91440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eko-tour.com/wp-content/uploads/2013/05/%D0%BA%D0%B0%D1%80%D1%82%D0%B0-%D0%BD%D0%B0-%D0%98%D1%81%D0%BF%D0%B0%D0%BD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713"/>
            <a:ext cx="9036050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25538"/>
            <a:ext cx="4103688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811213" y="-85725"/>
            <a:ext cx="75057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sz="3600" b="1">
                <a:latin typeface="Arial" panose="020B0604020202020204" pitchFamily="34" charset="0"/>
              </a:rPr>
              <a:t>  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sz="3600" b="1">
                <a:solidFill>
                  <a:srgbClr val="FFFF00"/>
                </a:solidFill>
                <a:latin typeface="Arial" panose="020B0604020202020204" pitchFamily="34" charset="0"/>
              </a:rPr>
              <a:t>Сервантес с Дон Кихот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bg-BG" sz="4000" smtClean="0">
                <a:solidFill>
                  <a:srgbClr val="FFFF00"/>
                </a:solidFill>
              </a:rPr>
              <a:t>Хайнрих Хайне за «Дон Кихот»: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marL="339725" indent="-339725"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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bg-BG" sz="2800" i="1" smtClean="0">
                <a:solidFill>
                  <a:srgbClr val="FFFF00"/>
                </a:solidFill>
              </a:rPr>
              <a:t>Сърцето ми беше готово да се пръсне, когато четях, как благородният рицар, пребит и смазан, лежи на земята и, без да повдига забралото на шлема си, като че от гроба, казва със слаб умиращ глас: «Дулсинея Тобоска е най-прекрасната жена на света, а аз съм най-нещастният рицар на света, но моето безсилие не трябва да разколебае тази истина»</a:t>
            </a:r>
            <a:r>
              <a:rPr lang="ru-RU" altLang="bg-BG" sz="280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476375" y="4668838"/>
            <a:ext cx="7199313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bg-BG" sz="1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bg-BG" sz="1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bg-BG" sz="1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sz="1800">
                <a:solidFill>
                  <a:srgbClr val="FFFF00"/>
                </a:solidFill>
              </a:rPr>
              <a:t>През </a:t>
            </a:r>
            <a:r>
              <a:rPr lang="ru-RU" altLang="bg-BG" sz="1800" i="1">
                <a:solidFill>
                  <a:srgbClr val="FFFF00"/>
                </a:solidFill>
              </a:rPr>
              <a:t>1604</a:t>
            </a:r>
            <a:r>
              <a:rPr lang="ru-RU" altLang="bg-BG" sz="1800">
                <a:solidFill>
                  <a:srgbClr val="FFFF00"/>
                </a:solidFill>
              </a:rPr>
              <a:t> г. излиза первата част на романа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sz="1800">
                <a:solidFill>
                  <a:srgbClr val="FFFF00"/>
                </a:solidFill>
              </a:rPr>
              <a:t>«Знаменитият идальго Дон Кихот де ла Манча»,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sz="1800">
                <a:solidFill>
                  <a:srgbClr val="FFFF00"/>
                </a:solidFill>
              </a:rPr>
              <a:t>която има огромен успех в Испания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bg-BG" sz="1800"/>
              <a:t> </a:t>
            </a:r>
          </a:p>
        </p:txBody>
      </p:sp>
      <p:pic>
        <p:nvPicPr>
          <p:cNvPr id="115715" name="Picture 5" descr="Image result for miguel de cervantes don quix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4813"/>
            <a:ext cx="3263900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Office тем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тема">
      <a:majorFont>
        <a:latin typeface="Tahoma"/>
        <a:ea typeface="Lucida Sans Unicode"/>
        <a:cs typeface="Lucida Sans Unicode"/>
      </a:majorFont>
      <a:minorFont>
        <a:latin typeface="Tahoma"/>
        <a:ea typeface="Lucida Sans Unicode"/>
        <a:cs typeface="Lucida Sans Unicode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bg-BG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bg-BG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тем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тем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906</Words>
  <Application>Microsoft Office PowerPoint</Application>
  <PresentationFormat>Презентация на цял екран (4:3)</PresentationFormat>
  <Paragraphs>53</Paragraphs>
  <Slides>33</Slides>
  <Notes>21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Заглавия на слайдовете</vt:lpstr>
      </vt:variant>
      <vt:variant>
        <vt:i4>33</vt:i4>
      </vt:variant>
    </vt:vector>
  </HeadingPairs>
  <TitlesOfParts>
    <vt:vector size="47" baseType="lpstr">
      <vt:lpstr>Arial</vt:lpstr>
      <vt:lpstr>Lucida Sans Unicode</vt:lpstr>
      <vt:lpstr>Tahoma</vt:lpstr>
      <vt:lpstr>Times New Roman</vt:lpstr>
      <vt:lpstr>Wingdings</vt:lpstr>
      <vt:lpstr>Office тема</vt:lpstr>
      <vt:lpstr>Проект по подразбиране</vt:lpstr>
      <vt:lpstr>1_Проект по подразбиране</vt:lpstr>
      <vt:lpstr>2_Проект по подразбиране</vt:lpstr>
      <vt:lpstr>3_Проект по подразбиране</vt:lpstr>
      <vt:lpstr>4_Проект по подразбиране</vt:lpstr>
      <vt:lpstr>5_Проект по подразбиране</vt:lpstr>
      <vt:lpstr>6_Проект по подразбиране</vt:lpstr>
      <vt:lpstr>7_Проект по подразбиране</vt:lpstr>
      <vt:lpstr>Мигел де Сервантес Сааведра </vt:lpstr>
      <vt:lpstr>Презентация на PowerPoint</vt:lpstr>
      <vt:lpstr> Опит за портрет</vt:lpstr>
      <vt:lpstr>Военна кариера</vt:lpstr>
      <vt:lpstr>Презентация на PowerPoint</vt:lpstr>
      <vt:lpstr>Презентация на PowerPoint</vt:lpstr>
      <vt:lpstr>Презентация на PowerPoint</vt:lpstr>
      <vt:lpstr>Хайнрих Хайне за «Дон Кихот»:</vt:lpstr>
      <vt:lpstr>Презентация на PowerPoint</vt:lpstr>
      <vt:lpstr>Презентация на PowerPoint</vt:lpstr>
      <vt:lpstr>ДОН КИХОТ — герой на романа «Знаменитият идалго Дон Кихот де ла Манча» (първи том — 1605 г., втори — 1615 г.)</vt:lpstr>
      <vt:lpstr>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 2002 г. Нобеловският комитет събрал авторитетно жури, в което влезли сто известни писатели от 54 страни. Те били помолени да определят най-доброто произведение на световната литература. За «книга на всички времена» е избран романът «Дон Кихот». </vt:lpstr>
      <vt:lpstr>Презентация на PowerPoint</vt:lpstr>
      <vt:lpstr>Презентация на PowerPoint</vt:lpstr>
      <vt:lpstr>РАЗЛИЧНИТЕ ТЪЛКУВАНИЯ ЗА ЖАНРА ПАРОДИЯ</vt:lpstr>
      <vt:lpstr>Тема и мотиви</vt:lpstr>
      <vt:lpstr>Презентация на PowerPoint</vt:lpstr>
      <vt:lpstr>Презентация на PowerPoint</vt:lpstr>
      <vt:lpstr>«Щастливо ще бъде това време, когато, най-накрая, всички ще узнаят за моите деяния, които ще са достойни да бъдат  изляти в бронз,  изсечени от мрамор и изобразени на платно, за да ги помнят идващите поколения»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учебный</dc:creator>
  <cp:lastModifiedBy>PAGBSL-Jotova</cp:lastModifiedBy>
  <cp:revision>52</cp:revision>
  <cp:lastPrinted>1601-01-01T00:00:00Z</cp:lastPrinted>
  <dcterms:created xsi:type="dcterms:W3CDTF">2010-09-11T02:42:42Z</dcterms:created>
  <dcterms:modified xsi:type="dcterms:W3CDTF">2017-10-10T17:14:46Z</dcterms:modified>
</cp:coreProperties>
</file>