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59" r:id="rId5"/>
    <p:sldId id="264" r:id="rId6"/>
    <p:sldId id="258" r:id="rId7"/>
    <p:sldId id="265" r:id="rId8"/>
    <p:sldId id="266" r:id="rId9"/>
    <p:sldId id="267" r:id="rId10"/>
    <p:sldId id="268" r:id="rId11"/>
    <p:sldId id="261" r:id="rId12"/>
  </p:sldIdLst>
  <p:sldSz cx="9144000" cy="6858000" type="screen4x3"/>
  <p:notesSz cx="6858000" cy="9144000"/>
  <p:custDataLst>
    <p:tags r:id="rId13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96A9F-FEFF-4CC7-8C8C-9C8F32AD3B1E}" type="datetimeFigureOut">
              <a:rPr lang="ru-RU" smtClean="0"/>
              <a:pPr/>
              <a:t>07.06.2023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C2874-7600-4F8F-9798-B316557355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96A9F-FEFF-4CC7-8C8C-9C8F32AD3B1E}" type="datetimeFigureOut">
              <a:rPr lang="ru-RU" smtClean="0"/>
              <a:pPr/>
              <a:t>07.06.2023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C2874-7600-4F8F-9798-B316557355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96A9F-FEFF-4CC7-8C8C-9C8F32AD3B1E}" type="datetimeFigureOut">
              <a:rPr lang="ru-RU" smtClean="0"/>
              <a:pPr/>
              <a:t>07.06.2023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C2874-7600-4F8F-9798-B316557355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96A9F-FEFF-4CC7-8C8C-9C8F32AD3B1E}" type="datetimeFigureOut">
              <a:rPr lang="ru-RU" smtClean="0"/>
              <a:pPr/>
              <a:t>07.06.2023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C2874-7600-4F8F-9798-B316557355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96A9F-FEFF-4CC7-8C8C-9C8F32AD3B1E}" type="datetimeFigureOut">
              <a:rPr lang="ru-RU" smtClean="0"/>
              <a:pPr/>
              <a:t>07.06.2023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C2874-7600-4F8F-9798-B316557355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96A9F-FEFF-4CC7-8C8C-9C8F32AD3B1E}" type="datetimeFigureOut">
              <a:rPr lang="ru-RU" smtClean="0"/>
              <a:pPr/>
              <a:t>07.06.2023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C2874-7600-4F8F-9798-B316557355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96A9F-FEFF-4CC7-8C8C-9C8F32AD3B1E}" type="datetimeFigureOut">
              <a:rPr lang="ru-RU" smtClean="0"/>
              <a:pPr/>
              <a:t>07.06.2023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C2874-7600-4F8F-9798-B316557355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96A9F-FEFF-4CC7-8C8C-9C8F32AD3B1E}" type="datetimeFigureOut">
              <a:rPr lang="ru-RU" smtClean="0"/>
              <a:pPr/>
              <a:t>07.06.2023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C2874-7600-4F8F-9798-B316557355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96A9F-FEFF-4CC7-8C8C-9C8F32AD3B1E}" type="datetimeFigureOut">
              <a:rPr lang="ru-RU" smtClean="0"/>
              <a:pPr/>
              <a:t>07.06.2023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C2874-7600-4F8F-9798-B316557355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96A9F-FEFF-4CC7-8C8C-9C8F32AD3B1E}" type="datetimeFigureOut">
              <a:rPr lang="ru-RU" smtClean="0"/>
              <a:pPr/>
              <a:t>07.06.2023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C2874-7600-4F8F-9798-B316557355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96A9F-FEFF-4CC7-8C8C-9C8F32AD3B1E}" type="datetimeFigureOut">
              <a:rPr lang="ru-RU" smtClean="0"/>
              <a:pPr/>
              <a:t>07.06.2023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C2874-7600-4F8F-9798-B316557355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196A9F-FEFF-4CC7-8C8C-9C8F32AD3B1E}" type="datetimeFigureOut">
              <a:rPr lang="ru-RU" smtClean="0"/>
              <a:pPr/>
              <a:t>07.06.2023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3C2874-7600-4F8F-9798-B316557355E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aw3e4589.png"/>
          <p:cNvPicPr>
            <a:picLocks noChangeAspect="1"/>
          </p:cNvPicPr>
          <p:nvPr/>
        </p:nvPicPr>
        <p:blipFill>
          <a:blip r:embed="rId2" cstate="print"/>
          <a:srcRect l="4041" r="1750"/>
          <a:stretch>
            <a:fillRect/>
          </a:stretch>
        </p:blipFill>
        <p:spPr>
          <a:xfrm>
            <a:off x="0" y="0"/>
            <a:ext cx="9145016" cy="6858000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0" y="1052737"/>
            <a:ext cx="9108504" cy="5805264"/>
            <a:chOff x="972304" y="1834893"/>
            <a:chExt cx="7199391" cy="3188214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pic>
          <p:nvPicPr>
            <p:cNvPr id="5" name="Рисунок 4" descr="Мыши с книжкой - книга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87517">
              <a:off x="2267744" y="1916832"/>
              <a:ext cx="4376937" cy="3041910"/>
            </a:xfrm>
            <a:prstGeom prst="rect">
              <a:avLst/>
            </a:prstGeom>
          </p:spPr>
        </p:pic>
        <p:pic>
          <p:nvPicPr>
            <p:cNvPr id="4" name="Рисунок 3" descr="Мыши без книжки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72304" y="1834893"/>
              <a:ext cx="7199391" cy="3188214"/>
            </a:xfrm>
            <a:prstGeom prst="rect">
              <a:avLst/>
            </a:prstGeom>
          </p:spPr>
        </p:pic>
      </p:grpSp>
      <p:pic>
        <p:nvPicPr>
          <p:cNvPr id="2050" name="Picture 2" descr="D:\Мои документы\er6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0"/>
            <a:ext cx="2699792" cy="2801241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907704" y="1844824"/>
            <a:ext cx="4896544" cy="4001095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Семинар-практикум</a:t>
            </a:r>
          </a:p>
          <a:p>
            <a:pPr algn="ctr"/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«Дидактическая игра в развитии речи детей дошкольного возраста»</a:t>
            </a:r>
            <a:endParaRPr lang="uk-UA" sz="3600" b="1" dirty="0" smtClean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  <a:p>
            <a:pPr algn="ctr"/>
            <a:endParaRPr lang="uk-UA" sz="36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  <a:p>
            <a:pPr algn="ctr"/>
            <a:r>
              <a:rPr lang="uk-U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Подготовили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А.П. Карпович, старший </a:t>
            </a:r>
            <a:r>
              <a:rPr lang="uk-U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воспитатель</a:t>
            </a:r>
            <a:endParaRPr lang="uk-UA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А.Е. </a:t>
            </a:r>
            <a:r>
              <a:rPr lang="uk-U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Кретинина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воспитатель</a:t>
            </a:r>
            <a:endParaRPr lang="uk-UA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МБДОУ № 18 </a:t>
            </a:r>
            <a:r>
              <a:rPr lang="uk-UA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“Мишутка”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корпус 2-2022 г.</a:t>
            </a:r>
            <a:endParaRPr lang="uk-UA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4665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Структура дидактической игры: 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1. Дидактическая задача 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2. Игровая задача  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3. Игровые правила 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4. Игровые действия 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5. Подведение итогов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нига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81798"/>
            <a:ext cx="9144000" cy="669440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860032" y="1124744"/>
            <a:ext cx="35283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/>
              <a:t>Речь – чудесный дар природы – не дается человеку от рождения. Должно пройти время, чтобы ребенок начал говорить. А взрослые должны приложить немало усилий, чтобы речь у ребенка развивалась правильно и своевременно.</a:t>
            </a:r>
            <a:endParaRPr lang="ru-RU" sz="2400" dirty="0" smtClean="0"/>
          </a:p>
          <a:p>
            <a:r>
              <a:rPr lang="ru-RU" sz="2400" i="1" dirty="0" smtClean="0"/>
              <a:t>В.А. Сухомлинский</a:t>
            </a:r>
            <a:endParaRPr lang="ru-RU" sz="2400" dirty="0"/>
          </a:p>
        </p:txBody>
      </p:sp>
      <p:pic>
        <p:nvPicPr>
          <p:cNvPr id="8" name="Рисунок 7" descr="ребенок-и-письмо-который-прочита-и-58848731.jpg"/>
          <p:cNvPicPr>
            <a:picLocks noChangeAspect="1"/>
          </p:cNvPicPr>
          <p:nvPr/>
        </p:nvPicPr>
        <p:blipFill>
          <a:blip r:embed="rId3" cstate="print"/>
          <a:srcRect l="2751" t="10909" r="8203" b="19407"/>
          <a:stretch>
            <a:fillRect/>
          </a:stretch>
        </p:blipFill>
        <p:spPr>
          <a:xfrm>
            <a:off x="755576" y="980728"/>
            <a:ext cx="1800200" cy="15062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1613687010_23-p-fon-dlya-prezentatsii-kukolnii-teatr-2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55776" y="2348880"/>
            <a:ext cx="1804764" cy="12210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udb6-rec18-img27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5576" y="4301716"/>
            <a:ext cx="1584176" cy="1188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fb8545303bb8665f38704f0cdfa37f5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9552" y="2780928"/>
            <a:ext cx="1934526" cy="12147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5438732bb3f778a4c930c27f090e8ad9.jpe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27784" y="1052736"/>
            <a:ext cx="1662688" cy="1247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704672_main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555777" y="3933056"/>
            <a:ext cx="1870734" cy="12467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r6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94416" y="44624"/>
            <a:ext cx="2304256" cy="2304256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484784"/>
            <a:ext cx="8229600" cy="4104456"/>
          </a:xfrm>
        </p:spPr>
        <p:txBody>
          <a:bodyPr>
            <a:normAutofit/>
          </a:bodyPr>
          <a:lstStyle/>
          <a:p>
            <a:r>
              <a:rPr lang="ru-RU" i="1" dirty="0" smtClean="0"/>
              <a:t>«Родное слово-основа всякого умственного развития и сокровища всех знаний»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/>
              <a:t>К. Д. Ушинский.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r6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94416" y="44624"/>
            <a:ext cx="2304256" cy="2304256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4032448"/>
          </a:xfrm>
        </p:spPr>
        <p:txBody>
          <a:bodyPr>
            <a:noAutofit/>
          </a:bodyPr>
          <a:lstStyle/>
          <a:p>
            <a:r>
              <a:rPr lang="ru-RU" sz="2800" dirty="0" smtClean="0"/>
              <a:t>Речь сопровождает и совершенствует познавательную деятельность детей, делает более целенаправленной и осознанной трудовую активность, обогащает игры, способствует проявлению творчества и фантазии в изобразительной, музыкальной, литературной деятельности.</a:t>
            </a:r>
            <a:endParaRPr lang="uk-UA" sz="28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книга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79512" y="3789040"/>
            <a:ext cx="3096344" cy="2266861"/>
          </a:xfrm>
          <a:prstGeom prst="rect">
            <a:avLst/>
          </a:prstGeom>
        </p:spPr>
      </p:pic>
      <p:pic>
        <p:nvPicPr>
          <p:cNvPr id="2" name="Рисунок 1" descr="мышонок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-1044624" y="4293096"/>
            <a:ext cx="3168352" cy="2689881"/>
          </a:xfrm>
          <a:prstGeom prst="rect">
            <a:avLst/>
          </a:prstGeom>
        </p:spPr>
      </p:pic>
      <p:sp>
        <p:nvSpPr>
          <p:cNvPr id="5" name="Місце для вмісту 4"/>
          <p:cNvSpPr>
            <a:spLocks noGrp="1"/>
          </p:cNvSpPr>
          <p:nvPr>
            <p:ph idx="4294967295"/>
          </p:nvPr>
        </p:nvSpPr>
        <p:spPr>
          <a:xfrm>
            <a:off x="755576" y="332656"/>
            <a:ext cx="8136904" cy="50405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Согласно 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ФГОС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 ДО 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речевое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развитие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 включает в себя: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• овладение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речью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как средством общения и культуры;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• обогащение активного словаря;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•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развитие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связной, грамматически правильной диалогической и монологической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речи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•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развитие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речевого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творчества;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•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развитие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звуковой и интонационной             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культуры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речи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фонематического слуха.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47277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ышонок2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79512" y="4130020"/>
            <a:ext cx="2339752" cy="272798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94920" cy="2650306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  <a:t>Игра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-ведущий вид деятельности детей дошкольного возраста, в процессе которой развиваются духовные и физические силы ребенка; его внимание, память, 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воображение, дисциплинированность, ловкость. </a:t>
            </a:r>
            <a:r>
              <a:rPr lang="ru-RU" sz="5400" dirty="0" smtClean="0"/>
              <a:t/>
            </a:r>
            <a:br>
              <a:rPr lang="ru-RU" sz="5400" dirty="0" smtClean="0"/>
            </a:br>
            <a:endParaRPr lang="uk-UA" sz="5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1"/>
          </p:nvPr>
        </p:nvSpPr>
        <p:spPr>
          <a:xfrm>
            <a:off x="457200" y="3212976"/>
            <a:ext cx="4038600" cy="2913187"/>
          </a:xfrm>
        </p:spPr>
        <p:txBody>
          <a:bodyPr>
            <a:normAutofit/>
          </a:bodyPr>
          <a:lstStyle/>
          <a:p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Сюжетно-ролевые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игры</a:t>
            </a:r>
            <a:endParaRPr lang="uk-UA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Театрализованные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игры</a:t>
            </a:r>
            <a:endParaRPr lang="uk-UA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Місце для вмісту 4"/>
          <p:cNvSpPr>
            <a:spLocks noGrp="1"/>
          </p:cNvSpPr>
          <p:nvPr>
            <p:ph sz="half" idx="2"/>
          </p:nvPr>
        </p:nvSpPr>
        <p:spPr>
          <a:xfrm>
            <a:off x="4648200" y="3068960"/>
            <a:ext cx="4038600" cy="3057203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Подвижные игры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Дидактические игры: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 игрушками и предметами;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настольно-печатные;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словесные.</a:t>
            </a:r>
          </a:p>
          <a:p>
            <a:pPr>
              <a:buNone/>
            </a:pP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4665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Структура дидактической игры: 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1. Дидактическая задача 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2. Игровая задача  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3. Игровые правила 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4. Игровые действия 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5. Подведение итогов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187624" y="1394193"/>
            <a:ext cx="6984776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Методика организации дидактических игр:</a:t>
            </a:r>
            <a:endParaRPr kumimoji="0" lang="ru-RU" sz="24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457200" marR="0" lvl="0" indent="-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Подготовка</a:t>
            </a:r>
          </a:p>
          <a:p>
            <a:pPr marL="457200" marR="0" lvl="0" indent="-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Проведение.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Анализ.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050088" cy="1858218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Игра «Четвертый лишний»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Задачи: 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/>
              <a:t>1.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формирование умения находить «лишнюю» картинку;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2. расширение индивидуального словаря сразу по нескольким темам;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3. формирование навыка классификации «живое» и «неживое»;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4.  обучение умению размышлять, объяснять, объединять;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5.  расширение кругозора, развитие любознательности, интереса к игровой форме обучения;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6.  развитие умения концентрировать внимание, логически мыслить, соображать.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547664" y="2060848"/>
          <a:ext cx="6096000" cy="4032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201622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  <a:tr h="201622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pic>
        <p:nvPicPr>
          <p:cNvPr id="4" name="Рисунок 3" descr="1621910521_18-phonoteka_org-p-fon-dlya-prezentatsii-avtobus-2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4149080"/>
            <a:ext cx="2160240" cy="1795726"/>
          </a:xfrm>
          <a:prstGeom prst="rect">
            <a:avLst/>
          </a:prstGeom>
        </p:spPr>
      </p:pic>
      <p:pic>
        <p:nvPicPr>
          <p:cNvPr id="8" name="Рисунок 7" descr="ptic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3728" y="2132856"/>
            <a:ext cx="1772816" cy="1512168"/>
          </a:xfrm>
          <a:prstGeom prst="rect">
            <a:avLst/>
          </a:prstGeom>
        </p:spPr>
      </p:pic>
      <p:pic>
        <p:nvPicPr>
          <p:cNvPr id="9" name="Рисунок 8" descr="image_processing20200410-24721-zgjovj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63688" y="4293096"/>
            <a:ext cx="2664296" cy="1537372"/>
          </a:xfrm>
          <a:prstGeom prst="rect">
            <a:avLst/>
          </a:prstGeom>
        </p:spPr>
      </p:pic>
      <p:pic>
        <p:nvPicPr>
          <p:cNvPr id="12" name="Рисунок 11" descr="kuricz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48064" y="2132856"/>
            <a:ext cx="1872208" cy="184209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70bd3158ee7fed2d8fe9538fec7daf2dd03b220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589</TotalTime>
  <Words>158</Words>
  <Application>Microsoft Office PowerPoint</Application>
  <PresentationFormat>Экран (4:3)</PresentationFormat>
  <Paragraphs>37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«Родное слово-основа всякого умственного развития и сокровища всех знаний» К. Д. Ушинский. </vt:lpstr>
      <vt:lpstr>Речь сопровождает и совершенствует познавательную деятельность детей, делает более целенаправленной и осознанной трудовую активность, обогащает игры, способствует проявлению творчества и фантазии в изобразительной, музыкальной, литературной деятельности.</vt:lpstr>
      <vt:lpstr>Слайд 4</vt:lpstr>
      <vt:lpstr>Слайд 5</vt:lpstr>
      <vt:lpstr>  Игра-ведущий вид деятельности детей дошкольного возраста, в процессе которой развиваются духовные и физические силы ребенка; его внимание, память,  воображение, дисциплинированность, ловкость.  </vt:lpstr>
      <vt:lpstr>Структура дидактической игры:   1. Дидактическая задача   2. Игровая задача    3. Игровые правила   4. Игровые действия   5. Подведение итогов   </vt:lpstr>
      <vt:lpstr>Слайд 8</vt:lpstr>
      <vt:lpstr> Игра «Четвертый лишний» Задачи:  1. формирование умения находить «лишнюю» картинку; 2. расширение индивидуального словаря сразу по нескольким темам; 3. формирование навыка классификации «живое» и «неживое»; 4.  обучение умению размышлять, объяснять, объединять; 5.  расширение кругозора, развитие любознательности, интереса к игровой форме обучения; 6.  развитие умения концентрировать внимание, логически мыслить, соображать.  </vt:lpstr>
      <vt:lpstr>Структура дидактической игры:   1. Дидактическая задача   2. Игровая задача    3. Игровые правила   4. Игровые действия   5. Подведение итогов   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PC</dc:creator>
  <cp:lastModifiedBy>Оксана</cp:lastModifiedBy>
  <cp:revision>23</cp:revision>
  <dcterms:created xsi:type="dcterms:W3CDTF">2014-06-17T14:04:23Z</dcterms:created>
  <dcterms:modified xsi:type="dcterms:W3CDTF">2023-06-07T13:05:52Z</dcterms:modified>
</cp:coreProperties>
</file>