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70" r:id="rId2"/>
    <p:sldId id="256" r:id="rId3"/>
    <p:sldId id="271" r:id="rId4"/>
    <p:sldId id="272" r:id="rId5"/>
    <p:sldId id="257" r:id="rId6"/>
    <p:sldId id="273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74" r:id="rId16"/>
    <p:sldId id="275" r:id="rId17"/>
    <p:sldId id="266" r:id="rId18"/>
    <p:sldId id="276" r:id="rId19"/>
    <p:sldId id="277" r:id="rId20"/>
    <p:sldId id="267" r:id="rId21"/>
    <p:sldId id="268" r:id="rId22"/>
    <p:sldId id="26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1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3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8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89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4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54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6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8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6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8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5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1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3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5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608720-CA75-417F-9DFB-31B038DFE4FB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5C2118-B4EF-44C3-91FF-823E5F92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2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200.ru/nachalnaya-shkola" TargetMode="External"/><Relationship Id="rId2" Type="http://schemas.openxmlformats.org/officeDocument/2006/relationships/hyperlink" Target="http://school200.ru/nachalnaya-shkola/iz-opyta-raboty-uchitelya-nachalnykh-klass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778" y="1104029"/>
            <a:ext cx="84128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Логопедическая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коррекция речи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младших школьников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 уроках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109" y="48307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Управление образования </a:t>
            </a:r>
            <a:r>
              <a:rPr lang="ru-RU" dirty="0" err="1" smtClean="0"/>
              <a:t>Курчалоевского</a:t>
            </a:r>
            <a:r>
              <a:rPr lang="ru-RU" dirty="0" smtClean="0"/>
              <a:t> района ЧР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94763" y="5055079"/>
            <a:ext cx="440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Логопед:   </a:t>
            </a:r>
            <a:r>
              <a:rPr lang="ru-RU" b="1" dirty="0" smtClean="0"/>
              <a:t>Бредихина </a:t>
            </a:r>
          </a:p>
          <a:p>
            <a:r>
              <a:rPr lang="ru-RU" b="1" dirty="0" smtClean="0"/>
              <a:t>Екатерина Сергеевна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185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0167" y="215509"/>
            <a:ext cx="10330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/>
              <a:t>Фонетика фонематическое </a:t>
            </a:r>
          </a:p>
          <a:p>
            <a:r>
              <a:rPr lang="ru-RU" sz="5400" b="1" dirty="0" smtClean="0"/>
              <a:t>недоразвитие речи (ФФНР)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480" y="2344726"/>
            <a:ext cx="113362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Фонетико-фонематическое недоразвитие (ФФН) – нарушение процессов звукопроизношения и восприятия фонем при различных речевых нарушениях у детей с нормальным интеллектом и биологическим слухом. ФФН характеризуется заменами, смешением и искажением звуков, нарушением слоговой структуры слова,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нерезко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выраженными лексико-грамматическими нарушениями. Логопедическое обследование при ФФН включает изучение состояния звукопроизношения, фонематического восприятия, слоговой структуры слова, лексико-грамматического строя речи, навыков словообразования, связной речи. Коррекционная работа при ФФН ведется над нарушенными сторонами речи.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7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62" y="397140"/>
            <a:ext cx="11136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Нарушение чтения и письма</a:t>
            </a:r>
          </a:p>
          <a:p>
            <a:pPr algn="ctr"/>
            <a:r>
              <a:rPr lang="ru-RU" sz="5400" b="1" dirty="0" smtClean="0">
                <a:solidFill>
                  <a:schemeClr val="accent6"/>
                </a:solidFill>
              </a:rPr>
              <a:t>(</a:t>
            </a:r>
            <a:r>
              <a:rPr lang="ru-RU" sz="5400" b="1" dirty="0" err="1" smtClean="0">
                <a:solidFill>
                  <a:schemeClr val="accent6"/>
                </a:solidFill>
              </a:rPr>
              <a:t>дисграфия</a:t>
            </a:r>
            <a:r>
              <a:rPr lang="ru-RU" sz="5400" b="1" dirty="0" smtClean="0">
                <a:solidFill>
                  <a:schemeClr val="accent6"/>
                </a:solidFill>
              </a:rPr>
              <a:t> и </a:t>
            </a:r>
            <a:r>
              <a:rPr lang="ru-RU" sz="5400" b="1" dirty="0" err="1" smtClean="0">
                <a:solidFill>
                  <a:schemeClr val="accent6"/>
                </a:solidFill>
              </a:rPr>
              <a:t>дислексия</a:t>
            </a:r>
            <a:r>
              <a:rPr lang="ru-RU" sz="5400" b="1" dirty="0" smtClean="0">
                <a:solidFill>
                  <a:schemeClr val="accent6"/>
                </a:solidFill>
              </a:rPr>
              <a:t>)</a:t>
            </a:r>
            <a:endParaRPr lang="ru-RU" sz="5400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970" y="2553419"/>
            <a:ext cx="107121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это</a:t>
            </a:r>
            <a:r>
              <a:rPr lang="ru-RU" sz="4000" dirty="0"/>
              <a:t> </a:t>
            </a:r>
            <a:r>
              <a:rPr lang="ru-RU" sz="4000" b="1" dirty="0"/>
              <a:t>расстройство</a:t>
            </a:r>
            <a:r>
              <a:rPr lang="ru-RU" sz="4000" dirty="0"/>
              <a:t> высшей </a:t>
            </a:r>
            <a:r>
              <a:rPr lang="ru-RU" sz="4000" b="1" dirty="0"/>
              <a:t>психики</a:t>
            </a:r>
            <a:r>
              <a:rPr lang="ru-RU" sz="4000" dirty="0"/>
              <a:t>, которое проявляется в трудностях во время обучения чтению и письму при сохранении общей способности </a:t>
            </a:r>
            <a:r>
              <a:rPr lang="ru-RU" sz="4000" dirty="0" smtClean="0"/>
              <a:t>обучаться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251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1358" cy="3907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66"/>
            <a:ext cx="5943600" cy="2889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4" y="0"/>
            <a:ext cx="4262617" cy="421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8" y="3907766"/>
            <a:ext cx="5256362" cy="29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656634">
            <a:off x="1803260" y="1802768"/>
            <a:ext cx="83439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Практическая</a:t>
            </a:r>
          </a:p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часть!!!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08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816" y="1302437"/>
            <a:ext cx="107837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Артикуляционная гимнастика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Или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Зарядка для языка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6" y="2519698"/>
            <a:ext cx="2282033" cy="4056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61" y="3886199"/>
            <a:ext cx="4783016" cy="26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4755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5" y="0"/>
            <a:ext cx="6067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69480" cy="6781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70" y="0"/>
            <a:ext cx="6127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1" y="69012"/>
            <a:ext cx="1864514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03" y="69012"/>
            <a:ext cx="2358568" cy="2312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89" y="1"/>
            <a:ext cx="3356496" cy="2450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6" y="3175000"/>
            <a:ext cx="2471108" cy="3294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26" y="3155287"/>
            <a:ext cx="3962131" cy="3314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43" y="3111579"/>
            <a:ext cx="3764742" cy="34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" y="0"/>
            <a:ext cx="3857625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69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3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57625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4" y="879894"/>
            <a:ext cx="8143335" cy="45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1" y="123092"/>
            <a:ext cx="1190014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Логопе́дия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— специальная педагогическая наука о нарушениях речи, способах их предупреждения, выявления и устранения средствами специального </a:t>
            </a:r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обучения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воспитания. </a:t>
            </a:r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Является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одним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</a:t>
            </a:r>
          </a:p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разделов специальной </a:t>
            </a:r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педагогики.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6" y="3220626"/>
            <a:ext cx="3286664" cy="34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7973" y="180174"/>
            <a:ext cx="7973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Развитие правильного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речевого дыхания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70" y="1934500"/>
            <a:ext cx="8514272" cy="47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1" y="2"/>
            <a:ext cx="442711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57" y="2"/>
            <a:ext cx="45595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-608032"/>
            <a:ext cx="4199643" cy="7466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92" y="-563435"/>
            <a:ext cx="4295326" cy="74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190" y="517433"/>
            <a:ext cx="114329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Координация движений</a:t>
            </a:r>
          </a:p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 проговариванием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8" y="3020939"/>
            <a:ext cx="5137515" cy="37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6477" y="198256"/>
            <a:ext cx="8501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Задачки для учителей!!!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05" y="1664898"/>
            <a:ext cx="113592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Для развития чего?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На каких уроках использовать?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На каком этапе урока?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2251" cy="67803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8" y="0"/>
            <a:ext cx="6533072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51" y="0"/>
            <a:ext cx="6852249" cy="6861331"/>
          </a:xfrm>
        </p:spPr>
      </p:pic>
      <p:sp>
        <p:nvSpPr>
          <p:cNvPr id="5" name="Прямоугольник 4"/>
          <p:cNvSpPr/>
          <p:nvPr/>
        </p:nvSpPr>
        <p:spPr>
          <a:xfrm rot="19138301">
            <a:off x="-251637" y="2002037"/>
            <a:ext cx="6298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Составь рассказ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9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53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6581955" y="431321"/>
            <a:ext cx="5460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 это?</a:t>
            </a:r>
          </a:p>
          <a:p>
            <a:r>
              <a:rPr lang="ru-RU" sz="3200" b="1" dirty="0" smtClean="0"/>
              <a:t>Какого цвета?</a:t>
            </a:r>
          </a:p>
          <a:p>
            <a:r>
              <a:rPr lang="ru-RU" sz="3200" b="1" dirty="0" smtClean="0"/>
              <a:t>Какой формы?</a:t>
            </a:r>
          </a:p>
          <a:p>
            <a:r>
              <a:rPr lang="ru-RU" sz="3200" b="1" dirty="0" smtClean="0"/>
              <a:t>Какой на вкус?</a:t>
            </a:r>
          </a:p>
          <a:p>
            <a:r>
              <a:rPr lang="ru-RU" sz="3200" b="1" dirty="0" smtClean="0"/>
              <a:t>Как растет?</a:t>
            </a:r>
          </a:p>
          <a:p>
            <a:r>
              <a:rPr lang="ru-RU" sz="3200" b="1" dirty="0" smtClean="0"/>
              <a:t>Что можно приготовить?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550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37" y="358725"/>
            <a:ext cx="8325637" cy="5885840"/>
          </a:xfrm>
        </p:spPr>
      </p:pic>
    </p:spTree>
    <p:extLst>
      <p:ext uri="{BB962C8B-B14F-4D97-AF65-F5344CB8AC3E}">
        <p14:creationId xmlns:p14="http://schemas.microsoft.com/office/powerpoint/2010/main" val="11317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9" y="116455"/>
            <a:ext cx="4702264" cy="6651447"/>
          </a:xfrm>
        </p:spPr>
      </p:pic>
    </p:spTree>
    <p:extLst>
      <p:ext uri="{BB962C8B-B14F-4D97-AF65-F5344CB8AC3E}">
        <p14:creationId xmlns:p14="http://schemas.microsoft.com/office/powerpoint/2010/main" val="21160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4363" y="1328316"/>
            <a:ext cx="78550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Биллингвизм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7" y="3209026"/>
            <a:ext cx="4748201" cy="32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7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60385"/>
            <a:ext cx="11749177" cy="6731807"/>
          </a:xfrm>
        </p:spPr>
      </p:pic>
    </p:spTree>
    <p:extLst>
      <p:ext uri="{BB962C8B-B14F-4D97-AF65-F5344CB8AC3E}">
        <p14:creationId xmlns:p14="http://schemas.microsoft.com/office/powerpoint/2010/main" val="21140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120770"/>
            <a:ext cx="11429999" cy="6538823"/>
          </a:xfrm>
        </p:spPr>
      </p:pic>
    </p:spTree>
    <p:extLst>
      <p:ext uri="{BB962C8B-B14F-4D97-AF65-F5344CB8AC3E}">
        <p14:creationId xmlns:p14="http://schemas.microsoft.com/office/powerpoint/2010/main" val="11944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9" y="102171"/>
            <a:ext cx="11575090" cy="6479783"/>
          </a:xfrm>
        </p:spPr>
      </p:pic>
    </p:spTree>
    <p:extLst>
      <p:ext uri="{BB962C8B-B14F-4D97-AF65-F5344CB8AC3E}">
        <p14:creationId xmlns:p14="http://schemas.microsoft.com/office/powerpoint/2010/main" val="2778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042698">
            <a:off x="-349515" y="2594175"/>
            <a:ext cx="132074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 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0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6305" y="465674"/>
            <a:ext cx="98876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АООП НОО 5.1, 5.2</a:t>
            </a:r>
            <a:endParaRPr lang="ru-RU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9" y="2139352"/>
            <a:ext cx="10083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Адаптированная</a:t>
            </a:r>
          </a:p>
          <a:p>
            <a:r>
              <a:rPr lang="ru-RU" sz="4400" dirty="0" smtClean="0"/>
              <a:t> общеобразовательная </a:t>
            </a:r>
          </a:p>
          <a:p>
            <a:r>
              <a:rPr lang="ru-RU" sz="4400" dirty="0"/>
              <a:t>п</a:t>
            </a:r>
            <a:r>
              <a:rPr lang="ru-RU" sz="4400" dirty="0" smtClean="0"/>
              <a:t>рограмма</a:t>
            </a:r>
          </a:p>
          <a:p>
            <a:r>
              <a:rPr lang="ru-RU" sz="4400" dirty="0" smtClean="0"/>
              <a:t> начального общего образования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4466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4734" y="250015"/>
            <a:ext cx="8513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Для чего об этом знать</a:t>
            </a:r>
          </a:p>
          <a:p>
            <a:pPr algn="ctr"/>
            <a:r>
              <a:rPr lang="ru-RU" sz="5400" b="1" cap="none" spc="50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учителям?</a:t>
            </a:r>
            <a:endParaRPr lang="ru-RU" sz="5400" b="1" cap="none" spc="50" dirty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3" y="2096218"/>
            <a:ext cx="11240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 обследовании учащихся в школах ежегодно оказывается очень много детей с фонетико-фонематическим недоразвитием речи и общим недоразвитием речи, поэтому охватить специализированной логопедической помощью всех детей невозможно.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Кроме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того, в большинстве случаев правильно направленная 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​​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работа учителя начальных классов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позволяет на самых первых стадиях обучения исправить эти недостатки. Поэтому, чтобы избежать и не допустить серьезных недоработок в процессе развития чтения, письма и речи учащихся, 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учителю начальных классов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надо овладеть новейшими методами такой работы, знать методы и приемы работы над устранением у учащихся недостатков произношения и речи.</a:t>
            </a:r>
          </a:p>
        </p:txBody>
      </p:sp>
    </p:spTree>
    <p:extLst>
      <p:ext uri="{BB962C8B-B14F-4D97-AF65-F5344CB8AC3E}">
        <p14:creationId xmlns:p14="http://schemas.microsoft.com/office/powerpoint/2010/main" val="403746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4507" y="896996"/>
            <a:ext cx="1052563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 каком этапе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урока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проводить?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898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3168" y="206883"/>
            <a:ext cx="91919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Виды речевых нарушений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младших школьников:</a:t>
            </a:r>
          </a:p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57" y="2792206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Общее недоразвитие речи (ОНР)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6119" y="2515207"/>
            <a:ext cx="4685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Фонетика фонематическое </a:t>
            </a:r>
          </a:p>
          <a:p>
            <a:r>
              <a:rPr lang="ru-RU" sz="2400" b="1" dirty="0" smtClean="0"/>
              <a:t>недоразвитие речи (ФФНР)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4030" y="4753155"/>
            <a:ext cx="4693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чтения и письма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дисграфия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дислексия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148" y="406244"/>
            <a:ext cx="1062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Общее недоразвитие речи (ОНР)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061"/>
          </a:xfrm>
        </p:spPr>
      </p:pic>
    </p:spTree>
    <p:extLst>
      <p:ext uri="{BB962C8B-B14F-4D97-AF65-F5344CB8AC3E}">
        <p14:creationId xmlns:p14="http://schemas.microsoft.com/office/powerpoint/2010/main" val="23877005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952</TotalTime>
  <Words>204</Words>
  <Application>Microsoft Office PowerPoint</Application>
  <PresentationFormat>Широкоэкранный</PresentationFormat>
  <Paragraphs>60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18</cp:revision>
  <dcterms:created xsi:type="dcterms:W3CDTF">2017-12-08T02:38:37Z</dcterms:created>
  <dcterms:modified xsi:type="dcterms:W3CDTF">2017-12-13T16:25:12Z</dcterms:modified>
</cp:coreProperties>
</file>