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4"/>
  </p:notesMasterIdLst>
  <p:sldIdLst>
    <p:sldId id="256" r:id="rId4"/>
    <p:sldId id="283" r:id="rId5"/>
    <p:sldId id="301" r:id="rId6"/>
    <p:sldId id="304" r:id="rId7"/>
    <p:sldId id="316" r:id="rId8"/>
    <p:sldId id="289" r:id="rId9"/>
    <p:sldId id="303" r:id="rId10"/>
    <p:sldId id="302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05" r:id="rId19"/>
    <p:sldId id="313" r:id="rId20"/>
    <p:sldId id="314" r:id="rId21"/>
    <p:sldId id="317" r:id="rId22"/>
    <p:sldId id="315" r:id="rId2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8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5357D9-630A-4948-A05B-F06570BAD5B8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66C3B2-A1AA-4F10-B4A0-64B6CC6D8ECD}">
      <dgm:prSet phldrT="[Текст]"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браки</a:t>
          </a:r>
          <a:endParaRPr lang="ru-RU" dirty="0">
            <a:solidFill>
              <a:srgbClr val="FF0000"/>
            </a:solidFill>
          </a:endParaRPr>
        </a:p>
      </dgm:t>
    </dgm:pt>
    <dgm:pt modelId="{2E78650E-5EEC-4CE7-81FB-BFB0AAE72D5C}" type="parTrans" cxnId="{90FAED28-D8E7-4BB7-A321-C5709DD1E2D9}">
      <dgm:prSet/>
      <dgm:spPr/>
      <dgm:t>
        <a:bodyPr/>
        <a:lstStyle/>
        <a:p>
          <a:endParaRPr lang="ru-RU"/>
        </a:p>
      </dgm:t>
    </dgm:pt>
    <dgm:pt modelId="{261C41BA-63C9-4049-B605-0A4B535DCAEC}" type="sibTrans" cxnId="{90FAED28-D8E7-4BB7-A321-C5709DD1E2D9}">
      <dgm:prSet/>
      <dgm:spPr/>
      <dgm:t>
        <a:bodyPr/>
        <a:lstStyle/>
        <a:p>
          <a:endParaRPr lang="ru-RU"/>
        </a:p>
      </dgm:t>
    </dgm:pt>
    <dgm:pt modelId="{6D32F819-A411-4F0B-A51C-88F42A7B46C9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3200" b="1" u="sng" dirty="0" smtClean="0"/>
            <a:t>Гражданский</a:t>
          </a:r>
        </a:p>
        <a:p>
          <a:r>
            <a:rPr lang="ru-RU" sz="1700" b="1" dirty="0" smtClean="0"/>
            <a:t>(брак, зарегистрированный в органах </a:t>
          </a:r>
          <a:r>
            <a:rPr lang="ru-RU" sz="1700" b="1" dirty="0" err="1" smtClean="0"/>
            <a:t>ЗАГСа</a:t>
          </a:r>
          <a:r>
            <a:rPr lang="ru-RU" sz="1700" b="1" dirty="0" smtClean="0"/>
            <a:t>)</a:t>
          </a:r>
        </a:p>
      </dgm:t>
    </dgm:pt>
    <dgm:pt modelId="{A9C73B88-9027-478D-BC8E-1CCE934DE852}" type="parTrans" cxnId="{1A189637-5B7D-4A53-B8DA-5B6F7D879626}">
      <dgm:prSet/>
      <dgm:spPr/>
      <dgm:t>
        <a:bodyPr/>
        <a:lstStyle/>
        <a:p>
          <a:endParaRPr lang="ru-RU"/>
        </a:p>
      </dgm:t>
    </dgm:pt>
    <dgm:pt modelId="{4E6A28E9-74A4-44DC-A7AA-53E2D279C93C}" type="sibTrans" cxnId="{1A189637-5B7D-4A53-B8DA-5B6F7D879626}">
      <dgm:prSet/>
      <dgm:spPr/>
      <dgm:t>
        <a:bodyPr/>
        <a:lstStyle/>
        <a:p>
          <a:endParaRPr lang="ru-RU"/>
        </a:p>
      </dgm:t>
    </dgm:pt>
    <dgm:pt modelId="{DD712B6B-594D-4DDE-B26D-6EE6389BB2B0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u="sng" dirty="0" smtClean="0">
              <a:solidFill>
                <a:schemeClr val="tx1"/>
              </a:solidFill>
            </a:rPr>
            <a:t>Фактический</a:t>
          </a:r>
        </a:p>
        <a:p>
          <a:r>
            <a:rPr lang="ru-RU" sz="1700" b="1" dirty="0" smtClean="0"/>
            <a:t>(совместное проживание не оформлено в государственных органах)</a:t>
          </a:r>
          <a:endParaRPr lang="ru-RU" sz="1700" b="1" dirty="0"/>
        </a:p>
      </dgm:t>
    </dgm:pt>
    <dgm:pt modelId="{0E471BCF-C515-4190-A671-26ADCA2466BF}" type="parTrans" cxnId="{110CF1E9-DC86-43C0-823C-FC68CA137050}">
      <dgm:prSet/>
      <dgm:spPr/>
      <dgm:t>
        <a:bodyPr/>
        <a:lstStyle/>
        <a:p>
          <a:endParaRPr lang="ru-RU"/>
        </a:p>
      </dgm:t>
    </dgm:pt>
    <dgm:pt modelId="{3464ED52-5D21-4944-BF3A-CD413F3469D1}" type="sibTrans" cxnId="{110CF1E9-DC86-43C0-823C-FC68CA137050}">
      <dgm:prSet/>
      <dgm:spPr/>
      <dgm:t>
        <a:bodyPr/>
        <a:lstStyle/>
        <a:p>
          <a:endParaRPr lang="ru-RU"/>
        </a:p>
      </dgm:t>
    </dgm:pt>
    <dgm:pt modelId="{855BEE22-77B1-465A-BB10-EEE53B4F8BC8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3200" b="1" u="sng" dirty="0" smtClean="0"/>
            <a:t>Церковный</a:t>
          </a:r>
        </a:p>
        <a:p>
          <a:r>
            <a:rPr lang="ru-RU" sz="1700" b="1" dirty="0" smtClean="0"/>
            <a:t>(брак в результате венчания в церкви, без регистрации на законных основаниях)</a:t>
          </a:r>
        </a:p>
      </dgm:t>
    </dgm:pt>
    <dgm:pt modelId="{6739B285-A713-437E-BC5F-B2B5C2CE0C04}" type="parTrans" cxnId="{8DD12312-CC0C-4506-B397-EA7FB88C00E4}">
      <dgm:prSet/>
      <dgm:spPr/>
      <dgm:t>
        <a:bodyPr/>
        <a:lstStyle/>
        <a:p>
          <a:endParaRPr lang="ru-RU"/>
        </a:p>
      </dgm:t>
    </dgm:pt>
    <dgm:pt modelId="{A79192F0-6399-43BF-B68E-FCC690E1C59A}" type="sibTrans" cxnId="{8DD12312-CC0C-4506-B397-EA7FB88C00E4}">
      <dgm:prSet/>
      <dgm:spPr/>
      <dgm:t>
        <a:bodyPr/>
        <a:lstStyle/>
        <a:p>
          <a:endParaRPr lang="ru-RU"/>
        </a:p>
      </dgm:t>
    </dgm:pt>
    <dgm:pt modelId="{F683FC7F-40C0-496D-BB4E-F7F1B0D710EC}" type="pres">
      <dgm:prSet presAssocID="{605357D9-630A-4948-A05B-F06570BAD5B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2264C1-D3E8-4E7D-9580-36156983EA20}" type="pres">
      <dgm:prSet presAssocID="{E866C3B2-A1AA-4F10-B4A0-64B6CC6D8ECD}" presName="centerShape" presStyleLbl="node0" presStyleIdx="0" presStyleCnt="1" custLinFactNeighborX="522" custLinFactNeighborY="-7430"/>
      <dgm:spPr/>
      <dgm:t>
        <a:bodyPr/>
        <a:lstStyle/>
        <a:p>
          <a:endParaRPr lang="ru-RU"/>
        </a:p>
      </dgm:t>
    </dgm:pt>
    <dgm:pt modelId="{5CCB45AE-3B25-4179-91EC-C19B39CC10AD}" type="pres">
      <dgm:prSet presAssocID="{A9C73B88-9027-478D-BC8E-1CCE934DE852}" presName="Name9" presStyleLbl="parChTrans1D2" presStyleIdx="0" presStyleCnt="3"/>
      <dgm:spPr/>
      <dgm:t>
        <a:bodyPr/>
        <a:lstStyle/>
        <a:p>
          <a:endParaRPr lang="ru-RU"/>
        </a:p>
      </dgm:t>
    </dgm:pt>
    <dgm:pt modelId="{6600DE53-D743-4A85-AA1F-15721D5DBEA7}" type="pres">
      <dgm:prSet presAssocID="{A9C73B88-9027-478D-BC8E-1CCE934DE852}" presName="connTx" presStyleLbl="parChTrans1D2" presStyleIdx="0" presStyleCnt="3"/>
      <dgm:spPr/>
      <dgm:t>
        <a:bodyPr/>
        <a:lstStyle/>
        <a:p>
          <a:endParaRPr lang="ru-RU"/>
        </a:p>
      </dgm:t>
    </dgm:pt>
    <dgm:pt modelId="{4C473759-7D0E-4052-8D14-916BE7FCEBCB}" type="pres">
      <dgm:prSet presAssocID="{6D32F819-A411-4F0B-A51C-88F42A7B46C9}" presName="node" presStyleLbl="node1" presStyleIdx="0" presStyleCnt="3" custScaleX="1855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BA4A18-30CF-4B94-8F61-ECC3FE8BAB65}" type="pres">
      <dgm:prSet presAssocID="{0E471BCF-C515-4190-A671-26ADCA2466BF}" presName="Name9" presStyleLbl="parChTrans1D2" presStyleIdx="1" presStyleCnt="3"/>
      <dgm:spPr/>
      <dgm:t>
        <a:bodyPr/>
        <a:lstStyle/>
        <a:p>
          <a:endParaRPr lang="ru-RU"/>
        </a:p>
      </dgm:t>
    </dgm:pt>
    <dgm:pt modelId="{8E2D4E82-9647-43D0-B736-C33CCB76DEAE}" type="pres">
      <dgm:prSet presAssocID="{0E471BCF-C515-4190-A671-26ADCA2466BF}" presName="connTx" presStyleLbl="parChTrans1D2" presStyleIdx="1" presStyleCnt="3"/>
      <dgm:spPr/>
      <dgm:t>
        <a:bodyPr/>
        <a:lstStyle/>
        <a:p>
          <a:endParaRPr lang="ru-RU"/>
        </a:p>
      </dgm:t>
    </dgm:pt>
    <dgm:pt modelId="{45E4AC35-FD2E-49B7-A5E9-11DF655C273B}" type="pres">
      <dgm:prSet presAssocID="{DD712B6B-594D-4DDE-B26D-6EE6389BB2B0}" presName="node" presStyleLbl="node1" presStyleIdx="1" presStyleCnt="3" custScaleX="171758" custScaleY="98378" custRadScaleRad="99907" custRadScaleInc="-89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FB722A-A951-46FB-B03B-DE412ACE2C69}" type="pres">
      <dgm:prSet presAssocID="{6739B285-A713-437E-BC5F-B2B5C2CE0C04}" presName="Name9" presStyleLbl="parChTrans1D2" presStyleIdx="2" presStyleCnt="3"/>
      <dgm:spPr/>
      <dgm:t>
        <a:bodyPr/>
        <a:lstStyle/>
        <a:p>
          <a:endParaRPr lang="ru-RU"/>
        </a:p>
      </dgm:t>
    </dgm:pt>
    <dgm:pt modelId="{83F65E22-09F5-4E1E-BD90-B8FB18C0CAC6}" type="pres">
      <dgm:prSet presAssocID="{6739B285-A713-437E-BC5F-B2B5C2CE0C04}" presName="connTx" presStyleLbl="parChTrans1D2" presStyleIdx="2" presStyleCnt="3"/>
      <dgm:spPr/>
      <dgm:t>
        <a:bodyPr/>
        <a:lstStyle/>
        <a:p>
          <a:endParaRPr lang="ru-RU"/>
        </a:p>
      </dgm:t>
    </dgm:pt>
    <dgm:pt modelId="{5E1E5534-8ED2-4E25-9984-3E88F6E95DBB}" type="pres">
      <dgm:prSet presAssocID="{855BEE22-77B1-465A-BB10-EEE53B4F8BC8}" presName="node" presStyleLbl="node1" presStyleIdx="2" presStyleCnt="3" custScaleX="174347" custRadScaleRad="97960" custRadScaleInc="132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D12312-CC0C-4506-B397-EA7FB88C00E4}" srcId="{E866C3B2-A1AA-4F10-B4A0-64B6CC6D8ECD}" destId="{855BEE22-77B1-465A-BB10-EEE53B4F8BC8}" srcOrd="2" destOrd="0" parTransId="{6739B285-A713-437E-BC5F-B2B5C2CE0C04}" sibTransId="{A79192F0-6399-43BF-B68E-FCC690E1C59A}"/>
    <dgm:cxn modelId="{67CCA074-BE30-49A4-B4E2-F49412BF0857}" type="presOf" srcId="{0E471BCF-C515-4190-A671-26ADCA2466BF}" destId="{8E2D4E82-9647-43D0-B736-C33CCB76DEAE}" srcOrd="1" destOrd="0" presId="urn:microsoft.com/office/officeart/2005/8/layout/radial1"/>
    <dgm:cxn modelId="{110CF1E9-DC86-43C0-823C-FC68CA137050}" srcId="{E866C3B2-A1AA-4F10-B4A0-64B6CC6D8ECD}" destId="{DD712B6B-594D-4DDE-B26D-6EE6389BB2B0}" srcOrd="1" destOrd="0" parTransId="{0E471BCF-C515-4190-A671-26ADCA2466BF}" sibTransId="{3464ED52-5D21-4944-BF3A-CD413F3469D1}"/>
    <dgm:cxn modelId="{B0C3E415-EAC9-4F62-B082-AE8482C32827}" type="presOf" srcId="{DD712B6B-594D-4DDE-B26D-6EE6389BB2B0}" destId="{45E4AC35-FD2E-49B7-A5E9-11DF655C273B}" srcOrd="0" destOrd="0" presId="urn:microsoft.com/office/officeart/2005/8/layout/radial1"/>
    <dgm:cxn modelId="{BF446E47-3D7C-439E-BBCC-E37BF37B7C91}" type="presOf" srcId="{6D32F819-A411-4F0B-A51C-88F42A7B46C9}" destId="{4C473759-7D0E-4052-8D14-916BE7FCEBCB}" srcOrd="0" destOrd="0" presId="urn:microsoft.com/office/officeart/2005/8/layout/radial1"/>
    <dgm:cxn modelId="{3E24CE5B-464D-48C7-95D2-6E20D5164F33}" type="presOf" srcId="{855BEE22-77B1-465A-BB10-EEE53B4F8BC8}" destId="{5E1E5534-8ED2-4E25-9984-3E88F6E95DBB}" srcOrd="0" destOrd="0" presId="urn:microsoft.com/office/officeart/2005/8/layout/radial1"/>
    <dgm:cxn modelId="{90FAED28-D8E7-4BB7-A321-C5709DD1E2D9}" srcId="{605357D9-630A-4948-A05B-F06570BAD5B8}" destId="{E866C3B2-A1AA-4F10-B4A0-64B6CC6D8ECD}" srcOrd="0" destOrd="0" parTransId="{2E78650E-5EEC-4CE7-81FB-BFB0AAE72D5C}" sibTransId="{261C41BA-63C9-4049-B605-0A4B535DCAEC}"/>
    <dgm:cxn modelId="{D57873B7-ABFB-4DE5-812B-ECB781B4A31C}" type="presOf" srcId="{0E471BCF-C515-4190-A671-26ADCA2466BF}" destId="{7DBA4A18-30CF-4B94-8F61-ECC3FE8BAB65}" srcOrd="0" destOrd="0" presId="urn:microsoft.com/office/officeart/2005/8/layout/radial1"/>
    <dgm:cxn modelId="{ED766C71-0381-40E0-B2C8-457A67D81692}" type="presOf" srcId="{605357D9-630A-4948-A05B-F06570BAD5B8}" destId="{F683FC7F-40C0-496D-BB4E-F7F1B0D710EC}" srcOrd="0" destOrd="0" presId="urn:microsoft.com/office/officeart/2005/8/layout/radial1"/>
    <dgm:cxn modelId="{BA40B215-2BC4-4310-98C8-21E95A450078}" type="presOf" srcId="{A9C73B88-9027-478D-BC8E-1CCE934DE852}" destId="{5CCB45AE-3B25-4179-91EC-C19B39CC10AD}" srcOrd="0" destOrd="0" presId="urn:microsoft.com/office/officeart/2005/8/layout/radial1"/>
    <dgm:cxn modelId="{74FED3E6-7534-4840-9F93-807435FD02CD}" type="presOf" srcId="{A9C73B88-9027-478D-BC8E-1CCE934DE852}" destId="{6600DE53-D743-4A85-AA1F-15721D5DBEA7}" srcOrd="1" destOrd="0" presId="urn:microsoft.com/office/officeart/2005/8/layout/radial1"/>
    <dgm:cxn modelId="{1A189637-5B7D-4A53-B8DA-5B6F7D879626}" srcId="{E866C3B2-A1AA-4F10-B4A0-64B6CC6D8ECD}" destId="{6D32F819-A411-4F0B-A51C-88F42A7B46C9}" srcOrd="0" destOrd="0" parTransId="{A9C73B88-9027-478D-BC8E-1CCE934DE852}" sibTransId="{4E6A28E9-74A4-44DC-A7AA-53E2D279C93C}"/>
    <dgm:cxn modelId="{C9FE0070-CCB4-4549-8B74-1A76580A98EC}" type="presOf" srcId="{6739B285-A713-437E-BC5F-B2B5C2CE0C04}" destId="{EBFB722A-A951-46FB-B03B-DE412ACE2C69}" srcOrd="0" destOrd="0" presId="urn:microsoft.com/office/officeart/2005/8/layout/radial1"/>
    <dgm:cxn modelId="{826397A9-DE29-4E30-9CAD-DA5D34AE13F8}" type="presOf" srcId="{E866C3B2-A1AA-4F10-B4A0-64B6CC6D8ECD}" destId="{912264C1-D3E8-4E7D-9580-36156983EA20}" srcOrd="0" destOrd="0" presId="urn:microsoft.com/office/officeart/2005/8/layout/radial1"/>
    <dgm:cxn modelId="{905CAEE3-4CB6-4D5F-B55C-C976D44BCEBE}" type="presOf" srcId="{6739B285-A713-437E-BC5F-B2B5C2CE0C04}" destId="{83F65E22-09F5-4E1E-BD90-B8FB18C0CAC6}" srcOrd="1" destOrd="0" presId="urn:microsoft.com/office/officeart/2005/8/layout/radial1"/>
    <dgm:cxn modelId="{3E2FC780-7981-41D8-B912-0601F4E751D5}" type="presParOf" srcId="{F683FC7F-40C0-496D-BB4E-F7F1B0D710EC}" destId="{912264C1-D3E8-4E7D-9580-36156983EA20}" srcOrd="0" destOrd="0" presId="urn:microsoft.com/office/officeart/2005/8/layout/radial1"/>
    <dgm:cxn modelId="{1683B4DC-663F-4866-AE95-69D96CEB368B}" type="presParOf" srcId="{F683FC7F-40C0-496D-BB4E-F7F1B0D710EC}" destId="{5CCB45AE-3B25-4179-91EC-C19B39CC10AD}" srcOrd="1" destOrd="0" presId="urn:microsoft.com/office/officeart/2005/8/layout/radial1"/>
    <dgm:cxn modelId="{2EFE2813-17E9-4A57-9B1C-66884801A589}" type="presParOf" srcId="{5CCB45AE-3B25-4179-91EC-C19B39CC10AD}" destId="{6600DE53-D743-4A85-AA1F-15721D5DBEA7}" srcOrd="0" destOrd="0" presId="urn:microsoft.com/office/officeart/2005/8/layout/radial1"/>
    <dgm:cxn modelId="{2919BAAC-2B1E-4360-845A-B9A5331A118A}" type="presParOf" srcId="{F683FC7F-40C0-496D-BB4E-F7F1B0D710EC}" destId="{4C473759-7D0E-4052-8D14-916BE7FCEBCB}" srcOrd="2" destOrd="0" presId="urn:microsoft.com/office/officeart/2005/8/layout/radial1"/>
    <dgm:cxn modelId="{B7D369C6-DCED-45A6-AA79-4332164D3C51}" type="presParOf" srcId="{F683FC7F-40C0-496D-BB4E-F7F1B0D710EC}" destId="{7DBA4A18-30CF-4B94-8F61-ECC3FE8BAB65}" srcOrd="3" destOrd="0" presId="urn:microsoft.com/office/officeart/2005/8/layout/radial1"/>
    <dgm:cxn modelId="{95A728AF-0E08-4DE0-AF99-1D13683D12EA}" type="presParOf" srcId="{7DBA4A18-30CF-4B94-8F61-ECC3FE8BAB65}" destId="{8E2D4E82-9647-43D0-B736-C33CCB76DEAE}" srcOrd="0" destOrd="0" presId="urn:microsoft.com/office/officeart/2005/8/layout/radial1"/>
    <dgm:cxn modelId="{3DD69E7F-DD6E-4965-B1DF-465A2A7D554F}" type="presParOf" srcId="{F683FC7F-40C0-496D-BB4E-F7F1B0D710EC}" destId="{45E4AC35-FD2E-49B7-A5E9-11DF655C273B}" srcOrd="4" destOrd="0" presId="urn:microsoft.com/office/officeart/2005/8/layout/radial1"/>
    <dgm:cxn modelId="{D54B7183-8578-4702-B555-27630322A916}" type="presParOf" srcId="{F683FC7F-40C0-496D-BB4E-F7F1B0D710EC}" destId="{EBFB722A-A951-46FB-B03B-DE412ACE2C69}" srcOrd="5" destOrd="0" presId="urn:microsoft.com/office/officeart/2005/8/layout/radial1"/>
    <dgm:cxn modelId="{B443C1B4-F20A-4CBC-807E-B3E4C554D117}" type="presParOf" srcId="{EBFB722A-A951-46FB-B03B-DE412ACE2C69}" destId="{83F65E22-09F5-4E1E-BD90-B8FB18C0CAC6}" srcOrd="0" destOrd="0" presId="urn:microsoft.com/office/officeart/2005/8/layout/radial1"/>
    <dgm:cxn modelId="{40AD7A67-629F-4402-972C-038F527A191F}" type="presParOf" srcId="{F683FC7F-40C0-496D-BB4E-F7F1B0D710EC}" destId="{5E1E5534-8ED2-4E25-9984-3E88F6E95DBB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2264C1-D3E8-4E7D-9580-36156983EA20}">
      <dsp:nvSpPr>
        <dsp:cNvPr id="0" name=""/>
        <dsp:cNvSpPr/>
      </dsp:nvSpPr>
      <dsp:spPr>
        <a:xfrm>
          <a:off x="3470675" y="2570420"/>
          <a:ext cx="2294720" cy="22947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>
              <a:solidFill>
                <a:srgbClr val="FF0000"/>
              </a:solidFill>
            </a:rPr>
            <a:t>браки</a:t>
          </a:r>
          <a:endParaRPr lang="ru-RU" sz="4800" kern="1200" dirty="0">
            <a:solidFill>
              <a:srgbClr val="FF0000"/>
            </a:solidFill>
          </a:endParaRPr>
        </a:p>
      </dsp:txBody>
      <dsp:txXfrm>
        <a:off x="3806729" y="2906474"/>
        <a:ext cx="1622612" cy="1622612"/>
      </dsp:txXfrm>
    </dsp:sp>
    <dsp:sp modelId="{5CCB45AE-3B25-4179-91EC-C19B39CC10AD}">
      <dsp:nvSpPr>
        <dsp:cNvPr id="0" name=""/>
        <dsp:cNvSpPr/>
      </dsp:nvSpPr>
      <dsp:spPr>
        <a:xfrm rot="16157848">
          <a:off x="4478214" y="2423699"/>
          <a:ext cx="248460" cy="45171"/>
        </a:xfrm>
        <a:custGeom>
          <a:avLst/>
          <a:gdLst/>
          <a:ahLst/>
          <a:cxnLst/>
          <a:rect l="0" t="0" r="0" b="0"/>
          <a:pathLst>
            <a:path>
              <a:moveTo>
                <a:pt x="0" y="22585"/>
              </a:moveTo>
              <a:lnTo>
                <a:pt x="248460" y="22585"/>
              </a:lnTo>
            </a:path>
          </a:pathLst>
        </a:custGeom>
        <a:noFill/>
        <a:ln w="254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4596233" y="2440073"/>
        <a:ext cx="12423" cy="12423"/>
      </dsp:txXfrm>
    </dsp:sp>
    <dsp:sp modelId="{4C473759-7D0E-4052-8D14-916BE7FCEBCB}">
      <dsp:nvSpPr>
        <dsp:cNvPr id="0" name=""/>
        <dsp:cNvSpPr/>
      </dsp:nvSpPr>
      <dsp:spPr>
        <a:xfrm>
          <a:off x="2457604" y="27368"/>
          <a:ext cx="4258496" cy="2294720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rnd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u="sng" kern="1200" dirty="0" smtClean="0"/>
            <a:t>Гражданский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(брак, зарегистрированный в органах </a:t>
          </a:r>
          <a:r>
            <a:rPr lang="ru-RU" sz="1700" b="1" kern="1200" dirty="0" err="1" smtClean="0"/>
            <a:t>ЗАГСа</a:t>
          </a:r>
          <a:r>
            <a:rPr lang="ru-RU" sz="1700" b="1" kern="1200" dirty="0" smtClean="0"/>
            <a:t>)</a:t>
          </a:r>
        </a:p>
      </dsp:txBody>
      <dsp:txXfrm>
        <a:off x="3081246" y="363422"/>
        <a:ext cx="3011212" cy="1622612"/>
      </dsp:txXfrm>
    </dsp:sp>
    <dsp:sp modelId="{7DBA4A18-30CF-4B94-8F61-ECC3FE8BAB65}">
      <dsp:nvSpPr>
        <dsp:cNvPr id="0" name=""/>
        <dsp:cNvSpPr/>
      </dsp:nvSpPr>
      <dsp:spPr>
        <a:xfrm rot="2006786">
          <a:off x="5544916" y="4429011"/>
          <a:ext cx="368102" cy="45171"/>
        </a:xfrm>
        <a:custGeom>
          <a:avLst/>
          <a:gdLst/>
          <a:ahLst/>
          <a:cxnLst/>
          <a:rect l="0" t="0" r="0" b="0"/>
          <a:pathLst>
            <a:path>
              <a:moveTo>
                <a:pt x="0" y="22585"/>
              </a:moveTo>
              <a:lnTo>
                <a:pt x="368102" y="22585"/>
              </a:lnTo>
            </a:path>
          </a:pathLst>
        </a:custGeom>
        <a:noFill/>
        <a:ln w="254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719764" y="4442394"/>
        <a:ext cx="18405" cy="18405"/>
      </dsp:txXfrm>
    </dsp:sp>
    <dsp:sp modelId="{45E4AC35-FD2E-49B7-A5E9-11DF655C273B}">
      <dsp:nvSpPr>
        <dsp:cNvPr id="0" name=""/>
        <dsp:cNvSpPr/>
      </dsp:nvSpPr>
      <dsp:spPr>
        <a:xfrm>
          <a:off x="5202905" y="4277079"/>
          <a:ext cx="3941365" cy="2257500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rnd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u="sng" kern="1200" dirty="0" smtClean="0">
              <a:solidFill>
                <a:schemeClr val="tx1"/>
              </a:solidFill>
            </a:rPr>
            <a:t>Фактический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(совместное проживание не оформлено в государственных органах)</a:t>
          </a:r>
          <a:endParaRPr lang="ru-RU" sz="1700" b="1" kern="1200" dirty="0"/>
        </a:p>
      </dsp:txBody>
      <dsp:txXfrm>
        <a:off x="5780105" y="4607682"/>
        <a:ext cx="2786965" cy="1596294"/>
      </dsp:txXfrm>
    </dsp:sp>
    <dsp:sp modelId="{EBFB722A-A951-46FB-B03B-DE412ACE2C69}">
      <dsp:nvSpPr>
        <dsp:cNvPr id="0" name=""/>
        <dsp:cNvSpPr/>
      </dsp:nvSpPr>
      <dsp:spPr>
        <a:xfrm rot="8970765">
          <a:off x="3377302" y="4345977"/>
          <a:ext cx="270719" cy="45171"/>
        </a:xfrm>
        <a:custGeom>
          <a:avLst/>
          <a:gdLst/>
          <a:ahLst/>
          <a:cxnLst/>
          <a:rect l="0" t="0" r="0" b="0"/>
          <a:pathLst>
            <a:path>
              <a:moveTo>
                <a:pt x="0" y="22585"/>
              </a:moveTo>
              <a:lnTo>
                <a:pt x="270719" y="22585"/>
              </a:lnTo>
            </a:path>
          </a:pathLst>
        </a:custGeom>
        <a:noFill/>
        <a:ln w="254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505893" y="4361795"/>
        <a:ext cx="13535" cy="13535"/>
      </dsp:txXfrm>
    </dsp:sp>
    <dsp:sp modelId="{5E1E5534-8ED2-4E25-9984-3E88F6E95DBB}">
      <dsp:nvSpPr>
        <dsp:cNvPr id="0" name=""/>
        <dsp:cNvSpPr/>
      </dsp:nvSpPr>
      <dsp:spPr>
        <a:xfrm>
          <a:off x="-271" y="4111707"/>
          <a:ext cx="4000776" cy="2294720"/>
        </a:xfrm>
        <a:prstGeom prst="ellipse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rnd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u="sng" kern="1200" dirty="0" smtClean="0"/>
            <a:t>Церковный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(брак в результате венчания в церкви, без регистрации на законных основаниях)</a:t>
          </a:r>
        </a:p>
      </dsp:txBody>
      <dsp:txXfrm>
        <a:off x="585629" y="4447761"/>
        <a:ext cx="2828976" cy="16226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E18596-D94E-4D72-A311-BEE15378EF34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D54A27-F461-48A3-B2C2-7FEBE21F9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722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B23E6-5B58-4157-8BBF-7AE773E176D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011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3F5F4-1312-4C9C-A6BA-951EA0BE38FA}" type="datetimeFigureOut">
              <a:rPr lang="ru-RU">
                <a:solidFill>
                  <a:srgbClr val="696464"/>
                </a:solidFill>
              </a:rPr>
              <a:pPr>
                <a:defRPr/>
              </a:pPr>
              <a:t>12.03.2017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96464"/>
              </a:solidFill>
            </a:endParaRPr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ECA4309-67BE-49BA-98A4-686D6FDD7F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45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46639-5A2C-4986-91F6-875ED574D2BA}" type="datetimeFigureOut">
              <a:rPr lang="ru-RU">
                <a:solidFill>
                  <a:srgbClr val="696464"/>
                </a:solidFill>
              </a:rPr>
              <a:pPr>
                <a:defRPr/>
              </a:pPr>
              <a:t>12.03.2017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C5F52-3758-47B7-B639-A0F94E3E7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478312"/>
      </p:ext>
    </p:extLst>
  </p:cSld>
  <p:clrMapOvr>
    <a:masterClrMapping/>
  </p:clrMapOvr>
  <p:transition spd="slow"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65BE9-6161-4569-8B57-4F02D48CBBF4}" type="datetimeFigureOut">
              <a:rPr lang="ru-RU">
                <a:solidFill>
                  <a:srgbClr val="696464"/>
                </a:solidFill>
              </a:rPr>
              <a:pPr>
                <a:defRPr/>
              </a:pPr>
              <a:t>12.03.2017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96464"/>
              </a:solidFill>
            </a:endParaRPr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78A4D-0B55-418E-BAEC-24CA772EC8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8995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EBE5A-C6B5-4616-A809-3216DF91733A}" type="datetimeFigureOut">
              <a:rPr lang="ru-RU">
                <a:solidFill>
                  <a:srgbClr val="696464"/>
                </a:solidFill>
              </a:rPr>
              <a:pPr>
                <a:defRPr/>
              </a:pPr>
              <a:t>12.03.2017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96464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5252C-E31E-469D-A4C8-E48A80F07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96545"/>
      </p:ext>
    </p:extLst>
  </p:cSld>
  <p:clrMapOvr>
    <a:masterClrMapping/>
  </p:clrMapOvr>
  <p:transition spd="slow"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1C0A6-004D-4640-A1CE-57496A0B0C11}" type="datetimeFigureOut">
              <a:rPr lang="ru-RU">
                <a:solidFill>
                  <a:srgbClr val="696464"/>
                </a:solidFill>
              </a:rPr>
              <a:pPr>
                <a:defRPr/>
              </a:pPr>
              <a:t>12.03.2017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96464"/>
              </a:solidFill>
            </a:endParaRPr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993EF-9D88-4E65-A00D-5700E9918E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872536"/>
      </p:ext>
    </p:extLst>
  </p:cSld>
  <p:clrMapOvr>
    <a:masterClrMapping/>
  </p:clrMapOvr>
  <p:transition spd="slow">
    <p:wipe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4FE4C-166D-4000-863A-CC7B988CA6B1}" type="datetimeFigureOut">
              <a:rPr lang="ru-RU">
                <a:solidFill>
                  <a:srgbClr val="696464"/>
                </a:solidFill>
              </a:rPr>
              <a:pPr>
                <a:defRPr/>
              </a:pPr>
              <a:t>12.03.2017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5E7CF-87F9-49B3-9944-38C935665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047982"/>
      </p:ext>
    </p:extLst>
  </p:cSld>
  <p:clrMapOvr>
    <a:masterClrMapping/>
  </p:clrMapOvr>
  <p:transition spd="slow">
    <p:wipe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F4647-48D4-419C-A831-58A1ECCDD2B1}" type="datetimeFigureOut">
              <a:rPr lang="ru-RU">
                <a:solidFill>
                  <a:srgbClr val="696464"/>
                </a:solidFill>
              </a:rPr>
              <a:pPr>
                <a:defRPr/>
              </a:pPr>
              <a:t>12.03.2017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96464"/>
              </a:solidFill>
            </a:endParaRP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814D8-1C9F-457E-B01C-072C0C1A96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428875"/>
      </p:ext>
    </p:extLst>
  </p:cSld>
  <p:clrMapOvr>
    <a:masterClrMapping/>
  </p:clrMapOvr>
  <p:transition spd="slow">
    <p:wipe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6" name="Скругленный прямоугольник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A86FB-832E-407E-8D0F-068652C85231}" type="datetimeFigureOut">
              <a:rPr lang="ru-RU">
                <a:solidFill>
                  <a:srgbClr val="696464"/>
                </a:solidFill>
              </a:rPr>
              <a:pPr>
                <a:defRPr/>
              </a:pPr>
              <a:t>12.03.2017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96464"/>
              </a:solidFill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DDE80-FF7E-4D5C-87F1-499FD820CA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303379"/>
      </p:ext>
    </p:extLst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C6210-DB63-4204-A822-7C1A98606F65}" type="datetimeFigureOut">
              <a:rPr lang="ru-RU">
                <a:solidFill>
                  <a:srgbClr val="696464"/>
                </a:solidFill>
              </a:rPr>
              <a:pPr>
                <a:defRPr/>
              </a:pPr>
              <a:t>12.03.2017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96464"/>
              </a:solidFill>
            </a:endParaRPr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104EA-FA14-4C9F-8032-EDD2F471EC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277486"/>
      </p:ext>
    </p:extLst>
  </p:cSld>
  <p:clrMapOvr>
    <a:masterClrMapping/>
  </p:clrMapOvr>
  <p:transition spd="slow">
    <p:wipe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D0892-ADD8-418B-BEDA-3863F4FBA729}" type="datetimeFigureOut">
              <a:rPr lang="ru-RU">
                <a:solidFill>
                  <a:srgbClr val="696464"/>
                </a:solidFill>
              </a:rPr>
              <a:pPr>
                <a:defRPr/>
              </a:pPr>
              <a:t>12.03.2017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42293-1847-48D4-AD23-76175C78CF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191817"/>
      </p:ext>
    </p:extLst>
  </p:cSld>
  <p:clrMapOvr>
    <a:masterClrMapping/>
  </p:clrMapOvr>
  <p:transition spd="slow">
    <p:wipe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88879-D664-4A59-9744-2C0F95F499BB}" type="datetimeFigureOut">
              <a:rPr lang="ru-RU">
                <a:solidFill>
                  <a:srgbClr val="696464"/>
                </a:solidFill>
              </a:rPr>
              <a:pPr>
                <a:defRPr/>
              </a:pPr>
              <a:t>12.03.2017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9C32E-E8B7-4550-ABA9-5922F54838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904109"/>
      </p:ext>
    </p:extLst>
  </p:cSld>
  <p:clrMapOvr>
    <a:masterClrMapping/>
  </p:clrMapOvr>
  <p:transition spd="slow">
    <p:wipe dir="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3F5F4-1312-4C9C-A6BA-951EA0BE38FA}" type="datetimeFigureOut">
              <a:rPr lang="ru-RU">
                <a:solidFill>
                  <a:srgbClr val="696464"/>
                </a:solidFill>
              </a:rPr>
              <a:pPr>
                <a:defRPr/>
              </a:pPr>
              <a:t>12.03.2017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96464"/>
              </a:solidFill>
            </a:endParaRPr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ECA4309-67BE-49BA-98A4-686D6FDD7F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9404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46639-5A2C-4986-91F6-875ED574D2BA}" type="datetimeFigureOut">
              <a:rPr lang="ru-RU">
                <a:solidFill>
                  <a:srgbClr val="696464"/>
                </a:solidFill>
              </a:rPr>
              <a:pPr>
                <a:defRPr/>
              </a:pPr>
              <a:t>12.03.2017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C5F52-3758-47B7-B639-A0F94E3E7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84444"/>
      </p:ext>
    </p:extLst>
  </p:cSld>
  <p:clrMapOvr>
    <a:masterClrMapping/>
  </p:clrMapOvr>
  <p:transition spd="slow">
    <p:wipe dir="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65BE9-6161-4569-8B57-4F02D48CBBF4}" type="datetimeFigureOut">
              <a:rPr lang="ru-RU">
                <a:solidFill>
                  <a:srgbClr val="696464"/>
                </a:solidFill>
              </a:rPr>
              <a:pPr>
                <a:defRPr/>
              </a:pPr>
              <a:t>12.03.2017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96464"/>
              </a:solidFill>
            </a:endParaRPr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78A4D-0B55-418E-BAEC-24CA772EC8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366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EBE5A-C6B5-4616-A809-3216DF91733A}" type="datetimeFigureOut">
              <a:rPr lang="ru-RU">
                <a:solidFill>
                  <a:srgbClr val="696464"/>
                </a:solidFill>
              </a:rPr>
              <a:pPr>
                <a:defRPr/>
              </a:pPr>
              <a:t>12.03.2017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96464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5252C-E31E-469D-A4C8-E48A80F07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845292"/>
      </p:ext>
    </p:extLst>
  </p:cSld>
  <p:clrMapOvr>
    <a:masterClrMapping/>
  </p:clrMapOvr>
  <p:transition spd="slow">
    <p:wipe dir="d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1C0A6-004D-4640-A1CE-57496A0B0C11}" type="datetimeFigureOut">
              <a:rPr lang="ru-RU">
                <a:solidFill>
                  <a:srgbClr val="696464"/>
                </a:solidFill>
              </a:rPr>
              <a:pPr>
                <a:defRPr/>
              </a:pPr>
              <a:t>12.03.2017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96464"/>
              </a:solidFill>
            </a:endParaRPr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993EF-9D88-4E65-A00D-5700E9918E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072632"/>
      </p:ext>
    </p:extLst>
  </p:cSld>
  <p:clrMapOvr>
    <a:masterClrMapping/>
  </p:clrMapOvr>
  <p:transition spd="slow">
    <p:wipe dir="d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4FE4C-166D-4000-863A-CC7B988CA6B1}" type="datetimeFigureOut">
              <a:rPr lang="ru-RU">
                <a:solidFill>
                  <a:srgbClr val="696464"/>
                </a:solidFill>
              </a:rPr>
              <a:pPr>
                <a:defRPr/>
              </a:pPr>
              <a:t>12.03.2017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5E7CF-87F9-49B3-9944-38C935665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398960"/>
      </p:ext>
    </p:extLst>
  </p:cSld>
  <p:clrMapOvr>
    <a:masterClrMapping/>
  </p:clrMapOvr>
  <p:transition spd="slow">
    <p:wipe dir="d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F4647-48D4-419C-A831-58A1ECCDD2B1}" type="datetimeFigureOut">
              <a:rPr lang="ru-RU">
                <a:solidFill>
                  <a:srgbClr val="696464"/>
                </a:solidFill>
              </a:rPr>
              <a:pPr>
                <a:defRPr/>
              </a:pPr>
              <a:t>12.03.2017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96464"/>
              </a:solidFill>
            </a:endParaRP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814D8-1C9F-457E-B01C-072C0C1A96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999976"/>
      </p:ext>
    </p:extLst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6" name="Скругленный прямоугольник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A86FB-832E-407E-8D0F-068652C85231}" type="datetimeFigureOut">
              <a:rPr lang="ru-RU">
                <a:solidFill>
                  <a:srgbClr val="696464"/>
                </a:solidFill>
              </a:rPr>
              <a:pPr>
                <a:defRPr/>
              </a:pPr>
              <a:t>12.03.2017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96464"/>
              </a:solidFill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DDE80-FF7E-4D5C-87F1-499FD820CA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607593"/>
      </p:ext>
    </p:extLst>
  </p:cSld>
  <p:clrMapOvr>
    <a:masterClrMapping/>
  </p:clrMapOvr>
  <p:transition spd="slow">
    <p:wipe dir="d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C6210-DB63-4204-A822-7C1A98606F65}" type="datetimeFigureOut">
              <a:rPr lang="ru-RU">
                <a:solidFill>
                  <a:srgbClr val="696464"/>
                </a:solidFill>
              </a:rPr>
              <a:pPr>
                <a:defRPr/>
              </a:pPr>
              <a:t>12.03.2017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96464"/>
              </a:solidFill>
            </a:endParaRPr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104EA-FA14-4C9F-8032-EDD2F471EC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542646"/>
      </p:ext>
    </p:extLst>
  </p:cSld>
  <p:clrMapOvr>
    <a:masterClrMapping/>
  </p:clrMapOvr>
  <p:transition spd="slow">
    <p:wipe dir="d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D0892-ADD8-418B-BEDA-3863F4FBA729}" type="datetimeFigureOut">
              <a:rPr lang="ru-RU">
                <a:solidFill>
                  <a:srgbClr val="696464"/>
                </a:solidFill>
              </a:rPr>
              <a:pPr>
                <a:defRPr/>
              </a:pPr>
              <a:t>12.03.2017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42293-1847-48D4-AD23-76175C78CF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40066"/>
      </p:ext>
    </p:extLst>
  </p:cSld>
  <p:clrMapOvr>
    <a:masterClrMapping/>
  </p:clrMapOvr>
  <p:transition spd="slow">
    <p:wipe dir="d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88879-D664-4A59-9744-2C0F95F499BB}" type="datetimeFigureOut">
              <a:rPr lang="ru-RU">
                <a:solidFill>
                  <a:srgbClr val="696464"/>
                </a:solidFill>
              </a:rPr>
              <a:pPr>
                <a:defRPr/>
              </a:pPr>
              <a:t>12.03.2017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9C32E-E8B7-4550-ABA9-5922F54838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250065"/>
      </p:ext>
    </p:extLst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28" name="Заголовок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5CE3C780-3D9A-4CF8-942C-992339E27B17}" type="datetimeFigureOut">
              <a:rPr lang="ru-RU">
                <a:solidFill>
                  <a:srgbClr val="696464"/>
                </a:solidFill>
              </a:rPr>
              <a:pPr>
                <a:defRPr/>
              </a:pPr>
              <a:t>12.03.2017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696464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1111ABD6-518E-422E-B839-3566CDC30F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474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 dir="d"/>
  </p:transition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28" name="Заголовок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5CE3C780-3D9A-4CF8-942C-992339E27B17}" type="datetimeFigureOut">
              <a:rPr lang="ru-RU">
                <a:solidFill>
                  <a:srgbClr val="696464"/>
                </a:solidFill>
              </a:rPr>
              <a:pPr>
                <a:defRPr/>
              </a:pPr>
              <a:t>12.03.2017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696464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1111ABD6-518E-422E-B839-3566CDC30F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129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ipe dir="d"/>
  </p:transition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Семейное право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im0-tub-ru.yandex.net/i?id=af3f389c79f58efb85776ec3aa073953-l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657600"/>
            <a:ext cx="5257800" cy="2876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заключения брака </a:t>
            </a:r>
            <a:r>
              <a:rPr lang="ru-RU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необходимо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v"/>
            </a:pPr>
            <a:r>
              <a:rPr lang="ru-RU" altLang="ru-RU" sz="3500" b="1" dirty="0" smtClean="0"/>
              <a:t>Достижение брачного возраста (18 лет, в исключительных случаях – с 16 лет)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v"/>
            </a:pPr>
            <a:r>
              <a:rPr lang="ru-RU" altLang="ru-RU" sz="3500" b="1" dirty="0" smtClean="0"/>
              <a:t>Взаимное согласие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v"/>
            </a:pPr>
            <a:r>
              <a:rPr lang="ru-RU" altLang="ru-RU" sz="3500" b="1" dirty="0" smtClean="0"/>
              <a:t>Отсутствие другого зарегистрированного брака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v"/>
            </a:pPr>
            <a:r>
              <a:rPr lang="ru-RU" altLang="ru-RU" sz="3500" b="1" dirty="0" smtClean="0"/>
              <a:t>Отсутствие близкого родства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v"/>
            </a:pPr>
            <a:r>
              <a:rPr lang="ru-RU" altLang="ru-RU" sz="3500" b="1" dirty="0" smtClean="0"/>
              <a:t>Дееспособность желающих вступить в брак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v"/>
            </a:pPr>
            <a:endParaRPr lang="ru-RU" altLang="ru-RU" sz="3500" b="1" dirty="0" smtClean="0"/>
          </a:p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988732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u="sng" dirty="0" smtClean="0">
                <a:solidFill>
                  <a:srgbClr val="FF0000"/>
                </a:solidFill>
              </a:rPr>
              <a:t>Личные права</a:t>
            </a:r>
            <a:endParaRPr lang="ru-RU" u="sng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u="sng" dirty="0" smtClean="0">
                <a:solidFill>
                  <a:srgbClr val="FF0000"/>
                </a:solidFill>
              </a:rPr>
              <a:t>Имущественные права </a:t>
            </a:r>
            <a:endParaRPr lang="ru-RU" u="sng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Выбор фамилии</a:t>
            </a:r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Выбор места жительства</a:t>
            </a:r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Выбор профессии</a:t>
            </a:r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На гражданство</a:t>
            </a:r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На воспитание и образование детей</a:t>
            </a:r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На отцовство и материнство</a:t>
            </a:r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FFFF00"/>
                </a:solidFill>
              </a:rPr>
              <a:t>Права супругов</a:t>
            </a:r>
            <a:endParaRPr lang="ru-RU" sz="4400" b="1" dirty="0">
              <a:solidFill>
                <a:srgbClr val="FFFF00"/>
              </a:solidFill>
            </a:endParaRPr>
          </a:p>
        </p:txBody>
      </p:sp>
      <p:sp>
        <p:nvSpPr>
          <p:cNvPr id="15366" name="Содержимое 9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pPr marL="514350" indent="-514350">
              <a:buFont typeface="Franklin Gothic Book" pitchFamily="34" charset="0"/>
              <a:buAutoNum type="arabicPeriod"/>
            </a:pPr>
            <a:r>
              <a:rPr lang="ru-RU" altLang="ru-RU" smtClean="0"/>
              <a:t>совместная собственность</a:t>
            </a:r>
          </a:p>
          <a:p>
            <a:pPr marL="514350" indent="-514350">
              <a:buFont typeface="Franklin Gothic Book" pitchFamily="34" charset="0"/>
              <a:buAutoNum type="arabicPeriod"/>
            </a:pPr>
            <a:r>
              <a:rPr lang="ru-RU" altLang="ru-RU" smtClean="0"/>
              <a:t>собственность каждого из супругов</a:t>
            </a:r>
          </a:p>
          <a:p>
            <a:pPr marL="514350" indent="-514350">
              <a:buFont typeface="Franklin Gothic Book" pitchFamily="34" charset="0"/>
              <a:buAutoNum type="arabicPeriod"/>
            </a:pPr>
            <a:r>
              <a:rPr lang="ru-RU" altLang="ru-RU" smtClean="0"/>
              <a:t>алиментные отношения</a:t>
            </a:r>
          </a:p>
          <a:p>
            <a:pPr marL="514350" indent="-514350">
              <a:buFont typeface="Franklin Gothic Book" pitchFamily="34" charset="0"/>
              <a:buAutoNum type="arabicPeriod"/>
            </a:pPr>
            <a:r>
              <a:rPr lang="ru-RU" altLang="ru-RU" smtClean="0"/>
              <a:t>брачный договор</a:t>
            </a:r>
          </a:p>
        </p:txBody>
      </p:sp>
    </p:spTree>
    <p:extLst>
      <p:ext uri="{BB962C8B-B14F-4D97-AF65-F5344CB8AC3E}">
        <p14:creationId xmlns:p14="http://schemas.microsoft.com/office/powerpoint/2010/main" val="278307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857250" y="642938"/>
            <a:ext cx="7929563" cy="9286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rgbClr val="FFFF00"/>
                </a:solidFill>
              </a:rPr>
              <a:t>Обязанности родителей и детей</a:t>
            </a:r>
          </a:p>
        </p:txBody>
      </p:sp>
      <p:sp>
        <p:nvSpPr>
          <p:cNvPr id="3" name="Стрелка вниз 2"/>
          <p:cNvSpPr/>
          <p:nvPr/>
        </p:nvSpPr>
        <p:spPr>
          <a:xfrm>
            <a:off x="1500166" y="1643050"/>
            <a:ext cx="642942" cy="1571636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286248" y="1643050"/>
            <a:ext cx="642942" cy="1571636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7286644" y="1643050"/>
            <a:ext cx="642942" cy="1571636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5813" y="3357563"/>
            <a:ext cx="2143125" cy="3214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rgbClr val="FFFF00"/>
                </a:solidFill>
              </a:rPr>
              <a:t>Родители обязаны содержать и воспитывать своих детей. Защищать их интересы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714750" y="3357563"/>
            <a:ext cx="2286000" cy="3214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rgbClr val="FFFF00"/>
                </a:solidFill>
              </a:rPr>
              <a:t>Дети обязаны содержать и заботиться о своих престарелых родителях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572250" y="3286125"/>
            <a:ext cx="2214563" cy="3214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FFFF00"/>
                </a:solidFill>
              </a:rPr>
              <a:t>В случае неисполнения своих обязанностей по отношению к детям родители лишаются родительских прав</a:t>
            </a:r>
          </a:p>
        </p:txBody>
      </p:sp>
    </p:spTree>
    <p:extLst>
      <p:ext uri="{BB962C8B-B14F-4D97-AF65-F5344CB8AC3E}">
        <p14:creationId xmlns:p14="http://schemas.microsoft.com/office/powerpoint/2010/main" val="4898227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14375" y="214313"/>
            <a:ext cx="7715250" cy="1285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>
                <a:solidFill>
                  <a:srgbClr val="FFFF00"/>
                </a:solidFill>
              </a:rPr>
              <a:t>Права ребенка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63" y="1571625"/>
          <a:ext cx="8001000" cy="4915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00"/>
                <a:gridCol w="4000500"/>
              </a:tblGrid>
              <a:tr h="60206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FFFF00"/>
                          </a:solidFill>
                        </a:rPr>
                        <a:t>Группа прав</a:t>
                      </a:r>
                      <a:endParaRPr lang="ru-RU" sz="1800" dirty="0">
                        <a:solidFill>
                          <a:srgbClr val="FFFF00"/>
                        </a:solidFill>
                      </a:endParaRPr>
                    </a:p>
                  </a:txBody>
                  <a:tcPr marL="91439" marR="91439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FFFF00"/>
                          </a:solidFill>
                        </a:rPr>
                        <a:t>Права ребёнка</a:t>
                      </a:r>
                      <a:endParaRPr lang="ru-RU" sz="1800" dirty="0">
                        <a:solidFill>
                          <a:srgbClr val="FFFF00"/>
                        </a:solidFill>
                      </a:endParaRPr>
                    </a:p>
                  </a:txBody>
                  <a:tcPr marL="91439" marR="91439" marT="45716" marB="45716"/>
                </a:tc>
              </a:tr>
              <a:tr h="118861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Общегражданские права</a:t>
                      </a:r>
                      <a:endParaRPr lang="ru-RU" sz="1800" dirty="0"/>
                    </a:p>
                  </a:txBody>
                  <a:tcPr marL="91439" marR="91439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Выражать своё мнение, выезжать за пределы страны и возвращаться обратно, обращаться в суд, органы опеки</a:t>
                      </a:r>
                      <a:endParaRPr lang="ru-RU" sz="1800" dirty="0"/>
                    </a:p>
                  </a:txBody>
                  <a:tcPr marL="91439" marR="91439" marT="45716" marB="45716"/>
                </a:tc>
              </a:tr>
              <a:tr h="64002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Политические права</a:t>
                      </a:r>
                      <a:endParaRPr lang="ru-RU" sz="1800" dirty="0"/>
                    </a:p>
                  </a:txBody>
                  <a:tcPr marL="91439" marR="91439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Участвовать в мирных собраниях, быть членом детской организации</a:t>
                      </a:r>
                      <a:endParaRPr lang="ru-RU" sz="1800" dirty="0"/>
                    </a:p>
                  </a:txBody>
                  <a:tcPr marL="91439" marR="91439" marT="45716" marB="45716"/>
                </a:tc>
              </a:tr>
              <a:tr h="60206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Семейные права</a:t>
                      </a:r>
                      <a:endParaRPr lang="ru-RU" sz="1800" dirty="0"/>
                    </a:p>
                  </a:txBody>
                  <a:tcPr marL="91439" marR="91439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Жить и воспитываться в семье</a:t>
                      </a:r>
                      <a:endParaRPr lang="ru-RU" sz="1800" dirty="0"/>
                    </a:p>
                  </a:txBody>
                  <a:tcPr marL="91439" marR="91439" marT="45716" marB="45716"/>
                </a:tc>
              </a:tr>
              <a:tr h="64002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Социальные права</a:t>
                      </a:r>
                      <a:endParaRPr lang="ru-RU" sz="1800" dirty="0"/>
                    </a:p>
                  </a:txBody>
                  <a:tcPr marL="91439" marR="91439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Право на бесплатное образование, </a:t>
                      </a:r>
                    </a:p>
                    <a:p>
                      <a:pPr algn="ctr"/>
                      <a:r>
                        <a:rPr lang="ru-RU" sz="1800" dirty="0" smtClean="0"/>
                        <a:t>Поддержка детства государством</a:t>
                      </a:r>
                      <a:endParaRPr lang="ru-RU" sz="1800" dirty="0"/>
                    </a:p>
                  </a:txBody>
                  <a:tcPr marL="91439" marR="91439" marT="45716" marB="45716"/>
                </a:tc>
              </a:tr>
              <a:tr h="60206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Жилищные права</a:t>
                      </a:r>
                      <a:endParaRPr lang="ru-RU" sz="1800" dirty="0"/>
                    </a:p>
                  </a:txBody>
                  <a:tcPr marL="91439" marR="91439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Право на жилище</a:t>
                      </a:r>
                      <a:endParaRPr lang="ru-RU" sz="1800" dirty="0"/>
                    </a:p>
                  </a:txBody>
                  <a:tcPr marL="91439" marR="91439" marT="45716" marB="45716"/>
                </a:tc>
              </a:tr>
              <a:tr h="64002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Трудовые  права</a:t>
                      </a:r>
                      <a:endParaRPr lang="ru-RU" sz="1800" dirty="0"/>
                    </a:p>
                  </a:txBody>
                  <a:tcPr marL="91439" marR="91439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Право на труд в свободное от </a:t>
                      </a:r>
                      <a:r>
                        <a:rPr lang="ru-RU" sz="1800" smtClean="0"/>
                        <a:t>учёбы время</a:t>
                      </a:r>
                      <a:endParaRPr lang="ru-RU" sz="1800" dirty="0"/>
                    </a:p>
                  </a:txBody>
                  <a:tcPr marL="91439" marR="91439" marT="45716" marB="4571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340020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4390" y="15658"/>
            <a:ext cx="777240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FF00"/>
                </a:solidFill>
              </a:rPr>
              <a:t>Условия расторжения брака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57224" y="1295400"/>
            <a:ext cx="3000396" cy="150019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Расторжение брака в органах </a:t>
            </a:r>
            <a:r>
              <a:rPr lang="ru-RU" dirty="0" err="1"/>
              <a:t>ЗАГСа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86446" y="1335118"/>
            <a:ext cx="3000396" cy="150019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Расторжение брака в суде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81000" y="2971800"/>
            <a:ext cx="3262313" cy="37433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/>
              <a:t>Если нет несовершеннолетних детей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/>
              <a:t>Если оба супруга согласны на развод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/>
              <a:t>Если один из супругов отбывает наказание (свыше 3-х лет</a:t>
            </a:r>
            <a:r>
              <a:rPr lang="ru-RU" dirty="0" smtClean="0"/>
              <a:t>)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/>
              <a:t>Сокрытие наличие венерической болезни или ВИЧ-инфекции</a:t>
            </a:r>
          </a:p>
        </p:txBody>
      </p:sp>
      <p:sp>
        <p:nvSpPr>
          <p:cNvPr id="7" name="Выгнутая вниз стрелка 6"/>
          <p:cNvSpPr/>
          <p:nvPr/>
        </p:nvSpPr>
        <p:spPr>
          <a:xfrm>
            <a:off x="3714750" y="3214688"/>
            <a:ext cx="4857750" cy="257175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Если есть несовершеннолетние дети, или один из супругов не согласен на развод</a:t>
            </a:r>
          </a:p>
        </p:txBody>
      </p:sp>
    </p:spTree>
    <p:extLst>
      <p:ext uri="{BB962C8B-B14F-4D97-AF65-F5344CB8AC3E}">
        <p14:creationId xmlns:p14="http://schemas.microsoft.com/office/powerpoint/2010/main" val="179526787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500188" y="357188"/>
            <a:ext cx="6715125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rgbClr val="FFFF00"/>
                </a:solidFill>
              </a:rPr>
              <a:t>Причины расторжения брака</a:t>
            </a:r>
          </a:p>
        </p:txBody>
      </p:sp>
      <p:cxnSp>
        <p:nvCxnSpPr>
          <p:cNvPr id="4" name="Прямая со стрелкой 3"/>
          <p:cNvCxnSpPr>
            <a:stCxn id="2" idx="2"/>
          </p:cNvCxnSpPr>
          <p:nvPr/>
        </p:nvCxnSpPr>
        <p:spPr>
          <a:xfrm rot="5400000">
            <a:off x="2500313" y="71438"/>
            <a:ext cx="928687" cy="3786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>
            <a:stCxn id="2" idx="2"/>
          </p:cNvCxnSpPr>
          <p:nvPr/>
        </p:nvCxnSpPr>
        <p:spPr>
          <a:xfrm rot="5400000">
            <a:off x="1821656" y="892970"/>
            <a:ext cx="2428875" cy="3643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stCxn id="2" idx="2"/>
          </p:cNvCxnSpPr>
          <p:nvPr/>
        </p:nvCxnSpPr>
        <p:spPr>
          <a:xfrm rot="5400000">
            <a:off x="2714625" y="2286001"/>
            <a:ext cx="2928937" cy="1357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2" idx="2"/>
          </p:cNvCxnSpPr>
          <p:nvPr/>
        </p:nvCxnSpPr>
        <p:spPr>
          <a:xfrm rot="16200000" flipH="1">
            <a:off x="3714750" y="2643188"/>
            <a:ext cx="3000375" cy="714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2" idx="2"/>
          </p:cNvCxnSpPr>
          <p:nvPr/>
        </p:nvCxnSpPr>
        <p:spPr>
          <a:xfrm rot="16200000" flipH="1">
            <a:off x="4607719" y="1750219"/>
            <a:ext cx="2714625" cy="2214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2" idx="2"/>
          </p:cNvCxnSpPr>
          <p:nvPr/>
        </p:nvCxnSpPr>
        <p:spPr>
          <a:xfrm rot="16200000" flipH="1">
            <a:off x="5750719" y="607219"/>
            <a:ext cx="1143000" cy="2928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428596" y="2500306"/>
            <a:ext cx="1857388" cy="85725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Грубость</a:t>
            </a:r>
          </a:p>
        </p:txBody>
      </p:sp>
      <p:sp>
        <p:nvSpPr>
          <p:cNvPr id="21" name="Овал 20"/>
          <p:cNvSpPr/>
          <p:nvPr/>
        </p:nvSpPr>
        <p:spPr>
          <a:xfrm>
            <a:off x="2428860" y="4572008"/>
            <a:ext cx="1857388" cy="85725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Эгоизм</a:t>
            </a:r>
          </a:p>
        </p:txBody>
      </p:sp>
      <p:sp>
        <p:nvSpPr>
          <p:cNvPr id="22" name="Овал 21"/>
          <p:cNvSpPr/>
          <p:nvPr/>
        </p:nvSpPr>
        <p:spPr>
          <a:xfrm>
            <a:off x="4500562" y="4572008"/>
            <a:ext cx="2286016" cy="85725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Супружеская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неверность</a:t>
            </a:r>
          </a:p>
        </p:txBody>
      </p:sp>
      <p:sp>
        <p:nvSpPr>
          <p:cNvPr id="23" name="Овал 22"/>
          <p:cNvSpPr/>
          <p:nvPr/>
        </p:nvSpPr>
        <p:spPr>
          <a:xfrm>
            <a:off x="6786578" y="4214818"/>
            <a:ext cx="2214578" cy="85725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жестокость</a:t>
            </a:r>
          </a:p>
        </p:txBody>
      </p:sp>
      <p:sp>
        <p:nvSpPr>
          <p:cNvPr id="24" name="Овал 23"/>
          <p:cNvSpPr/>
          <p:nvPr/>
        </p:nvSpPr>
        <p:spPr>
          <a:xfrm>
            <a:off x="6357950" y="2714620"/>
            <a:ext cx="2643206" cy="85725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Неумение вести домашнее хозяйство</a:t>
            </a:r>
          </a:p>
        </p:txBody>
      </p:sp>
      <p:sp>
        <p:nvSpPr>
          <p:cNvPr id="25" name="Овал 24"/>
          <p:cNvSpPr/>
          <p:nvPr/>
        </p:nvSpPr>
        <p:spPr>
          <a:xfrm>
            <a:off x="357158" y="4000504"/>
            <a:ext cx="2286016" cy="85725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Пьянство,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наркомания</a:t>
            </a:r>
          </a:p>
        </p:txBody>
      </p:sp>
    </p:spTree>
    <p:extLst>
      <p:ext uri="{BB962C8B-B14F-4D97-AF65-F5344CB8AC3E}">
        <p14:creationId xmlns:p14="http://schemas.microsoft.com/office/powerpoint/2010/main" val="158219571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Закрепим…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1.Дайте определение терминам:</a:t>
            </a:r>
          </a:p>
          <a:p>
            <a:pPr>
              <a:buFontTx/>
              <a:buChar char="-"/>
            </a:pPr>
            <a:r>
              <a:rPr lang="ru-RU" dirty="0" smtClean="0"/>
              <a:t>семейное право</a:t>
            </a:r>
          </a:p>
          <a:p>
            <a:pPr>
              <a:buFontTx/>
              <a:buChar char="-"/>
            </a:pPr>
            <a:r>
              <a:rPr lang="ru-RU" dirty="0" smtClean="0"/>
              <a:t>брак</a:t>
            </a:r>
          </a:p>
          <a:p>
            <a:pPr>
              <a:buFontTx/>
              <a:buChar char="-"/>
            </a:pPr>
            <a:r>
              <a:rPr lang="ru-RU" dirty="0" smtClean="0"/>
              <a:t>семья</a:t>
            </a:r>
          </a:p>
          <a:p>
            <a:pPr marL="0" indent="0">
              <a:buNone/>
            </a:pPr>
            <a:r>
              <a:rPr lang="ru-RU" dirty="0" smtClean="0"/>
              <a:t>2. Что нового вы узнали на уроке?</a:t>
            </a:r>
          </a:p>
          <a:p>
            <a:pPr marL="0" indent="0">
              <a:buNone/>
            </a:pPr>
            <a:r>
              <a:rPr lang="ru-RU" dirty="0" smtClean="0"/>
              <a:t>3. Какие сведения о семейном праве вам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показались наиболее важными?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623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Решим задачу…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Супруги Гончаренко обратились в орган загса с заявлением о расторжении брака. Заведующий органами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отказался удовлетворить их требование и предложил обратиться в суд, так как Гончаренко имел усыновленного ребенка в возрасте 8 лет. Однако судья так же отказал в приеме заявления и предложил Гончаренко вновь обратиться в отдел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Кто прав в вышеописанной ситуации: орган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суд? Какие основания установлены СК для расторжения брака в органе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заявлению обоих супругов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39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На </a:t>
            </a:r>
            <a:r>
              <a:rPr lang="ru-RU" dirty="0"/>
              <a:t>основание ст.21 п. 1 и ст. 23 п. </a:t>
            </a:r>
            <a:r>
              <a:rPr lang="ru-RU" dirty="0" smtClean="0"/>
              <a:t>1  СК </a:t>
            </a:r>
            <a:r>
              <a:rPr lang="ru-RU" dirty="0"/>
              <a:t>прав в данной ситуации заведующий органами </a:t>
            </a:r>
            <a:r>
              <a:rPr lang="ru-RU" dirty="0" err="1"/>
              <a:t>ЗАГСа</a:t>
            </a:r>
            <a:r>
              <a:rPr lang="ru-RU" dirty="0"/>
              <a:t>, т.к. супруги имеют несовершеннолетнего ребенка, данный вопрос должен рассматривать суд. Основанием для расторжения брака в органе </a:t>
            </a:r>
            <a:r>
              <a:rPr lang="ru-RU" dirty="0" err="1"/>
              <a:t>ЗАГСа</a:t>
            </a:r>
            <a:r>
              <a:rPr lang="ru-RU" dirty="0"/>
              <a:t> по заявлению обоих супругов является статьи 18-20 СК.</a:t>
            </a:r>
          </a:p>
        </p:txBody>
      </p:sp>
    </p:spTree>
    <p:extLst>
      <p:ext uri="{BB962C8B-B14F-4D97-AF65-F5344CB8AC3E}">
        <p14:creationId xmlns:p14="http://schemas.microsoft.com/office/powerpoint/2010/main" val="231397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sz="4800" dirty="0" smtClean="0"/>
          </a:p>
          <a:p>
            <a:pPr marL="0" indent="0" algn="ctr">
              <a:buNone/>
            </a:pPr>
            <a:r>
              <a:rPr lang="ru-RU" sz="4800" dirty="0" smtClean="0"/>
              <a:t>Какова же </a:t>
            </a:r>
            <a:r>
              <a:rPr lang="ru-RU" sz="4800" dirty="0"/>
              <a:t>значимость семейного права?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7910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685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Проверка домашнего задания: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6783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 права отличаются от обязанностей?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Перечислите известные вам виды прав человека?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акты, регулирующие нормы права.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Учить параграф 18, найти особенности каждого вида брака, в рубрике «В классе и дома» решить задачи 1-5 (записать в тетради решение)</a:t>
            </a:r>
          </a:p>
          <a:p>
            <a:pPr marL="514350" indent="-514350">
              <a:buAutoNum type="arabicPeriod"/>
            </a:pPr>
            <a:r>
              <a:rPr lang="ru-RU" dirty="0"/>
              <a:t> </a:t>
            </a:r>
            <a:r>
              <a:rPr lang="ru-RU" dirty="0" smtClean="0"/>
              <a:t>Сообщение индивидуально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265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https://im0-tub-ru.yandex.net/i?id=533cd34b6c00227ca77a8067e7d63224-l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996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3074" name="Picture 2" descr="https://arhivurokov.ru/videouroki/html/2013/12/23/98671628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007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Проблемный вопрос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smtClean="0"/>
          </a:p>
          <a:p>
            <a:pPr marL="0" indent="0" algn="ctr">
              <a:buNone/>
            </a:pPr>
            <a:r>
              <a:rPr lang="ru-RU" sz="4800" smtClean="0"/>
              <a:t>Какова </a:t>
            </a:r>
            <a:r>
              <a:rPr lang="ru-RU" sz="4800" dirty="0" smtClean="0"/>
              <a:t>значимость семейного права?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241757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Запишем…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105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Семейное право-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отрасль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, регулирующая личные неимущественные и имущественные отношения граждан, возникающие из брака, родства, усыновления, опеки и попечительства над несовершеннолетними, принятия детей в семью на воспитание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964590" y="152400"/>
            <a:ext cx="4343400" cy="487362"/>
          </a:xfrm>
          <a:ln w="76200"/>
        </p:spPr>
        <p:txBody>
          <a:bodyPr>
            <a:normAutofit fontScale="90000"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200" b="1" dirty="0" smtClean="0"/>
              <a:t>Источники семейного права</a:t>
            </a:r>
            <a:endParaRPr lang="ru-RU" sz="3200" b="1" dirty="0"/>
          </a:p>
        </p:txBody>
      </p:sp>
      <p:sp>
        <p:nvSpPr>
          <p:cNvPr id="13315" name="WordArt 3"/>
          <p:cNvSpPr>
            <a:spLocks noChangeArrowheads="1" noChangeShapeType="1" noTextEdit="1"/>
          </p:cNvSpPr>
          <p:nvPr/>
        </p:nvSpPr>
        <p:spPr bwMode="auto">
          <a:xfrm>
            <a:off x="3635375" y="836613"/>
            <a:ext cx="1871663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28575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8200"/>
                  </a:gs>
                  <a:gs pos="10001">
                    <a:srgbClr val="FF0000"/>
                  </a:gs>
                  <a:gs pos="35001">
                    <a:srgbClr val="BA0066"/>
                  </a:gs>
                  <a:gs pos="70000">
                    <a:srgbClr val="66008F"/>
                  </a:gs>
                  <a:gs pos="100000">
                    <a:srgbClr val="000082"/>
                  </a:gs>
                </a:gsLst>
                <a:lin ang="5400000" scaled="1"/>
              </a:gradFill>
              <a:latin typeface="Arial"/>
              <a:cs typeface="Arial"/>
            </a:endParaRPr>
          </a:p>
        </p:txBody>
      </p:sp>
      <p:sp>
        <p:nvSpPr>
          <p:cNvPr id="309258" name="WordArt 10"/>
          <p:cNvSpPr>
            <a:spLocks noChangeArrowheads="1" noChangeShapeType="1" noTextEdit="1"/>
          </p:cNvSpPr>
          <p:nvPr/>
        </p:nvSpPr>
        <p:spPr bwMode="auto">
          <a:xfrm>
            <a:off x="762000" y="1053949"/>
            <a:ext cx="2247900" cy="8588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Impact"/>
              </a:rPr>
              <a:t>Семейный</a:t>
            </a:r>
          </a:p>
          <a:p>
            <a:pPr algn="ctr"/>
            <a:r>
              <a:rPr lang="ru-RU" sz="3600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Impact"/>
              </a:rPr>
              <a:t>кодекс РФ</a:t>
            </a:r>
          </a:p>
        </p:txBody>
      </p:sp>
      <p:sp>
        <p:nvSpPr>
          <p:cNvPr id="309259" name="WordArt 11"/>
          <p:cNvSpPr>
            <a:spLocks noChangeArrowheads="1" noChangeShapeType="1" noTextEdit="1"/>
          </p:cNvSpPr>
          <p:nvPr/>
        </p:nvSpPr>
        <p:spPr bwMode="auto">
          <a:xfrm>
            <a:off x="6324600" y="2150368"/>
            <a:ext cx="2247900" cy="8588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Impact"/>
              </a:rPr>
              <a:t>Федеральные</a:t>
            </a:r>
          </a:p>
          <a:p>
            <a:pPr algn="ctr"/>
            <a:r>
              <a:rPr lang="ru-RU" sz="3600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Impact"/>
              </a:rPr>
              <a:t>законы</a:t>
            </a:r>
          </a:p>
        </p:txBody>
      </p:sp>
      <p:sp>
        <p:nvSpPr>
          <p:cNvPr id="309260" name="WordArt 12"/>
          <p:cNvSpPr>
            <a:spLocks noChangeArrowheads="1" noChangeShapeType="1" noTextEdit="1"/>
          </p:cNvSpPr>
          <p:nvPr/>
        </p:nvSpPr>
        <p:spPr bwMode="auto">
          <a:xfrm>
            <a:off x="6012340" y="1053948"/>
            <a:ext cx="2247900" cy="8588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Impact"/>
              </a:rPr>
              <a:t>Законы</a:t>
            </a:r>
          </a:p>
          <a:p>
            <a:pPr algn="ctr"/>
            <a:r>
              <a:rPr lang="ru-RU" sz="3600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Impact"/>
              </a:rPr>
              <a:t>субъектов РФ</a:t>
            </a:r>
          </a:p>
        </p:txBody>
      </p:sp>
      <p:sp>
        <p:nvSpPr>
          <p:cNvPr id="309261" name="WordArt 13"/>
          <p:cNvSpPr>
            <a:spLocks noChangeArrowheads="1" noChangeShapeType="1" noTextEdit="1"/>
          </p:cNvSpPr>
          <p:nvPr/>
        </p:nvSpPr>
        <p:spPr bwMode="auto">
          <a:xfrm>
            <a:off x="533400" y="2210072"/>
            <a:ext cx="2247900" cy="8588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Impact"/>
              </a:rPr>
              <a:t>Международные</a:t>
            </a:r>
          </a:p>
          <a:p>
            <a:pPr algn="ctr"/>
            <a:r>
              <a:rPr lang="ru-RU" sz="3600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Impact"/>
              </a:rPr>
              <a:t>договоры</a:t>
            </a:r>
          </a:p>
        </p:txBody>
      </p:sp>
      <p:sp>
        <p:nvSpPr>
          <p:cNvPr id="309263" name="Text Box 15"/>
          <p:cNvSpPr txBox="1">
            <a:spLocks noChangeArrowheads="1"/>
          </p:cNvSpPr>
          <p:nvPr/>
        </p:nvSpPr>
        <p:spPr bwMode="auto">
          <a:xfrm>
            <a:off x="554277" y="3733800"/>
            <a:ext cx="84201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dirty="0" smtClean="0"/>
              <a:t>1. Конвенция  </a:t>
            </a:r>
            <a:r>
              <a:rPr lang="ru-RU" dirty="0"/>
              <a:t>«О защите прав человека и основных свобод»,</a:t>
            </a:r>
          </a:p>
          <a:p>
            <a:pPr eaLnBrk="1" hangingPunct="1"/>
            <a:r>
              <a:rPr lang="ru-RU" dirty="0"/>
              <a:t>2</a:t>
            </a:r>
            <a:r>
              <a:rPr lang="ru-RU" dirty="0" smtClean="0"/>
              <a:t>. Конвенция </a:t>
            </a:r>
            <a:r>
              <a:rPr lang="ru-RU" dirty="0"/>
              <a:t>стран СНГ «О правовой помощи и правовых </a:t>
            </a:r>
          </a:p>
          <a:p>
            <a:pPr eaLnBrk="1" hangingPunct="1"/>
            <a:r>
              <a:rPr lang="ru-RU" dirty="0"/>
              <a:t>отношениях по гражданским, семейным и уголовным делам</a:t>
            </a:r>
            <a:r>
              <a:rPr lang="ru-RU" dirty="0" smtClean="0"/>
              <a:t>».</a:t>
            </a:r>
            <a:endParaRPr lang="ru-RU" dirty="0"/>
          </a:p>
        </p:txBody>
      </p:sp>
      <p:sp>
        <p:nvSpPr>
          <p:cNvPr id="309264" name="WordArt 16"/>
          <p:cNvSpPr>
            <a:spLocks noChangeArrowheads="1" noChangeShapeType="1" noTextEdit="1"/>
          </p:cNvSpPr>
          <p:nvPr/>
        </p:nvSpPr>
        <p:spPr bwMode="auto">
          <a:xfrm>
            <a:off x="3095625" y="2639490"/>
            <a:ext cx="2951162" cy="8588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Impact"/>
              </a:rPr>
              <a:t>Правовые акты</a:t>
            </a:r>
          </a:p>
          <a:p>
            <a:pPr algn="ctr"/>
            <a:r>
              <a:rPr lang="ru-RU" sz="3600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Impact"/>
              </a:rPr>
              <a:t>Правительства РФ</a:t>
            </a:r>
          </a:p>
        </p:txBody>
      </p:sp>
    </p:spTree>
    <p:extLst>
      <p:ext uri="{BB962C8B-B14F-4D97-AF65-F5344CB8AC3E}">
        <p14:creationId xmlns:p14="http://schemas.microsoft.com/office/powerpoint/2010/main" val="1774582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58" grpId="0" animBg="1"/>
      <p:bldP spid="309259" grpId="0" animBg="1"/>
      <p:bldP spid="309260" grpId="0" animBg="1"/>
      <p:bldP spid="309261" grpId="0" animBg="1"/>
      <p:bldP spid="309263" grpId="0" build="p"/>
      <p:bldP spid="30926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Запишем 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Roboto"/>
              </a:rPr>
              <a:t>Брак</a:t>
            </a:r>
            <a:r>
              <a:rPr lang="ru-RU" dirty="0" smtClean="0">
                <a:latin typeface="Roboto"/>
              </a:rPr>
              <a:t> </a:t>
            </a:r>
            <a:r>
              <a:rPr lang="ru-RU" dirty="0">
                <a:latin typeface="Roboto"/>
              </a:rPr>
              <a:t>- </a:t>
            </a:r>
            <a:r>
              <a:rPr lang="ru-RU" i="1" dirty="0">
                <a:latin typeface="Roboto"/>
              </a:rPr>
              <a:t>это добровольный союз мужчины и женщины, основанный на взаимной любви и уважении, зарегистрированный в органах </a:t>
            </a:r>
            <a:r>
              <a:rPr lang="ru-RU" i="1" dirty="0" err="1" smtClean="0">
                <a:latin typeface="Roboto"/>
              </a:rPr>
              <a:t>ЗАГСа</a:t>
            </a:r>
            <a:r>
              <a:rPr lang="ru-RU" i="1" dirty="0" smtClean="0">
                <a:latin typeface="Roboto"/>
              </a:rPr>
              <a:t>, </a:t>
            </a:r>
            <a:r>
              <a:rPr lang="ru-RU" i="1" dirty="0">
                <a:latin typeface="Roboto"/>
              </a:rPr>
              <a:t>направленный на создание семьи и порождающий взаимные личные неимущественные и имущественные права и обязанности. 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34363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686887918"/>
              </p:ext>
            </p:extLst>
          </p:nvPr>
        </p:nvGraphicFramePr>
        <p:xfrm>
          <a:off x="17745" y="28184"/>
          <a:ext cx="9144000" cy="6829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7834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636</Words>
  <Application>Microsoft Office PowerPoint</Application>
  <PresentationFormat>Экран (4:3)</PresentationFormat>
  <Paragraphs>109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20</vt:i4>
      </vt:variant>
    </vt:vector>
  </HeadingPairs>
  <TitlesOfParts>
    <vt:vector size="23" baseType="lpstr">
      <vt:lpstr>Office Theme</vt:lpstr>
      <vt:lpstr>Справедливость</vt:lpstr>
      <vt:lpstr>1_Справедливость</vt:lpstr>
      <vt:lpstr>Семейное право</vt:lpstr>
      <vt:lpstr>Проверка домашнего задания:</vt:lpstr>
      <vt:lpstr>Презентация PowerPoint</vt:lpstr>
      <vt:lpstr>Презентация PowerPoint</vt:lpstr>
      <vt:lpstr>Проблемный вопрос</vt:lpstr>
      <vt:lpstr>Запишем…</vt:lpstr>
      <vt:lpstr> Источники семейного права</vt:lpstr>
      <vt:lpstr>Запишем …</vt:lpstr>
      <vt:lpstr>Презентация PowerPoint</vt:lpstr>
      <vt:lpstr>Для заключения брака необходимо:</vt:lpstr>
      <vt:lpstr>Права супругов</vt:lpstr>
      <vt:lpstr>Презентация PowerPoint</vt:lpstr>
      <vt:lpstr>Презентация PowerPoint</vt:lpstr>
      <vt:lpstr>Условия расторжения брака</vt:lpstr>
      <vt:lpstr>Презентация PowerPoint</vt:lpstr>
      <vt:lpstr>Закрепим…</vt:lpstr>
      <vt:lpstr>Решим задачу…</vt:lpstr>
      <vt:lpstr>Ответ</vt:lpstr>
      <vt:lpstr>Презентация PowerPoint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Катенок</dc:creator>
  <cp:lastModifiedBy>1</cp:lastModifiedBy>
  <cp:revision>37</cp:revision>
  <dcterms:created xsi:type="dcterms:W3CDTF">2013-10-28T09:12:00Z</dcterms:created>
  <dcterms:modified xsi:type="dcterms:W3CDTF">2017-03-12T14:43:29Z</dcterms:modified>
</cp:coreProperties>
</file>