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7" r:id="rId2"/>
    <p:sldId id="277" r:id="rId3"/>
    <p:sldId id="276" r:id="rId4"/>
    <p:sldId id="279" r:id="rId5"/>
    <p:sldId id="280" r:id="rId6"/>
    <p:sldId id="272" r:id="rId7"/>
    <p:sldId id="278" r:id="rId8"/>
    <p:sldId id="281" r:id="rId9"/>
    <p:sldId id="282" r:id="rId10"/>
    <p:sldId id="283" r:id="rId11"/>
    <p:sldId id="284" r:id="rId12"/>
    <p:sldId id="285" r:id="rId13"/>
    <p:sldId id="286" r:id="rId14"/>
    <p:sldId id="287" r:id="rId15"/>
    <p:sldId id="288" r:id="rId16"/>
    <p:sldId id="274" r:id="rId17"/>
    <p:sldId id="26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11" r:id="rId34"/>
    <p:sldId id="312" r:id="rId35"/>
    <p:sldId id="313" r:id="rId36"/>
    <p:sldId id="305" r:id="rId37"/>
    <p:sldId id="307" r:id="rId38"/>
    <p:sldId id="306" r:id="rId39"/>
    <p:sldId id="308" r:id="rId40"/>
    <p:sldId id="309" r:id="rId41"/>
    <p:sldId id="31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38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113" d="100"/>
          <a:sy n="113" d="100"/>
        </p:scale>
        <p:origin x="924" y="102"/>
      </p:cViewPr>
      <p:guideLst>
        <p:guide orient="horz" pos="2727"/>
        <p:guide pos="3868"/>
      </p:guideLst>
    </p:cSldViewPr>
  </p:slideViewPr>
  <p:notesTextViewPr>
    <p:cViewPr>
      <p:scale>
        <a:sx n="1" d="1"/>
        <a:sy n="1" d="1"/>
      </p:scale>
      <p:origin x="0" y="0"/>
    </p:cViewPr>
  </p:notesTextViewPr>
  <p:notesViewPr>
    <p:cSldViewPr showGuides="1">
      <p:cViewPr varScale="1">
        <p:scale>
          <a:sx n="49" d="100"/>
          <a:sy n="49" d="100"/>
        </p:scale>
        <p:origin x="1842" y="5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D7594-2696-448B-99ED-CB01DC2ED2B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F412EB66-A831-49C3-B470-48408C4B127E}">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ru-RU"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Непосредственные</a:t>
          </a: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1AEB3FA-61B3-42DB-980C-270A13194A57}" type="parTrans" cxnId="{6ED7371A-F16F-4C2F-8E8B-27ADEEB70CF4}">
      <dgm:prSet/>
      <dgm:spPr/>
      <dgm:t>
        <a:bodyPr/>
        <a:lstStyle/>
        <a:p>
          <a:endParaRPr lang="ru-RU"/>
        </a:p>
      </dgm:t>
    </dgm:pt>
    <dgm:pt modelId="{4AAD593A-6130-4B36-932A-D5B60F09BC9D}" type="sibTrans" cxnId="{6ED7371A-F16F-4C2F-8E8B-27ADEEB70CF4}">
      <dgm:prSet/>
      <dgm:spPr/>
      <dgm:t>
        <a:bodyPr/>
        <a:lstStyle/>
        <a:p>
          <a:endParaRPr lang="ru-RU"/>
        </a:p>
      </dgm:t>
    </dgm:pt>
    <dgm:pt modelId="{233C995E-2F49-4444-B98D-7530ACE50DDD}">
      <dgm:prSet phldrT="[Текст]"/>
      <dgm:spPr/>
      <dgm:t>
        <a:bodyPr/>
        <a:lstStyle/>
        <a:p>
          <a:r>
            <a:rPr lang="ru-RU"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них учащиеся имеют возможность общения с учителем «здесь и сейчас»</a:t>
          </a: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0DA3157-2817-42D6-AF7E-24734931CE9E}" type="parTrans" cxnId="{674ABF12-293B-4C4B-8152-920BB8A19EA2}">
      <dgm:prSet/>
      <dgm:spPr/>
      <dgm:t>
        <a:bodyPr/>
        <a:lstStyle/>
        <a:p>
          <a:endParaRPr lang="ru-RU"/>
        </a:p>
      </dgm:t>
    </dgm:pt>
    <dgm:pt modelId="{30B4A120-FE40-4457-A31B-D247D99E45F5}" type="sibTrans" cxnId="{674ABF12-293B-4C4B-8152-920BB8A19EA2}">
      <dgm:prSet/>
      <dgm:spPr/>
      <dgm:t>
        <a:bodyPr/>
        <a:lstStyle/>
        <a:p>
          <a:endParaRPr lang="ru-RU"/>
        </a:p>
      </dgm:t>
    </dgm:pt>
    <dgm:pt modelId="{EAF89C4E-42E3-442C-821C-1A4E8C5901F6}">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ru-RU"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Сетевые </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(телекоммуникационные)</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CEF0828-2FA2-470F-BAF0-B2FBBC0B856D}" type="parTrans" cxnId="{29E5C6AE-EF45-453E-9062-C0DEB7FD32E9}">
      <dgm:prSet/>
      <dgm:spPr/>
      <dgm:t>
        <a:bodyPr/>
        <a:lstStyle/>
        <a:p>
          <a:endParaRPr lang="ru-RU"/>
        </a:p>
      </dgm:t>
    </dgm:pt>
    <dgm:pt modelId="{AB158F57-8326-4D4C-ACA5-35EFDD6FABED}" type="sibTrans" cxnId="{29E5C6AE-EF45-453E-9062-C0DEB7FD32E9}">
      <dgm:prSet/>
      <dgm:spPr/>
      <dgm:t>
        <a:bodyPr/>
        <a:lstStyle/>
        <a:p>
          <a:endParaRPr lang="ru-RU"/>
        </a:p>
      </dgm:t>
    </dgm:pt>
    <dgm:pt modelId="{4F2C7717-675D-4E9E-B470-CF1B99DA043B}">
      <dgm:prSet phldrT="[Текст]"/>
      <dgm:spPr/>
      <dgm:t>
        <a:bodyPr/>
        <a:lstStyle/>
        <a:p>
          <a:r>
            <a:rPr lang="ru-RU"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участники связываются посредством сети Интернет</a:t>
          </a: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F7330E8-3CD7-45FA-B7E1-503FFF752327}" type="parTrans" cxnId="{0484C068-F671-4F1A-B495-5578F090E48D}">
      <dgm:prSet/>
      <dgm:spPr/>
      <dgm:t>
        <a:bodyPr/>
        <a:lstStyle/>
        <a:p>
          <a:endParaRPr lang="ru-RU"/>
        </a:p>
      </dgm:t>
    </dgm:pt>
    <dgm:pt modelId="{7897DF88-C6C9-4F6C-9287-ECCD56228754}" type="sibTrans" cxnId="{0484C068-F671-4F1A-B495-5578F090E48D}">
      <dgm:prSet/>
      <dgm:spPr/>
      <dgm:t>
        <a:bodyPr/>
        <a:lstStyle/>
        <a:p>
          <a:endParaRPr lang="ru-RU"/>
        </a:p>
      </dgm:t>
    </dgm:pt>
    <dgm:pt modelId="{F0E73D48-F5E8-4CE6-87AE-D6CB28C93F3F}" type="pres">
      <dgm:prSet presAssocID="{194D7594-2696-448B-99ED-CB01DC2ED2BF}" presName="Name0" presStyleCnt="0">
        <dgm:presLayoutVars>
          <dgm:dir/>
          <dgm:animLvl val="lvl"/>
          <dgm:resizeHandles val="exact"/>
        </dgm:presLayoutVars>
      </dgm:prSet>
      <dgm:spPr/>
      <dgm:t>
        <a:bodyPr/>
        <a:lstStyle/>
        <a:p>
          <a:endParaRPr lang="ru-RU"/>
        </a:p>
      </dgm:t>
    </dgm:pt>
    <dgm:pt modelId="{605A261C-D496-43F9-A861-83BFE79D09F3}" type="pres">
      <dgm:prSet presAssocID="{F412EB66-A831-49C3-B470-48408C4B127E}" presName="linNode" presStyleCnt="0"/>
      <dgm:spPr/>
    </dgm:pt>
    <dgm:pt modelId="{5147C67C-AA63-4B0A-AAE2-85001B379880}" type="pres">
      <dgm:prSet presAssocID="{F412EB66-A831-49C3-B470-48408C4B127E}" presName="parentText" presStyleLbl="node1" presStyleIdx="0" presStyleCnt="2">
        <dgm:presLayoutVars>
          <dgm:chMax val="1"/>
          <dgm:bulletEnabled val="1"/>
        </dgm:presLayoutVars>
      </dgm:prSet>
      <dgm:spPr/>
      <dgm:t>
        <a:bodyPr/>
        <a:lstStyle/>
        <a:p>
          <a:endParaRPr lang="ru-RU"/>
        </a:p>
      </dgm:t>
    </dgm:pt>
    <dgm:pt modelId="{2B5519F3-4562-4AEE-A3C6-5E333DA571C5}" type="pres">
      <dgm:prSet presAssocID="{F412EB66-A831-49C3-B470-48408C4B127E}" presName="descendantText" presStyleLbl="alignAccFollowNode1" presStyleIdx="0" presStyleCnt="2">
        <dgm:presLayoutVars>
          <dgm:bulletEnabled val="1"/>
        </dgm:presLayoutVars>
      </dgm:prSet>
      <dgm:spPr/>
      <dgm:t>
        <a:bodyPr/>
        <a:lstStyle/>
        <a:p>
          <a:endParaRPr lang="ru-RU"/>
        </a:p>
      </dgm:t>
    </dgm:pt>
    <dgm:pt modelId="{122EEB0B-9EBA-4C85-AFD9-9C85D5838B6B}" type="pres">
      <dgm:prSet presAssocID="{4AAD593A-6130-4B36-932A-D5B60F09BC9D}" presName="sp" presStyleCnt="0"/>
      <dgm:spPr/>
    </dgm:pt>
    <dgm:pt modelId="{6DE53B99-E268-4305-B882-AB4D198339BC}" type="pres">
      <dgm:prSet presAssocID="{EAF89C4E-42E3-442C-821C-1A4E8C5901F6}" presName="linNode" presStyleCnt="0"/>
      <dgm:spPr/>
    </dgm:pt>
    <dgm:pt modelId="{0B4571E9-9004-4E9F-AE71-5A6E65FE2B7B}" type="pres">
      <dgm:prSet presAssocID="{EAF89C4E-42E3-442C-821C-1A4E8C5901F6}" presName="parentText" presStyleLbl="node1" presStyleIdx="1" presStyleCnt="2">
        <dgm:presLayoutVars>
          <dgm:chMax val="1"/>
          <dgm:bulletEnabled val="1"/>
        </dgm:presLayoutVars>
      </dgm:prSet>
      <dgm:spPr/>
      <dgm:t>
        <a:bodyPr/>
        <a:lstStyle/>
        <a:p>
          <a:endParaRPr lang="ru-RU"/>
        </a:p>
      </dgm:t>
    </dgm:pt>
    <dgm:pt modelId="{173AD803-E481-4F2B-8140-8DD3CD101B5F}" type="pres">
      <dgm:prSet presAssocID="{EAF89C4E-42E3-442C-821C-1A4E8C5901F6}" presName="descendantText" presStyleLbl="alignAccFollowNode1" presStyleIdx="1" presStyleCnt="2">
        <dgm:presLayoutVars>
          <dgm:bulletEnabled val="1"/>
        </dgm:presLayoutVars>
      </dgm:prSet>
      <dgm:spPr/>
      <dgm:t>
        <a:bodyPr/>
        <a:lstStyle/>
        <a:p>
          <a:endParaRPr lang="ru-RU"/>
        </a:p>
      </dgm:t>
    </dgm:pt>
  </dgm:ptLst>
  <dgm:cxnLst>
    <dgm:cxn modelId="{0484C068-F671-4F1A-B495-5578F090E48D}" srcId="{EAF89C4E-42E3-442C-821C-1A4E8C5901F6}" destId="{4F2C7717-675D-4E9E-B470-CF1B99DA043B}" srcOrd="0" destOrd="0" parTransId="{3F7330E8-3CD7-45FA-B7E1-503FFF752327}" sibTransId="{7897DF88-C6C9-4F6C-9287-ECCD56228754}"/>
    <dgm:cxn modelId="{674ABF12-293B-4C4B-8152-920BB8A19EA2}" srcId="{F412EB66-A831-49C3-B470-48408C4B127E}" destId="{233C995E-2F49-4444-B98D-7530ACE50DDD}" srcOrd="0" destOrd="0" parTransId="{D0DA3157-2817-42D6-AF7E-24734931CE9E}" sibTransId="{30B4A120-FE40-4457-A31B-D247D99E45F5}"/>
    <dgm:cxn modelId="{C3203DCB-DECD-456A-B35A-02E5C5687458}" type="presOf" srcId="{EAF89C4E-42E3-442C-821C-1A4E8C5901F6}" destId="{0B4571E9-9004-4E9F-AE71-5A6E65FE2B7B}" srcOrd="0" destOrd="0" presId="urn:microsoft.com/office/officeart/2005/8/layout/vList5"/>
    <dgm:cxn modelId="{29E5C6AE-EF45-453E-9062-C0DEB7FD32E9}" srcId="{194D7594-2696-448B-99ED-CB01DC2ED2BF}" destId="{EAF89C4E-42E3-442C-821C-1A4E8C5901F6}" srcOrd="1" destOrd="0" parTransId="{DCEF0828-2FA2-470F-BAF0-B2FBBC0B856D}" sibTransId="{AB158F57-8326-4D4C-ACA5-35EFDD6FABED}"/>
    <dgm:cxn modelId="{6ED7371A-F16F-4C2F-8E8B-27ADEEB70CF4}" srcId="{194D7594-2696-448B-99ED-CB01DC2ED2BF}" destId="{F412EB66-A831-49C3-B470-48408C4B127E}" srcOrd="0" destOrd="0" parTransId="{31AEB3FA-61B3-42DB-980C-270A13194A57}" sibTransId="{4AAD593A-6130-4B36-932A-D5B60F09BC9D}"/>
    <dgm:cxn modelId="{E0222CD8-0237-4E17-AD9C-85AB248B4631}" type="presOf" srcId="{233C995E-2F49-4444-B98D-7530ACE50DDD}" destId="{2B5519F3-4562-4AEE-A3C6-5E333DA571C5}" srcOrd="0" destOrd="0" presId="urn:microsoft.com/office/officeart/2005/8/layout/vList5"/>
    <dgm:cxn modelId="{021F203F-668A-4398-A616-32F09F32D296}" type="presOf" srcId="{4F2C7717-675D-4E9E-B470-CF1B99DA043B}" destId="{173AD803-E481-4F2B-8140-8DD3CD101B5F}" srcOrd="0" destOrd="0" presId="urn:microsoft.com/office/officeart/2005/8/layout/vList5"/>
    <dgm:cxn modelId="{89FE8836-54B3-4100-98FB-1FACE95DDC16}" type="presOf" srcId="{F412EB66-A831-49C3-B470-48408C4B127E}" destId="{5147C67C-AA63-4B0A-AAE2-85001B379880}" srcOrd="0" destOrd="0" presId="urn:microsoft.com/office/officeart/2005/8/layout/vList5"/>
    <dgm:cxn modelId="{64D84F43-FCD7-41DB-B082-6EB422507740}" type="presOf" srcId="{194D7594-2696-448B-99ED-CB01DC2ED2BF}" destId="{F0E73D48-F5E8-4CE6-87AE-D6CB28C93F3F}" srcOrd="0" destOrd="0" presId="urn:microsoft.com/office/officeart/2005/8/layout/vList5"/>
    <dgm:cxn modelId="{9F13B04B-1008-44D7-969E-2C91C3BFEE55}" type="presParOf" srcId="{F0E73D48-F5E8-4CE6-87AE-D6CB28C93F3F}" destId="{605A261C-D496-43F9-A861-83BFE79D09F3}" srcOrd="0" destOrd="0" presId="urn:microsoft.com/office/officeart/2005/8/layout/vList5"/>
    <dgm:cxn modelId="{37689E5D-9C04-4ACF-A1C4-6B41E932F252}" type="presParOf" srcId="{605A261C-D496-43F9-A861-83BFE79D09F3}" destId="{5147C67C-AA63-4B0A-AAE2-85001B379880}" srcOrd="0" destOrd="0" presId="urn:microsoft.com/office/officeart/2005/8/layout/vList5"/>
    <dgm:cxn modelId="{7000C640-267E-42CD-A270-542EB3809232}" type="presParOf" srcId="{605A261C-D496-43F9-A861-83BFE79D09F3}" destId="{2B5519F3-4562-4AEE-A3C6-5E333DA571C5}" srcOrd="1" destOrd="0" presId="urn:microsoft.com/office/officeart/2005/8/layout/vList5"/>
    <dgm:cxn modelId="{3B2BA864-B868-40D0-8B20-6503376CC800}" type="presParOf" srcId="{F0E73D48-F5E8-4CE6-87AE-D6CB28C93F3F}" destId="{122EEB0B-9EBA-4C85-AFD9-9C85D5838B6B}" srcOrd="1" destOrd="0" presId="urn:microsoft.com/office/officeart/2005/8/layout/vList5"/>
    <dgm:cxn modelId="{2FD20B13-69A6-4EC1-8C9F-39AE301D245D}" type="presParOf" srcId="{F0E73D48-F5E8-4CE6-87AE-D6CB28C93F3F}" destId="{6DE53B99-E268-4305-B882-AB4D198339BC}" srcOrd="2" destOrd="0" presId="urn:microsoft.com/office/officeart/2005/8/layout/vList5"/>
    <dgm:cxn modelId="{6587A21B-FF90-40FC-BE7F-B794EA145A44}" type="presParOf" srcId="{6DE53B99-E268-4305-B882-AB4D198339BC}" destId="{0B4571E9-9004-4E9F-AE71-5A6E65FE2B7B}" srcOrd="0" destOrd="0" presId="urn:microsoft.com/office/officeart/2005/8/layout/vList5"/>
    <dgm:cxn modelId="{F09E19EF-C2D9-4379-A0A6-659685583DFA}" type="presParOf" srcId="{6DE53B99-E268-4305-B882-AB4D198339BC}" destId="{173AD803-E481-4F2B-8140-8DD3CD101B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7CFE6-D36D-4A5B-86AB-CB2E59C33C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046D8A8-F76E-4271-8A2B-1A78DACF0B84}">
      <dgm:prSet phldrT="[Текст]">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Монопроекты</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6413658-A2BB-49C8-AEE1-1320DC7DBFF5}" type="parTrans" cxnId="{5F2287C6-82ED-42E3-B259-644B1827848C}">
      <dgm:prSet/>
      <dgm:spPr/>
      <dgm:t>
        <a:bodyPr/>
        <a:lstStyle/>
        <a:p>
          <a:endParaRPr lang="ru-RU">
            <a:latin typeface="Times New Roman" panose="02020603050405020304" pitchFamily="18" charset="0"/>
            <a:cs typeface="Times New Roman" panose="02020603050405020304" pitchFamily="18" charset="0"/>
          </a:endParaRPr>
        </a:p>
      </dgm:t>
    </dgm:pt>
    <dgm:pt modelId="{A8376766-ECC0-485E-ABCC-ED4E0DB88E67}" type="sibTrans" cxnId="{5F2287C6-82ED-42E3-B259-644B1827848C}">
      <dgm:prSet/>
      <dgm:spPr/>
      <dgm:t>
        <a:bodyPr/>
        <a:lstStyle/>
        <a:p>
          <a:endParaRPr lang="ru-RU">
            <a:latin typeface="Times New Roman" panose="02020603050405020304" pitchFamily="18" charset="0"/>
            <a:cs typeface="Times New Roman" panose="02020603050405020304" pitchFamily="18" charset="0"/>
          </a:endParaRPr>
        </a:p>
      </dgm:t>
    </dgm:pt>
    <dgm:pt modelId="{A79747F3-9ED0-4789-A06C-457F0DE34673}">
      <dgm:prSet phldrT="[Текст]" custT="1"/>
      <dgm:spPr/>
      <dgm:t>
        <a:bodyPr/>
        <a:lstStyle/>
        <a:p>
          <a:r>
            <a:rPr lang="ru-RU" sz="1800" dirty="0" smtClean="0">
              <a:solidFill>
                <a:schemeClr val="accent2">
                  <a:lumMod val="75000"/>
                </a:schemeClr>
              </a:solidFill>
              <a:latin typeface="Times New Roman" panose="02020603050405020304" pitchFamily="18" charset="0"/>
              <a:cs typeface="Times New Roman" panose="02020603050405020304" pitchFamily="18" charset="0"/>
            </a:rPr>
            <a:t>как правило, такие проекты проводятся в рамках одного предмета. При этом выбираются наиболее сложные разделы или темы. Работа над монопроектом предусматривает подчас применение знаний и из других областей для решения той или иной проблемы. Но сама проблема лежит в русле какого-либо одного знания. Подобный проект требует тщательной структуризации по урокам с чётким обозначением не только целей и задач проекта, но и тех знаний, умений, которые ученики предположительно должны приобрести в результате. Заранее планируется логика работы на каждом уроке по группам (роли в группах распределяются самими учащимися), форма презентации, которую выбирают участники проекта самостоятельно</a:t>
          </a:r>
          <a:endParaRPr lang="ru-RU" sz="18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FF133D72-BF91-4F1D-9BFA-D03355A44EE0}" type="parTrans" cxnId="{7AB4F99B-DFD6-436B-AB7A-4B536CDB2A4C}">
      <dgm:prSet/>
      <dgm:spPr/>
      <dgm:t>
        <a:bodyPr/>
        <a:lstStyle/>
        <a:p>
          <a:endParaRPr lang="ru-RU">
            <a:latin typeface="Times New Roman" panose="02020603050405020304" pitchFamily="18" charset="0"/>
            <a:cs typeface="Times New Roman" panose="02020603050405020304" pitchFamily="18" charset="0"/>
          </a:endParaRPr>
        </a:p>
      </dgm:t>
    </dgm:pt>
    <dgm:pt modelId="{1F882816-4ADC-41B1-AE4C-CD24206CB8D3}" type="sibTrans" cxnId="{7AB4F99B-DFD6-436B-AB7A-4B536CDB2A4C}">
      <dgm:prSet/>
      <dgm:spPr/>
      <dgm:t>
        <a:bodyPr/>
        <a:lstStyle/>
        <a:p>
          <a:endParaRPr lang="ru-RU">
            <a:latin typeface="Times New Roman" panose="02020603050405020304" pitchFamily="18" charset="0"/>
            <a:cs typeface="Times New Roman" panose="02020603050405020304" pitchFamily="18" charset="0"/>
          </a:endParaRPr>
        </a:p>
      </dgm:t>
    </dgm:pt>
    <dgm:pt modelId="{05342FED-65AF-4206-AFEC-133861D9B8E7}">
      <dgm:prSet phldrT="[Текст]">
        <dgm:style>
          <a:lnRef idx="0">
            <a:scrgbClr r="0" g="0" b="0"/>
          </a:lnRef>
          <a:fillRef idx="0">
            <a:scrgbClr r="0" g="0" b="0"/>
          </a:fillRef>
          <a:effectRef idx="0">
            <a:scrgbClr r="0" g="0" b="0"/>
          </a:effectRef>
          <a:fontRef idx="minor">
            <a:schemeClr val="lt1"/>
          </a:fontRef>
        </dgm:style>
      </dgm:prSet>
      <dgm:spPr>
        <a:solidFill>
          <a:srgbClr val="00B050"/>
        </a:solidFill>
        <a:ln>
          <a:noFill/>
        </a:ln>
      </dgm:spPr>
      <dgm:t>
        <a:bodyPr/>
        <a:lstStyle/>
        <a:p>
          <a:pPr algn="ct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Межпредметные</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57AB1E1-E14D-4547-9A46-E50C439DF531}" type="parTrans" cxnId="{D65B3390-CA17-4906-A88E-6B85014853A6}">
      <dgm:prSet/>
      <dgm:spPr/>
      <dgm:t>
        <a:bodyPr/>
        <a:lstStyle/>
        <a:p>
          <a:endParaRPr lang="ru-RU">
            <a:latin typeface="Times New Roman" panose="02020603050405020304" pitchFamily="18" charset="0"/>
            <a:cs typeface="Times New Roman" panose="02020603050405020304" pitchFamily="18" charset="0"/>
          </a:endParaRPr>
        </a:p>
      </dgm:t>
    </dgm:pt>
    <dgm:pt modelId="{DD4C7E44-629A-466A-B4E2-FA9C6D3D1AA0}" type="sibTrans" cxnId="{D65B3390-CA17-4906-A88E-6B85014853A6}">
      <dgm:prSet/>
      <dgm:spPr/>
      <dgm:t>
        <a:bodyPr/>
        <a:lstStyle/>
        <a:p>
          <a:endParaRPr lang="ru-RU">
            <a:latin typeface="Times New Roman" panose="02020603050405020304" pitchFamily="18" charset="0"/>
            <a:cs typeface="Times New Roman" panose="02020603050405020304" pitchFamily="18" charset="0"/>
          </a:endParaRPr>
        </a:p>
      </dgm:t>
    </dgm:pt>
    <dgm:pt modelId="{E5704036-2CBF-42AC-9488-1E7E314C71C5}">
      <dgm:prSet phldrT="[Текст]" custT="1"/>
      <dgm:spPr/>
      <dgm:t>
        <a:bodyPr/>
        <a:lstStyle/>
        <a:p>
          <a:r>
            <a:rPr lang="ru-RU" sz="1800" dirty="0" smtClean="0">
              <a:solidFill>
                <a:schemeClr val="accent2">
                  <a:lumMod val="75000"/>
                </a:schemeClr>
              </a:solidFill>
              <a:latin typeface="Times New Roman" panose="02020603050405020304" pitchFamily="18" charset="0"/>
              <a:cs typeface="Times New Roman" panose="02020603050405020304" pitchFamily="18" charset="0"/>
            </a:rPr>
            <a:t>такие проекты, как правило, выполняются во неурочное время. Это либо небольшие проекты, затрагивающие 2-3 предмета, либо достаточно объёмные, продолжительные, общешкольные, планирующие решить ту или иную достаточно сложную проблему, значимую для всех участников проекта. Такие проекты требуют очень квалифицированной координации со стороны специалистов, слаженной работы многих творческих групп, имеющих чётко определённые исследовательские задания, хорошо проработанные формы промежуточных и итоговых презентаций</a:t>
          </a:r>
          <a:endParaRPr lang="ru-RU"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25192D64-AFD4-4F08-8B64-24B2B6894209}" type="parTrans" cxnId="{80BD93A5-21F3-46B0-80AE-AC40ED34197C}">
      <dgm:prSet/>
      <dgm:spPr/>
      <dgm:t>
        <a:bodyPr/>
        <a:lstStyle/>
        <a:p>
          <a:endParaRPr lang="ru-RU">
            <a:latin typeface="Times New Roman" panose="02020603050405020304" pitchFamily="18" charset="0"/>
            <a:cs typeface="Times New Roman" panose="02020603050405020304" pitchFamily="18" charset="0"/>
          </a:endParaRPr>
        </a:p>
      </dgm:t>
    </dgm:pt>
    <dgm:pt modelId="{9AE56BAD-437F-4601-B1CB-6F0C473A8802}" type="sibTrans" cxnId="{80BD93A5-21F3-46B0-80AE-AC40ED34197C}">
      <dgm:prSet/>
      <dgm:spPr/>
      <dgm:t>
        <a:bodyPr/>
        <a:lstStyle/>
        <a:p>
          <a:endParaRPr lang="ru-RU">
            <a:latin typeface="Times New Roman" panose="02020603050405020304" pitchFamily="18" charset="0"/>
            <a:cs typeface="Times New Roman" panose="02020603050405020304" pitchFamily="18" charset="0"/>
          </a:endParaRPr>
        </a:p>
      </dgm:t>
    </dgm:pt>
    <dgm:pt modelId="{B726ACBB-C8F3-47C8-8813-02D2450D132D}" type="pres">
      <dgm:prSet presAssocID="{78F7CFE6-D36D-4A5B-86AB-CB2E59C33CC5}" presName="linear" presStyleCnt="0">
        <dgm:presLayoutVars>
          <dgm:animLvl val="lvl"/>
          <dgm:resizeHandles val="exact"/>
        </dgm:presLayoutVars>
      </dgm:prSet>
      <dgm:spPr/>
      <dgm:t>
        <a:bodyPr/>
        <a:lstStyle/>
        <a:p>
          <a:endParaRPr lang="ru-RU"/>
        </a:p>
      </dgm:t>
    </dgm:pt>
    <dgm:pt modelId="{2BDB47DA-C0DB-4A5D-8ED0-03DFE5A4BCEA}" type="pres">
      <dgm:prSet presAssocID="{5046D8A8-F76E-4271-8A2B-1A78DACF0B84}" presName="parentText" presStyleLbl="node1" presStyleIdx="0" presStyleCnt="2">
        <dgm:presLayoutVars>
          <dgm:chMax val="0"/>
          <dgm:bulletEnabled val="1"/>
        </dgm:presLayoutVars>
      </dgm:prSet>
      <dgm:spPr/>
      <dgm:t>
        <a:bodyPr/>
        <a:lstStyle/>
        <a:p>
          <a:endParaRPr lang="ru-RU"/>
        </a:p>
      </dgm:t>
    </dgm:pt>
    <dgm:pt modelId="{AA369549-2886-4CEF-948B-654AC92CA866}" type="pres">
      <dgm:prSet presAssocID="{5046D8A8-F76E-4271-8A2B-1A78DACF0B84}" presName="childText" presStyleLbl="revTx" presStyleIdx="0" presStyleCnt="2">
        <dgm:presLayoutVars>
          <dgm:bulletEnabled val="1"/>
        </dgm:presLayoutVars>
      </dgm:prSet>
      <dgm:spPr/>
      <dgm:t>
        <a:bodyPr/>
        <a:lstStyle/>
        <a:p>
          <a:endParaRPr lang="ru-RU"/>
        </a:p>
      </dgm:t>
    </dgm:pt>
    <dgm:pt modelId="{624D860B-F842-4D85-92D3-9CAAA17CB6C5}" type="pres">
      <dgm:prSet presAssocID="{05342FED-65AF-4206-AFEC-133861D9B8E7}" presName="parentText" presStyleLbl="node1" presStyleIdx="1" presStyleCnt="2">
        <dgm:presLayoutVars>
          <dgm:chMax val="0"/>
          <dgm:bulletEnabled val="1"/>
        </dgm:presLayoutVars>
      </dgm:prSet>
      <dgm:spPr/>
      <dgm:t>
        <a:bodyPr/>
        <a:lstStyle/>
        <a:p>
          <a:endParaRPr lang="ru-RU"/>
        </a:p>
      </dgm:t>
    </dgm:pt>
    <dgm:pt modelId="{CB49F9FB-91E1-48DB-B9FA-DCE706F70A6B}" type="pres">
      <dgm:prSet presAssocID="{05342FED-65AF-4206-AFEC-133861D9B8E7}" presName="childText" presStyleLbl="revTx" presStyleIdx="1" presStyleCnt="2">
        <dgm:presLayoutVars>
          <dgm:bulletEnabled val="1"/>
        </dgm:presLayoutVars>
      </dgm:prSet>
      <dgm:spPr/>
      <dgm:t>
        <a:bodyPr/>
        <a:lstStyle/>
        <a:p>
          <a:endParaRPr lang="ru-RU"/>
        </a:p>
      </dgm:t>
    </dgm:pt>
  </dgm:ptLst>
  <dgm:cxnLst>
    <dgm:cxn modelId="{0F5CF515-EDA1-425E-BA58-2CA837E48066}" type="presOf" srcId="{05342FED-65AF-4206-AFEC-133861D9B8E7}" destId="{624D860B-F842-4D85-92D3-9CAAA17CB6C5}" srcOrd="0" destOrd="0" presId="urn:microsoft.com/office/officeart/2005/8/layout/vList2"/>
    <dgm:cxn modelId="{9FA98192-EEE6-459B-BEDD-9792DD008405}" type="presOf" srcId="{78F7CFE6-D36D-4A5B-86AB-CB2E59C33CC5}" destId="{B726ACBB-C8F3-47C8-8813-02D2450D132D}" srcOrd="0" destOrd="0" presId="urn:microsoft.com/office/officeart/2005/8/layout/vList2"/>
    <dgm:cxn modelId="{D65B3390-CA17-4906-A88E-6B85014853A6}" srcId="{78F7CFE6-D36D-4A5B-86AB-CB2E59C33CC5}" destId="{05342FED-65AF-4206-AFEC-133861D9B8E7}" srcOrd="1" destOrd="0" parTransId="{B57AB1E1-E14D-4547-9A46-E50C439DF531}" sibTransId="{DD4C7E44-629A-466A-B4E2-FA9C6D3D1AA0}"/>
    <dgm:cxn modelId="{EC3CD259-8180-40F2-9321-55D64EA68C2E}" type="presOf" srcId="{A79747F3-9ED0-4789-A06C-457F0DE34673}" destId="{AA369549-2886-4CEF-948B-654AC92CA866}" srcOrd="0" destOrd="0" presId="urn:microsoft.com/office/officeart/2005/8/layout/vList2"/>
    <dgm:cxn modelId="{77852419-95CB-4F0F-A1C2-61C02CD52191}" type="presOf" srcId="{E5704036-2CBF-42AC-9488-1E7E314C71C5}" destId="{CB49F9FB-91E1-48DB-B9FA-DCE706F70A6B}" srcOrd="0" destOrd="0" presId="urn:microsoft.com/office/officeart/2005/8/layout/vList2"/>
    <dgm:cxn modelId="{5F2287C6-82ED-42E3-B259-644B1827848C}" srcId="{78F7CFE6-D36D-4A5B-86AB-CB2E59C33CC5}" destId="{5046D8A8-F76E-4271-8A2B-1A78DACF0B84}" srcOrd="0" destOrd="0" parTransId="{36413658-A2BB-49C8-AEE1-1320DC7DBFF5}" sibTransId="{A8376766-ECC0-485E-ABCC-ED4E0DB88E67}"/>
    <dgm:cxn modelId="{80BD93A5-21F3-46B0-80AE-AC40ED34197C}" srcId="{05342FED-65AF-4206-AFEC-133861D9B8E7}" destId="{E5704036-2CBF-42AC-9488-1E7E314C71C5}" srcOrd="0" destOrd="0" parTransId="{25192D64-AFD4-4F08-8B64-24B2B6894209}" sibTransId="{9AE56BAD-437F-4601-B1CB-6F0C473A8802}"/>
    <dgm:cxn modelId="{6269EDBC-5442-4DD0-9F28-8C6CF2F6B278}" type="presOf" srcId="{5046D8A8-F76E-4271-8A2B-1A78DACF0B84}" destId="{2BDB47DA-C0DB-4A5D-8ED0-03DFE5A4BCEA}" srcOrd="0" destOrd="0" presId="urn:microsoft.com/office/officeart/2005/8/layout/vList2"/>
    <dgm:cxn modelId="{7AB4F99B-DFD6-436B-AB7A-4B536CDB2A4C}" srcId="{5046D8A8-F76E-4271-8A2B-1A78DACF0B84}" destId="{A79747F3-9ED0-4789-A06C-457F0DE34673}" srcOrd="0" destOrd="0" parTransId="{FF133D72-BF91-4F1D-9BFA-D03355A44EE0}" sibTransId="{1F882816-4ADC-41B1-AE4C-CD24206CB8D3}"/>
    <dgm:cxn modelId="{089CF442-B260-44D5-BDD6-4BD15956303E}" type="presParOf" srcId="{B726ACBB-C8F3-47C8-8813-02D2450D132D}" destId="{2BDB47DA-C0DB-4A5D-8ED0-03DFE5A4BCEA}" srcOrd="0" destOrd="0" presId="urn:microsoft.com/office/officeart/2005/8/layout/vList2"/>
    <dgm:cxn modelId="{7CD791E4-7B13-4FF1-8752-45954B92FE83}" type="presParOf" srcId="{B726ACBB-C8F3-47C8-8813-02D2450D132D}" destId="{AA369549-2886-4CEF-948B-654AC92CA866}" srcOrd="1" destOrd="0" presId="urn:microsoft.com/office/officeart/2005/8/layout/vList2"/>
    <dgm:cxn modelId="{72254CB9-47A8-4902-A98D-90730EB63A36}" type="presParOf" srcId="{B726ACBB-C8F3-47C8-8813-02D2450D132D}" destId="{624D860B-F842-4D85-92D3-9CAAA17CB6C5}" srcOrd="2" destOrd="0" presId="urn:microsoft.com/office/officeart/2005/8/layout/vList2"/>
    <dgm:cxn modelId="{47B1CA0A-A1C7-40C0-B6C0-C209357F5E1C}" type="presParOf" srcId="{B726ACBB-C8F3-47C8-8813-02D2450D132D}" destId="{CB49F9FB-91E1-48DB-B9FA-DCE706F70A6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519F3-4562-4AEE-A3C6-5E333DA571C5}">
      <dsp:nvSpPr>
        <dsp:cNvPr id="0" name=""/>
        <dsp:cNvSpPr/>
      </dsp:nvSpPr>
      <dsp:spPr>
        <a:xfrm rot="5400000">
          <a:off x="6204659" y="-2413384"/>
          <a:ext cx="1299480" cy="64512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них учащиеся имеют возможность общения с учителем «здесь и сейчас»</a:t>
          </a:r>
          <a:endParaRPr lang="ru-RU" sz="2800" kern="1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3628800" y="225910"/>
        <a:ext cx="6387765" cy="1172610"/>
      </dsp:txXfrm>
    </dsp:sp>
    <dsp:sp modelId="{5147C67C-AA63-4B0A-AAE2-85001B379880}">
      <dsp:nvSpPr>
        <dsp:cNvPr id="0" name=""/>
        <dsp:cNvSpPr/>
      </dsp:nvSpPr>
      <dsp:spPr>
        <a:xfrm>
          <a:off x="0" y="40"/>
          <a:ext cx="3628800" cy="162435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Непосредственные</a:t>
          </a:r>
          <a:endParaRPr lang="ru-RU"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9294" y="79334"/>
        <a:ext cx="3470212" cy="1465762"/>
      </dsp:txXfrm>
    </dsp:sp>
    <dsp:sp modelId="{173AD803-E481-4F2B-8140-8DD3CD101B5F}">
      <dsp:nvSpPr>
        <dsp:cNvPr id="0" name=""/>
        <dsp:cNvSpPr/>
      </dsp:nvSpPr>
      <dsp:spPr>
        <a:xfrm rot="5400000">
          <a:off x="6204659" y="-707815"/>
          <a:ext cx="1299480" cy="6451200"/>
        </a:xfrm>
        <a:prstGeom prst="round2SameRect">
          <a:avLst/>
        </a:prstGeom>
        <a:solidFill>
          <a:schemeClr val="accent2">
            <a:tint val="40000"/>
            <a:alpha val="90000"/>
            <a:hueOff val="-10050306"/>
            <a:satOff val="55682"/>
            <a:lumOff val="4902"/>
            <a:alphaOff val="0"/>
          </a:schemeClr>
        </a:solidFill>
        <a:ln w="12700" cap="flat" cmpd="sng" algn="ctr">
          <a:solidFill>
            <a:schemeClr val="accent2">
              <a:tint val="40000"/>
              <a:alpha val="90000"/>
              <a:hueOff val="-10050306"/>
              <a:satOff val="55682"/>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участники связываются посредством сети Интернет</a:t>
          </a:r>
          <a:endParaRPr lang="ru-RU" sz="2800" kern="1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3628800" y="1931479"/>
        <a:ext cx="6387765" cy="1172610"/>
      </dsp:txXfrm>
    </dsp:sp>
    <dsp:sp modelId="{0B4571E9-9004-4E9F-AE71-5A6E65FE2B7B}">
      <dsp:nvSpPr>
        <dsp:cNvPr id="0" name=""/>
        <dsp:cNvSpPr/>
      </dsp:nvSpPr>
      <dsp:spPr>
        <a:xfrm>
          <a:off x="0" y="1705608"/>
          <a:ext cx="3628800" cy="162435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Сетевые </a:t>
          </a:r>
          <a:r>
            <a:rPr lang="ru-RU" sz="2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(телекоммуникационные)</a:t>
          </a:r>
          <a:endParaRPr lang="ru-RU"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9294" y="1784902"/>
        <a:ext cx="3470212" cy="1465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7DA-C0DB-4A5D-8ED0-03DFE5A4BCEA}">
      <dsp:nvSpPr>
        <dsp:cNvPr id="0" name=""/>
        <dsp:cNvSpPr/>
      </dsp:nvSpPr>
      <dsp:spPr>
        <a:xfrm>
          <a:off x="0" y="8755"/>
          <a:ext cx="11655000" cy="818999"/>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ru-RU" sz="35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Монопроекты</a:t>
          </a:r>
          <a:endParaRPr lang="ru-RU" sz="35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9980" y="48735"/>
        <a:ext cx="11575040" cy="739039"/>
      </dsp:txXfrm>
    </dsp:sp>
    <dsp:sp modelId="{AA369549-2886-4CEF-948B-654AC92CA866}">
      <dsp:nvSpPr>
        <dsp:cNvPr id="0" name=""/>
        <dsp:cNvSpPr/>
      </dsp:nvSpPr>
      <dsp:spPr>
        <a:xfrm>
          <a:off x="0" y="827755"/>
          <a:ext cx="11655000" cy="170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4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kern="1200" dirty="0" smtClean="0">
              <a:solidFill>
                <a:schemeClr val="accent2">
                  <a:lumMod val="75000"/>
                </a:schemeClr>
              </a:solidFill>
              <a:latin typeface="Times New Roman" panose="02020603050405020304" pitchFamily="18" charset="0"/>
              <a:cs typeface="Times New Roman" panose="02020603050405020304" pitchFamily="18" charset="0"/>
            </a:rPr>
            <a:t>как правило, такие проекты проводятся в рамках одного предмета. При этом выбираются наиболее сложные разделы или темы. Работа над монопроектом предусматривает подчас применение знаний и из других областей для решения той или иной проблемы. Но сама проблема лежит в русле какого-либо одного знания. Подобный проект требует тщательной структуризации по урокам с чётким обозначением не только целей и задач проекта, но и тех знаний, умений, которые ученики предположительно должны приобрести в результате. Заранее планируется логика работы на каждом уроке по группам (роли в группах распределяются самими учащимися), форма презентации, которую выбирают участники проекта самостоятельно</a:t>
          </a:r>
          <a:endParaRPr lang="ru-RU" sz="18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a:off x="0" y="827755"/>
        <a:ext cx="11655000" cy="1702575"/>
      </dsp:txXfrm>
    </dsp:sp>
    <dsp:sp modelId="{624D860B-F842-4D85-92D3-9CAAA17CB6C5}">
      <dsp:nvSpPr>
        <dsp:cNvPr id="0" name=""/>
        <dsp:cNvSpPr/>
      </dsp:nvSpPr>
      <dsp:spPr>
        <a:xfrm>
          <a:off x="0" y="2530331"/>
          <a:ext cx="11655000" cy="818999"/>
        </a:xfrm>
        <a:prstGeom prst="roundRect">
          <a:avLst/>
        </a:prstGeom>
        <a:solidFill>
          <a:srgbClr val="00B05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ru-RU" sz="3500" b="1"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Межпредметные</a:t>
          </a:r>
          <a:endParaRPr lang="ru-RU" sz="35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9980" y="2570311"/>
        <a:ext cx="11575040" cy="739039"/>
      </dsp:txXfrm>
    </dsp:sp>
    <dsp:sp modelId="{CB49F9FB-91E1-48DB-B9FA-DCE706F70A6B}">
      <dsp:nvSpPr>
        <dsp:cNvPr id="0" name=""/>
        <dsp:cNvSpPr/>
      </dsp:nvSpPr>
      <dsp:spPr>
        <a:xfrm>
          <a:off x="0" y="3349331"/>
          <a:ext cx="11655000" cy="148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4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kern="1200" dirty="0" smtClean="0">
              <a:solidFill>
                <a:schemeClr val="accent2">
                  <a:lumMod val="75000"/>
                </a:schemeClr>
              </a:solidFill>
              <a:latin typeface="Times New Roman" panose="02020603050405020304" pitchFamily="18" charset="0"/>
              <a:cs typeface="Times New Roman" panose="02020603050405020304" pitchFamily="18" charset="0"/>
            </a:rPr>
            <a:t>такие проекты, как правило, выполняются во неурочное время. Это либо небольшие проекты, затрагивающие 2-3 предмета, либо достаточно объёмные, продолжительные, общешкольные, планирующие решить ту или иную достаточно сложную проблему, значимую для всех участников проекта. Такие проекты требуют очень квалифицированной координации со стороны специалистов, слаженной работы многих творческих групп, имеющих чётко определённые исследовательские задания, хорошо проработанные формы промежуточных и итоговых презентаций</a:t>
          </a:r>
          <a:endParaRPr lang="ru-RU" sz="20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a:off x="0" y="3349331"/>
        <a:ext cx="11655000" cy="14852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4B820AE-1B2A-445C-A4B2-53F384576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935BC12C-CF8A-4105-A637-3CBF472604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BB132-54F2-4220-ACD1-3781FBD8318F}" type="datetimeFigureOut">
              <a:rPr lang="ru-RU" smtClean="0"/>
              <a:t>24.01.2023</a:t>
            </a:fld>
            <a:endParaRPr lang="ru-RU"/>
          </a:p>
        </p:txBody>
      </p:sp>
      <p:sp>
        <p:nvSpPr>
          <p:cNvPr id="4" name="Нижний колонтитул 3">
            <a:extLst>
              <a:ext uri="{FF2B5EF4-FFF2-40B4-BE49-F238E27FC236}">
                <a16:creationId xmlns:a16="http://schemas.microsoft.com/office/drawing/2014/main" id="{32E1266E-0183-4E8F-B15A-84742DCE61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72778227-954E-404E-AF04-7C532D66E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F62D6-C5AE-49CC-9150-67E0182FD56F}" type="slidenum">
              <a:rPr lang="ru-RU" smtClean="0"/>
              <a:t>‹#›</a:t>
            </a:fld>
            <a:endParaRPr lang="ru-RU"/>
          </a:p>
        </p:txBody>
      </p:sp>
    </p:spTree>
    <p:extLst>
      <p:ext uri="{BB962C8B-B14F-4D97-AF65-F5344CB8AC3E}">
        <p14:creationId xmlns:p14="http://schemas.microsoft.com/office/powerpoint/2010/main" val="18081702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C1583-19C2-445C-95FA-A70871E05F5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3A5486A-C161-425C-A383-9D1AA1977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2C422A5-B09C-47C4-9C8A-9B9C05176A6D}"/>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DB7E6C82-6792-4FBB-A79A-3F80C4AF24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855793-DEBA-4AE8-B065-700CB9549312}"/>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6924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AB12F-3919-42A5-9D52-28C1DE361D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5FE983-91ED-40FC-9704-B9703B862A1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5FD293-9E72-4E85-80A3-FF4D8D8E6E97}"/>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7323688E-55E4-4D81-890E-EC336702E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7A172E-A83B-408A-B0A4-2E5F7035D2AE}"/>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6585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533554-5169-4CC7-A4B9-9D141DCB46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108A324-4A63-43E6-9BBD-85864AB68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77C24C4-894C-409E-9E39-69CFA6E20C0B}"/>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00037769-3786-46C2-A86D-ED5F8347B2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81EAF2-D9EA-4EE8-B9A7-F2E9680D8F10}"/>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93962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79DA0-77CA-42D1-9E41-301657ACEC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3C4ACEA-FC89-4D93-8E7C-FE16DB6CBDD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D149FBB-7482-43D8-98B8-BF5BFD05281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95205ED-E192-4047-A673-F6E4B00049D0}"/>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6" name="Нижний колонтитул 5">
            <a:extLst>
              <a:ext uri="{FF2B5EF4-FFF2-40B4-BE49-F238E27FC236}">
                <a16:creationId xmlns:a16="http://schemas.microsoft.com/office/drawing/2014/main" id="{2878A468-C1C1-4B5B-B81A-B95CA4BF00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4FA79D-0246-4C47-B9A0-628545E61D46}"/>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401760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D9698-40DB-4AB0-BD05-36AA0D1E711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B14F902-6425-4FA6-93D4-724C523F5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A049BD2-C62A-4E57-B887-C32B05B19F8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E74049-94B3-49AA-8CD7-9172B01C5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7109F05-4687-4CFD-A436-163973A05E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AC0CE0-2AB5-4CBD-8E60-2ABDF65704F1}"/>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8" name="Нижний колонтитул 7">
            <a:extLst>
              <a:ext uri="{FF2B5EF4-FFF2-40B4-BE49-F238E27FC236}">
                <a16:creationId xmlns:a16="http://schemas.microsoft.com/office/drawing/2014/main" id="{3B3D1275-E8E5-480E-90E1-4EADE740B5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BCDE941-E13C-4D42-AF56-C64BB08DFB44}"/>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0904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70D95C-0797-4F7D-BC50-20E74033F6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6A4E088-2564-49AE-8E4F-8DD392A1CF2D}"/>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4" name="Нижний колонтитул 3">
            <a:extLst>
              <a:ext uri="{FF2B5EF4-FFF2-40B4-BE49-F238E27FC236}">
                <a16:creationId xmlns:a16="http://schemas.microsoft.com/office/drawing/2014/main" id="{01D8E9E9-6661-4367-AB64-688C61CDFC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15DA628-06E5-4D9C-A79C-DB0B4A4F2A07}"/>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182667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F5E2C55-0969-41E2-8FFB-082F86A7F798}"/>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3" name="Нижний колонтитул 2">
            <a:extLst>
              <a:ext uri="{FF2B5EF4-FFF2-40B4-BE49-F238E27FC236}">
                <a16:creationId xmlns:a16="http://schemas.microsoft.com/office/drawing/2014/main" id="{62CE4470-2816-455C-8E37-FC40595D61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0095C40-48B2-41DD-A014-024576B74309}"/>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5375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5042B5-EF30-4606-8317-A279D26E470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A24599-6234-48CF-AD9E-314A84E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3D57904-A3CD-4307-A279-44285096D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A95DA4-8BB1-4E7F-AF48-045C67366AE1}"/>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6" name="Нижний колонтитул 5">
            <a:extLst>
              <a:ext uri="{FF2B5EF4-FFF2-40B4-BE49-F238E27FC236}">
                <a16:creationId xmlns:a16="http://schemas.microsoft.com/office/drawing/2014/main" id="{1465630F-C522-48EC-9F1F-E5EB236012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21C11B-307E-411A-A095-F9ECC0B47831}"/>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45367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31920-2195-4E28-AA90-D5435E4BA31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91F81EF-CBFD-4115-A513-0A50A4CDC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AC7EBD3-6E69-4898-8DE6-878FC9E5F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07ABFA-DDA1-49CD-87EA-ED4C527076D9}"/>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6" name="Нижний колонтитул 5">
            <a:extLst>
              <a:ext uri="{FF2B5EF4-FFF2-40B4-BE49-F238E27FC236}">
                <a16:creationId xmlns:a16="http://schemas.microsoft.com/office/drawing/2014/main" id="{73580AF6-21B1-4083-AAB1-2DACA204BA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C60580-281C-47D0-9648-B147512E3358}"/>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4541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EC1A4-0E58-49C3-B439-240A1A9877A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D451F3B-FD5E-4E7C-85E3-1969A7FCC1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B9DA68-4033-4F4D-BA02-F06DD5780F3F}"/>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4E2F5F98-4F93-4447-9EB7-B7EBA24550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E1C79D1-9967-4DDF-A07B-505B1BB8B517}"/>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0723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0057E58-D846-4199-8F9E-1C0B7031A87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4FF0D0-E51B-4909-9B60-E67E657A992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366614-09B2-4A72-B948-DF23AB3418D5}"/>
              </a:ext>
            </a:extLst>
          </p:cNvPr>
          <p:cNvSpPr>
            <a:spLocks noGrp="1"/>
          </p:cNvSpPr>
          <p:nvPr>
            <p:ph type="dt" sz="half" idx="10"/>
          </p:nvPr>
        </p:nvSpPr>
        <p:spPr/>
        <p:txBody>
          <a:body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75A4C8D8-0894-4668-A55F-A450833BED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E9E2D4-6B9E-42F2-85D8-22619C9B4676}"/>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1593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838200" y="365125"/>
            <a:ext cx="10515599" cy="1325563"/>
          </a:xfrm>
        </p:spPr>
        <p:txBody>
          <a:bodyPr/>
          <a:lstStyle>
            <a:lvl1pPr>
              <a:defRPr b="1">
                <a:solidFill>
                  <a:schemeClr val="accent1"/>
                </a:solidFill>
              </a:defRPr>
            </a:lvl1pPr>
          </a:lstStyle>
          <a:p>
            <a:r>
              <a:rPr lang="ru-RU" dirty="0"/>
              <a:t>Образец заголовка</a:t>
            </a:r>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12450" y="6772425"/>
            <a:ext cx="12192000" cy="9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0" y="49500"/>
            <a:ext cx="2844750" cy="274500"/>
            <a:chOff x="5228062" y="49500"/>
            <a:chExt cx="2844750" cy="274500"/>
          </a:xfrm>
          <a:solidFill>
            <a:schemeClr val="tx2"/>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2"/>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838200" y="2033588"/>
            <a:ext cx="10444163" cy="404971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4706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0"/>
            <a:ext cx="12192000" cy="23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10" name="Текст 9">
            <a:extLst>
              <a:ext uri="{FF2B5EF4-FFF2-40B4-BE49-F238E27FC236}">
                <a16:creationId xmlns:a16="http://schemas.microsoft.com/office/drawing/2014/main" id="{4070D4A9-B599-4348-B256-0E428B8B824E}"/>
              </a:ext>
            </a:extLst>
          </p:cNvPr>
          <p:cNvSpPr>
            <a:spLocks noGrp="1"/>
          </p:cNvSpPr>
          <p:nvPr>
            <p:ph type="body" sz="quarter" idx="10"/>
          </p:nvPr>
        </p:nvSpPr>
        <p:spPr>
          <a:xfrm>
            <a:off x="785813" y="1314450"/>
            <a:ext cx="10664825" cy="1035050"/>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Текст 11">
            <a:extLst>
              <a:ext uri="{FF2B5EF4-FFF2-40B4-BE49-F238E27FC236}">
                <a16:creationId xmlns:a16="http://schemas.microsoft.com/office/drawing/2014/main" id="{6EF77BD0-0A00-4EB4-9CDD-5A98ACBE159B}"/>
              </a:ext>
            </a:extLst>
          </p:cNvPr>
          <p:cNvSpPr>
            <a:spLocks noGrp="1"/>
          </p:cNvSpPr>
          <p:nvPr>
            <p:ph type="body" sz="quarter" idx="11"/>
          </p:nvPr>
        </p:nvSpPr>
        <p:spPr>
          <a:xfrm>
            <a:off x="838200" y="2843213"/>
            <a:ext cx="10612438" cy="37814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Заголовок 12">
            <a:extLst>
              <a:ext uri="{FF2B5EF4-FFF2-40B4-BE49-F238E27FC236}">
                <a16:creationId xmlns:a16="http://schemas.microsoft.com/office/drawing/2014/main" id="{A9322F2F-857E-4FE4-BE4D-D21B4515EC5F}"/>
              </a:ext>
            </a:extLst>
          </p:cNvPr>
          <p:cNvSpPr>
            <a:spLocks noGrp="1"/>
          </p:cNvSpPr>
          <p:nvPr>
            <p:ph type="title"/>
          </p:nvPr>
        </p:nvSpPr>
        <p:spPr/>
        <p:txBody>
          <a:bodyPr/>
          <a:lstStyle>
            <a:lvl1pPr>
              <a:defRPr>
                <a:solidFill>
                  <a:schemeClr val="accent3"/>
                </a:solidFill>
              </a:defRPr>
            </a:lvl1pPr>
          </a:lstStyle>
          <a:p>
            <a:r>
              <a:rPr lang="ru-RU" dirty="0"/>
              <a:t>Образец заголовка</a:t>
            </a:r>
          </a:p>
        </p:txBody>
      </p:sp>
    </p:spTree>
    <p:extLst>
      <p:ext uri="{BB962C8B-B14F-4D97-AF65-F5344CB8AC3E}">
        <p14:creationId xmlns:p14="http://schemas.microsoft.com/office/powerpoint/2010/main" val="235216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4509000"/>
            <a:ext cx="12192000" cy="23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10" name="Текст 9">
            <a:extLst>
              <a:ext uri="{FF2B5EF4-FFF2-40B4-BE49-F238E27FC236}">
                <a16:creationId xmlns:a16="http://schemas.microsoft.com/office/drawing/2014/main" id="{4070D4A9-B599-4348-B256-0E428B8B824E}"/>
              </a:ext>
            </a:extLst>
          </p:cNvPr>
          <p:cNvSpPr>
            <a:spLocks noGrp="1"/>
          </p:cNvSpPr>
          <p:nvPr>
            <p:ph type="body" sz="quarter" idx="10"/>
          </p:nvPr>
        </p:nvSpPr>
        <p:spPr>
          <a:xfrm>
            <a:off x="785813" y="1314450"/>
            <a:ext cx="10664825" cy="2924550"/>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Заголовок 3">
            <a:extLst>
              <a:ext uri="{FF2B5EF4-FFF2-40B4-BE49-F238E27FC236}">
                <a16:creationId xmlns:a16="http://schemas.microsoft.com/office/drawing/2014/main" id="{1D6F7538-3390-41DD-B230-F5083FB829A9}"/>
              </a:ext>
            </a:extLst>
          </p:cNvPr>
          <p:cNvSpPr>
            <a:spLocks noGrp="1"/>
          </p:cNvSpPr>
          <p:nvPr>
            <p:ph type="title"/>
          </p:nvPr>
        </p:nvSpPr>
        <p:spPr>
          <a:xfrm>
            <a:off x="785813" y="55937"/>
            <a:ext cx="10515600" cy="917937"/>
          </a:xfrm>
        </p:spPr>
        <p:txBody>
          <a:bodyPr/>
          <a:lstStyle/>
          <a:p>
            <a:r>
              <a:rPr lang="ru-RU"/>
              <a:t>Образец заголовка</a:t>
            </a:r>
          </a:p>
        </p:txBody>
      </p:sp>
    </p:spTree>
    <p:extLst>
      <p:ext uri="{BB962C8B-B14F-4D97-AF65-F5344CB8AC3E}">
        <p14:creationId xmlns:p14="http://schemas.microsoft.com/office/powerpoint/2010/main" val="168257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B6D58-97DC-44E4-9E0A-561EED96B0BA}"/>
              </a:ext>
            </a:extLst>
          </p:cNvPr>
          <p:cNvSpPr>
            <a:spLocks noGrp="1"/>
          </p:cNvSpPr>
          <p:nvPr>
            <p:ph type="title"/>
          </p:nvPr>
        </p:nvSpPr>
        <p:spPr>
          <a:xfrm>
            <a:off x="3621000" y="365125"/>
            <a:ext cx="7732800" cy="1038875"/>
          </a:xfrm>
        </p:spPr>
        <p:txBody>
          <a:bodyPr/>
          <a:lstStyle/>
          <a:p>
            <a:r>
              <a:rPr lang="ru-RU"/>
              <a:t>Образец заголовка</a:t>
            </a:r>
          </a:p>
        </p:txBody>
      </p:sp>
      <p:sp>
        <p:nvSpPr>
          <p:cNvPr id="6" name="Прямоугольник 5">
            <a:extLst>
              <a:ext uri="{FF2B5EF4-FFF2-40B4-BE49-F238E27FC236}">
                <a16:creationId xmlns:a16="http://schemas.microsoft.com/office/drawing/2014/main" id="{CBB7FDFF-D2AD-4235-A46C-DC66DD4D1013}"/>
              </a:ext>
            </a:extLst>
          </p:cNvPr>
          <p:cNvSpPr/>
          <p:nvPr userDrawn="1"/>
        </p:nvSpPr>
        <p:spPr>
          <a:xfrm>
            <a:off x="0" y="0"/>
            <a:ext cx="285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id="{3E46014F-1F57-473C-840B-91CF6FA9A71D}"/>
              </a:ext>
            </a:extLst>
          </p:cNvPr>
          <p:cNvSpPr>
            <a:spLocks noGrp="1"/>
          </p:cNvSpPr>
          <p:nvPr>
            <p:ph type="body" sz="quarter" idx="10"/>
          </p:nvPr>
        </p:nvSpPr>
        <p:spPr>
          <a:xfrm>
            <a:off x="3576638" y="1673225"/>
            <a:ext cx="7785100" cy="495141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39568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6095998" y="365125"/>
            <a:ext cx="5257801" cy="1325563"/>
          </a:xfrm>
        </p:spPr>
        <p:txBody>
          <a:bodyPr/>
          <a:lstStyle>
            <a:lvl1pPr>
              <a:defRPr b="1">
                <a:solidFill>
                  <a:schemeClr val="accent1"/>
                </a:solidFill>
              </a:defRPr>
            </a:lvl1pPr>
          </a:lstStyle>
          <a:p>
            <a:r>
              <a:rPr lang="ru-RU" dirty="0"/>
              <a:t>Образец заголовка</a:t>
            </a:r>
          </a:p>
        </p:txBody>
      </p:sp>
      <p:sp>
        <p:nvSpPr>
          <p:cNvPr id="3" name="Дата 2">
            <a:extLst>
              <a:ext uri="{FF2B5EF4-FFF2-40B4-BE49-F238E27FC236}">
                <a16:creationId xmlns:a16="http://schemas.microsoft.com/office/drawing/2014/main" id="{A18D8509-D379-49B3-A4FE-EDBEE0641797}"/>
              </a:ext>
            </a:extLst>
          </p:cNvPr>
          <p:cNvSpPr>
            <a:spLocks noGrp="1"/>
          </p:cNvSpPr>
          <p:nvPr>
            <p:ph type="dt" sz="half" idx="10"/>
          </p:nvPr>
        </p:nvSpPr>
        <p:spPr/>
        <p:txBody>
          <a:bodyPr/>
          <a:lstStyle>
            <a:lvl1pPr>
              <a:defRPr>
                <a:solidFill>
                  <a:schemeClr val="accent1"/>
                </a:solidFill>
              </a:defRPr>
            </a:lvl1pPr>
          </a:lstStyle>
          <a:p>
            <a:fld id="{90FB3E60-2F82-4C12-95B3-7ACC1B0E5862}" type="datetimeFigureOut">
              <a:rPr lang="ru-RU" smtClean="0"/>
              <a:pPr/>
              <a:t>24.01.2023</a:t>
            </a:fld>
            <a:endParaRPr lang="ru-RU"/>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12450" y="6772425"/>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8" name="Рисунок 2">
            <a:extLst>
              <a:ext uri="{FF2B5EF4-FFF2-40B4-BE49-F238E27FC236}">
                <a16:creationId xmlns:a16="http://schemas.microsoft.com/office/drawing/2014/main" id="{17DD4B55-CA6E-4B68-97C9-646C6EC1FBE1}"/>
              </a:ext>
            </a:extLst>
          </p:cNvPr>
          <p:cNvSpPr>
            <a:spLocks noGrp="1"/>
          </p:cNvSpPr>
          <p:nvPr>
            <p:ph type="pic" sz="quarter" idx="13"/>
          </p:nvPr>
        </p:nvSpPr>
        <p:spPr>
          <a:xfrm>
            <a:off x="20850" y="-575"/>
            <a:ext cx="5186362" cy="6858575"/>
          </a:xfrm>
          <a:solidFill>
            <a:schemeClr val="bg1"/>
          </a:solidFill>
        </p:spPr>
        <p:txBody>
          <a:bodyPr/>
          <a:lstStyle>
            <a:lvl1pPr>
              <a:defRPr>
                <a:solidFill>
                  <a:schemeClr val="accent1"/>
                </a:solidFill>
              </a:defRPr>
            </a:lvl1pPr>
          </a:lstStyle>
          <a:p>
            <a:endParaRPr lang="ru-RU"/>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5207212" y="36075"/>
            <a:ext cx="2844750" cy="274500"/>
            <a:chOff x="5228062" y="49500"/>
            <a:chExt cx="2844750" cy="274500"/>
          </a:xfrm>
          <a:solidFill>
            <a:schemeClr val="accent1"/>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accent1"/>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6096000" y="2033588"/>
            <a:ext cx="5186363" cy="404971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4459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1"/>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95E16D1-998B-48A7-9C66-2F192101B82F}"/>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6" name="Прямоугольник 5">
            <a:extLst>
              <a:ext uri="{FF2B5EF4-FFF2-40B4-BE49-F238E27FC236}">
                <a16:creationId xmlns:a16="http://schemas.microsoft.com/office/drawing/2014/main" id="{548120B5-0C92-46E1-BAA0-BA8A5399D9C2}"/>
              </a:ext>
            </a:extLst>
          </p:cNvPr>
          <p:cNvSpPr/>
          <p:nvPr userDrawn="1"/>
        </p:nvSpPr>
        <p:spPr>
          <a:xfrm>
            <a:off x="0" y="675900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7" name="Группа 6">
            <a:extLst>
              <a:ext uri="{FF2B5EF4-FFF2-40B4-BE49-F238E27FC236}">
                <a16:creationId xmlns:a16="http://schemas.microsoft.com/office/drawing/2014/main" id="{7BF0CE19-D07F-45F4-8B53-F4AE3EAC0AF5}"/>
              </a:ext>
            </a:extLst>
          </p:cNvPr>
          <p:cNvGrpSpPr/>
          <p:nvPr userDrawn="1"/>
        </p:nvGrpSpPr>
        <p:grpSpPr>
          <a:xfrm>
            <a:off x="4161000" y="150"/>
            <a:ext cx="2844750" cy="286020"/>
            <a:chOff x="9347250" y="37980"/>
            <a:chExt cx="2844750" cy="286020"/>
          </a:xfrm>
          <a:solidFill>
            <a:schemeClr val="accent1"/>
          </a:solidFill>
        </p:grpSpPr>
        <p:sp>
          <p:nvSpPr>
            <p:cNvPr id="8" name="Прямоугольник 7">
              <a:extLst>
                <a:ext uri="{FF2B5EF4-FFF2-40B4-BE49-F238E27FC236}">
                  <a16:creationId xmlns:a16="http://schemas.microsoft.com/office/drawing/2014/main"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9" name="Блок-схема: объединение 8">
              <a:extLst>
                <a:ext uri="{FF2B5EF4-FFF2-40B4-BE49-F238E27FC236}">
                  <a16:creationId xmlns:a16="http://schemas.microsoft.com/office/drawing/2014/main"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0" name="Группа 9">
            <a:extLst>
              <a:ext uri="{FF2B5EF4-FFF2-40B4-BE49-F238E27FC236}">
                <a16:creationId xmlns:a16="http://schemas.microsoft.com/office/drawing/2014/main" id="{9D0FFF0F-DED0-4533-AA04-278237E63B65}"/>
              </a:ext>
            </a:extLst>
          </p:cNvPr>
          <p:cNvGrpSpPr/>
          <p:nvPr userDrawn="1"/>
        </p:nvGrpSpPr>
        <p:grpSpPr>
          <a:xfrm>
            <a:off x="-35250" y="6583500"/>
            <a:ext cx="2844750" cy="274500"/>
            <a:chOff x="-35250" y="6583500"/>
            <a:chExt cx="2844750" cy="274500"/>
          </a:xfrm>
          <a:solidFill>
            <a:schemeClr val="accent1"/>
          </a:solidFill>
        </p:grpSpPr>
        <p:sp>
          <p:nvSpPr>
            <p:cNvPr id="11" name="Прямоугольник 10">
              <a:extLst>
                <a:ext uri="{FF2B5EF4-FFF2-40B4-BE49-F238E27FC236}">
                  <a16:creationId xmlns:a16="http://schemas.microsoft.com/office/drawing/2014/main"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2" name="Блок-схема: объединение 11">
              <a:extLst>
                <a:ext uri="{FF2B5EF4-FFF2-40B4-BE49-F238E27FC236}">
                  <a16:creationId xmlns:a16="http://schemas.microsoft.com/office/drawing/2014/main"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3" name="Рисунок 2">
            <a:extLst>
              <a:ext uri="{FF2B5EF4-FFF2-40B4-BE49-F238E27FC236}">
                <a16:creationId xmlns:a16="http://schemas.microsoft.com/office/drawing/2014/main" id="{9563E350-4964-48DA-95EE-507A76F6014F}"/>
              </a:ext>
            </a:extLst>
          </p:cNvPr>
          <p:cNvSpPr>
            <a:spLocks noGrp="1"/>
          </p:cNvSpPr>
          <p:nvPr>
            <p:ph type="pic" sz="quarter" idx="10"/>
          </p:nvPr>
        </p:nvSpPr>
        <p:spPr>
          <a:xfrm>
            <a:off x="7005638" y="9000"/>
            <a:ext cx="5186362" cy="3330000"/>
          </a:xfrm>
        </p:spPr>
        <p:txBody>
          <a:bodyPr/>
          <a:lstStyle>
            <a:lvl1pPr>
              <a:defRPr>
                <a:solidFill>
                  <a:schemeClr val="accent1"/>
                </a:solidFill>
              </a:defRPr>
            </a:lvl1pPr>
          </a:lstStyle>
          <a:p>
            <a:endParaRPr lang="ru-RU"/>
          </a:p>
        </p:txBody>
      </p:sp>
      <p:sp>
        <p:nvSpPr>
          <p:cNvPr id="14" name="Заголовок 16">
            <a:extLst>
              <a:ext uri="{FF2B5EF4-FFF2-40B4-BE49-F238E27FC236}">
                <a16:creationId xmlns:a16="http://schemas.microsoft.com/office/drawing/2014/main" id="{E44DF226-C979-4C53-9AB3-F30F19A61E56}"/>
              </a:ext>
            </a:extLst>
          </p:cNvPr>
          <p:cNvSpPr>
            <a:spLocks noGrp="1"/>
          </p:cNvSpPr>
          <p:nvPr>
            <p:ph type="title"/>
          </p:nvPr>
        </p:nvSpPr>
        <p:spPr>
          <a:xfrm>
            <a:off x="664987" y="485501"/>
            <a:ext cx="5257800" cy="1325563"/>
          </a:xfrm>
        </p:spPr>
        <p:txBody>
          <a:bodyPr/>
          <a:lstStyle>
            <a:lvl1pPr>
              <a:defRPr b="1">
                <a:solidFill>
                  <a:schemeClr val="accent1"/>
                </a:solidFill>
              </a:defRPr>
            </a:lvl1pPr>
          </a:lstStyle>
          <a:p>
            <a:r>
              <a:rPr lang="ru-RU" dirty="0"/>
              <a:t>Образец заголовка</a:t>
            </a:r>
          </a:p>
        </p:txBody>
      </p:sp>
      <p:sp>
        <p:nvSpPr>
          <p:cNvPr id="15" name="Текст 18">
            <a:extLst>
              <a:ext uri="{FF2B5EF4-FFF2-40B4-BE49-F238E27FC236}">
                <a16:creationId xmlns:a16="http://schemas.microsoft.com/office/drawing/2014/main" id="{C0D997C5-63D2-40A5-8978-8A0E7A482F38}"/>
              </a:ext>
            </a:extLst>
          </p:cNvPr>
          <p:cNvSpPr>
            <a:spLocks noGrp="1"/>
          </p:cNvSpPr>
          <p:nvPr>
            <p:ph type="body" sz="quarter" idx="11"/>
          </p:nvPr>
        </p:nvSpPr>
        <p:spPr>
          <a:xfrm>
            <a:off x="664987" y="2153964"/>
            <a:ext cx="5186363" cy="404971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a16="http://schemas.microsoft.com/office/drawing/2014/main" id="{0DC8507B-223A-4D10-9873-5F8CBA1FA68A}"/>
              </a:ext>
            </a:extLst>
          </p:cNvPr>
          <p:cNvSpPr>
            <a:spLocks noGrp="1"/>
          </p:cNvSpPr>
          <p:nvPr>
            <p:ph type="pic" sz="quarter" idx="12"/>
          </p:nvPr>
        </p:nvSpPr>
        <p:spPr>
          <a:xfrm>
            <a:off x="6984638" y="3519000"/>
            <a:ext cx="5186362" cy="3330000"/>
          </a:xfrm>
        </p:spPr>
        <p:txBody>
          <a:bodyPr/>
          <a:lstStyle>
            <a:lvl1pPr>
              <a:defRPr>
                <a:solidFill>
                  <a:schemeClr val="accent1"/>
                </a:solidFill>
              </a:defRPr>
            </a:lvl1pPr>
          </a:lstStyle>
          <a:p>
            <a:endParaRPr lang="ru-RU"/>
          </a:p>
        </p:txBody>
      </p:sp>
    </p:spTree>
    <p:extLst>
      <p:ext uri="{BB962C8B-B14F-4D97-AF65-F5344CB8AC3E}">
        <p14:creationId xmlns:p14="http://schemas.microsoft.com/office/powerpoint/2010/main" val="38926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31BDB-50F3-43CA-877E-F9C7672D8469}"/>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7" name="Объект 2">
            <a:extLst>
              <a:ext uri="{FF2B5EF4-FFF2-40B4-BE49-F238E27FC236}">
                <a16:creationId xmlns:a16="http://schemas.microsoft.com/office/drawing/2014/main" id="{74453DF6-9509-45CB-BD4E-84F90C1C94D0}"/>
              </a:ext>
            </a:extLst>
          </p:cNvPr>
          <p:cNvSpPr>
            <a:spLocks noGrp="1"/>
          </p:cNvSpPr>
          <p:nvPr>
            <p:ph idx="1"/>
          </p:nvPr>
        </p:nvSpPr>
        <p:spPr>
          <a:xfrm>
            <a:off x="838200" y="1825625"/>
            <a:ext cx="10515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8AF27442-62D0-4CA6-81B4-B7FDDA51A9A2}"/>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1" name="Прямоугольник 10">
            <a:extLst>
              <a:ext uri="{FF2B5EF4-FFF2-40B4-BE49-F238E27FC236}">
                <a16:creationId xmlns:a16="http://schemas.microsoft.com/office/drawing/2014/main" id="{E1FD6AC4-0F96-4D40-B8AD-EF85E9EDE11D}"/>
              </a:ext>
            </a:extLst>
          </p:cNvPr>
          <p:cNvSpPr/>
          <p:nvPr userDrawn="1"/>
        </p:nvSpPr>
        <p:spPr>
          <a:xfrm>
            <a:off x="0" y="675900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2" name="Группа 11">
            <a:extLst>
              <a:ext uri="{FF2B5EF4-FFF2-40B4-BE49-F238E27FC236}">
                <a16:creationId xmlns:a16="http://schemas.microsoft.com/office/drawing/2014/main" id="{73640FF5-D492-4210-9DE4-D7B66426125F}"/>
              </a:ext>
            </a:extLst>
          </p:cNvPr>
          <p:cNvGrpSpPr/>
          <p:nvPr userDrawn="1"/>
        </p:nvGrpSpPr>
        <p:grpSpPr>
          <a:xfrm>
            <a:off x="9347250" y="37980"/>
            <a:ext cx="2844750" cy="286020"/>
            <a:chOff x="9347250" y="37980"/>
            <a:chExt cx="2844750" cy="286020"/>
          </a:xfrm>
          <a:solidFill>
            <a:schemeClr val="accent1"/>
          </a:solidFill>
        </p:grpSpPr>
        <p:sp>
          <p:nvSpPr>
            <p:cNvPr id="13" name="Прямоугольник 12">
              <a:extLst>
                <a:ext uri="{FF2B5EF4-FFF2-40B4-BE49-F238E27FC236}">
                  <a16:creationId xmlns:a16="http://schemas.microsoft.com/office/drawing/2014/main" id="{062B47E0-EF90-4ECC-A73E-6E5DA1F62FCD}"/>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a16="http://schemas.microsoft.com/office/drawing/2014/main" id="{2FC4DE4B-558A-425B-A23E-B63E9353355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5" name="Группа 14">
            <a:extLst>
              <a:ext uri="{FF2B5EF4-FFF2-40B4-BE49-F238E27FC236}">
                <a16:creationId xmlns:a16="http://schemas.microsoft.com/office/drawing/2014/main" id="{D1C3AA05-E7C7-4C27-A908-2E47AFEBA600}"/>
              </a:ext>
            </a:extLst>
          </p:cNvPr>
          <p:cNvGrpSpPr/>
          <p:nvPr userDrawn="1"/>
        </p:nvGrpSpPr>
        <p:grpSpPr>
          <a:xfrm>
            <a:off x="-35250" y="6583500"/>
            <a:ext cx="2844750" cy="274500"/>
            <a:chOff x="-35250" y="6583500"/>
            <a:chExt cx="2844750" cy="274500"/>
          </a:xfrm>
          <a:solidFill>
            <a:schemeClr val="accent1"/>
          </a:solidFill>
        </p:grpSpPr>
        <p:sp>
          <p:nvSpPr>
            <p:cNvPr id="16" name="Прямоугольник 15">
              <a:extLst>
                <a:ext uri="{FF2B5EF4-FFF2-40B4-BE49-F238E27FC236}">
                  <a16:creationId xmlns:a16="http://schemas.microsoft.com/office/drawing/2014/main" id="{D94BF255-53E4-439B-83D0-7DE93A9900DD}"/>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7" name="Блок-схема: объединение 16">
              <a:extLst>
                <a:ext uri="{FF2B5EF4-FFF2-40B4-BE49-F238E27FC236}">
                  <a16:creationId xmlns:a16="http://schemas.microsoft.com/office/drawing/2014/main" id="{E38044D4-D5F4-4E1E-8B74-E24D6E7B2929}"/>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p14="http://schemas.microsoft.com/office/powerpoint/2010/main" val="18190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16" name="Заголовок 11">
            <a:extLst>
              <a:ext uri="{FF2B5EF4-FFF2-40B4-BE49-F238E27FC236}">
                <a16:creationId xmlns:a16="http://schemas.microsoft.com/office/drawing/2014/main" id="{AC7B45C4-0029-484F-BC10-E13FF56236DF}"/>
              </a:ext>
            </a:extLst>
          </p:cNvPr>
          <p:cNvSpPr>
            <a:spLocks noGrp="1"/>
          </p:cNvSpPr>
          <p:nvPr>
            <p:ph type="title"/>
          </p:nvPr>
        </p:nvSpPr>
        <p:spPr>
          <a:xfrm>
            <a:off x="425450" y="234000"/>
            <a:ext cx="11341100" cy="1035000"/>
          </a:xfrm>
        </p:spPr>
        <p:txBody>
          <a:bodyPr/>
          <a:lstStyle>
            <a:lvl1pPr>
              <a:defRPr>
                <a:solidFill>
                  <a:schemeClr val="accent1"/>
                </a:solidFill>
              </a:defRPr>
            </a:lvl1pPr>
          </a:lstStyle>
          <a:p>
            <a:r>
              <a:rPr lang="ru-RU" dirty="0"/>
              <a:t>Образец заголовка</a:t>
            </a:r>
          </a:p>
        </p:txBody>
      </p:sp>
      <p:sp>
        <p:nvSpPr>
          <p:cNvPr id="17" name="Рисунок 2">
            <a:extLst>
              <a:ext uri="{FF2B5EF4-FFF2-40B4-BE49-F238E27FC236}">
                <a16:creationId xmlns:a16="http://schemas.microsoft.com/office/drawing/2014/main" id="{F8FF044D-1DB9-4B7C-9D24-F0D3A3DD3C0C}"/>
              </a:ext>
            </a:extLst>
          </p:cNvPr>
          <p:cNvSpPr>
            <a:spLocks noGrp="1"/>
          </p:cNvSpPr>
          <p:nvPr>
            <p:ph type="pic" sz="quarter" idx="13"/>
          </p:nvPr>
        </p:nvSpPr>
        <p:spPr>
          <a:xfrm>
            <a:off x="425450" y="2303463"/>
            <a:ext cx="4005550" cy="1620837"/>
          </a:xfrm>
        </p:spPr>
        <p:txBody>
          <a:bodyPr/>
          <a:lstStyle>
            <a:lvl1pPr>
              <a:defRPr>
                <a:solidFill>
                  <a:schemeClr val="accent1"/>
                </a:solidFill>
              </a:defRPr>
            </a:lvl1pPr>
          </a:lstStyle>
          <a:p>
            <a:endParaRPr lang="ru-RU"/>
          </a:p>
        </p:txBody>
      </p:sp>
      <p:sp>
        <p:nvSpPr>
          <p:cNvPr id="18" name="Рисунок 2">
            <a:extLst>
              <a:ext uri="{FF2B5EF4-FFF2-40B4-BE49-F238E27FC236}">
                <a16:creationId xmlns:a16="http://schemas.microsoft.com/office/drawing/2014/main" id="{738784A2-81B9-4C54-8F48-52CB72EF9714}"/>
              </a:ext>
            </a:extLst>
          </p:cNvPr>
          <p:cNvSpPr>
            <a:spLocks noGrp="1"/>
          </p:cNvSpPr>
          <p:nvPr>
            <p:ph type="pic" sz="quarter" idx="14"/>
          </p:nvPr>
        </p:nvSpPr>
        <p:spPr>
          <a:xfrm>
            <a:off x="4595341" y="2303463"/>
            <a:ext cx="4005550" cy="1620837"/>
          </a:xfrm>
        </p:spPr>
        <p:txBody>
          <a:bodyPr/>
          <a:lstStyle>
            <a:lvl1pPr>
              <a:defRPr>
                <a:solidFill>
                  <a:schemeClr val="accent1"/>
                </a:solidFill>
              </a:defRPr>
            </a:lvl1pPr>
          </a:lstStyle>
          <a:p>
            <a:endParaRPr lang="ru-RU"/>
          </a:p>
        </p:txBody>
      </p:sp>
      <p:sp>
        <p:nvSpPr>
          <p:cNvPr id="19" name="Рисунок 2">
            <a:extLst>
              <a:ext uri="{FF2B5EF4-FFF2-40B4-BE49-F238E27FC236}">
                <a16:creationId xmlns:a16="http://schemas.microsoft.com/office/drawing/2014/main" id="{21C4B4FC-EB7C-4B83-9B03-36AC76ADC66E}"/>
              </a:ext>
            </a:extLst>
          </p:cNvPr>
          <p:cNvSpPr>
            <a:spLocks noGrp="1"/>
          </p:cNvSpPr>
          <p:nvPr>
            <p:ph type="pic" sz="quarter" idx="15"/>
          </p:nvPr>
        </p:nvSpPr>
        <p:spPr>
          <a:xfrm>
            <a:off x="8761675" y="2303463"/>
            <a:ext cx="3004875" cy="1620837"/>
          </a:xfrm>
        </p:spPr>
        <p:txBody>
          <a:bodyPr/>
          <a:lstStyle>
            <a:lvl1pPr>
              <a:defRPr>
                <a:solidFill>
                  <a:schemeClr val="accent1"/>
                </a:solidFill>
              </a:defRPr>
            </a:lvl1pPr>
          </a:lstStyle>
          <a:p>
            <a:endParaRPr lang="ru-RU"/>
          </a:p>
        </p:txBody>
      </p:sp>
      <p:sp>
        <p:nvSpPr>
          <p:cNvPr id="20" name="Рисунок 2">
            <a:extLst>
              <a:ext uri="{FF2B5EF4-FFF2-40B4-BE49-F238E27FC236}">
                <a16:creationId xmlns:a16="http://schemas.microsoft.com/office/drawing/2014/main" id="{FC421DAD-9956-40BC-B396-121BDF52207E}"/>
              </a:ext>
            </a:extLst>
          </p:cNvPr>
          <p:cNvSpPr>
            <a:spLocks noGrp="1"/>
          </p:cNvSpPr>
          <p:nvPr>
            <p:ph type="pic" sz="quarter" idx="16"/>
          </p:nvPr>
        </p:nvSpPr>
        <p:spPr>
          <a:xfrm>
            <a:off x="425450" y="4058163"/>
            <a:ext cx="3004875" cy="1620837"/>
          </a:xfrm>
        </p:spPr>
        <p:txBody>
          <a:bodyPr/>
          <a:lstStyle>
            <a:lvl1pPr>
              <a:defRPr>
                <a:solidFill>
                  <a:schemeClr val="accent1"/>
                </a:solidFill>
              </a:defRPr>
            </a:lvl1pPr>
          </a:lstStyle>
          <a:p>
            <a:endParaRPr lang="ru-RU"/>
          </a:p>
        </p:txBody>
      </p:sp>
      <p:sp>
        <p:nvSpPr>
          <p:cNvPr id="21" name="Рисунок 2">
            <a:extLst>
              <a:ext uri="{FF2B5EF4-FFF2-40B4-BE49-F238E27FC236}">
                <a16:creationId xmlns:a16="http://schemas.microsoft.com/office/drawing/2014/main" id="{0596AFFC-6327-4316-8A52-555C5499A3E5}"/>
              </a:ext>
            </a:extLst>
          </p:cNvPr>
          <p:cNvSpPr>
            <a:spLocks noGrp="1"/>
          </p:cNvSpPr>
          <p:nvPr>
            <p:ph type="pic" sz="quarter" idx="17"/>
          </p:nvPr>
        </p:nvSpPr>
        <p:spPr>
          <a:xfrm>
            <a:off x="3606109" y="4058163"/>
            <a:ext cx="4005550" cy="1620837"/>
          </a:xfrm>
        </p:spPr>
        <p:txBody>
          <a:bodyPr/>
          <a:lstStyle>
            <a:lvl1pPr>
              <a:defRPr>
                <a:solidFill>
                  <a:schemeClr val="accent1"/>
                </a:solidFill>
              </a:defRPr>
            </a:lvl1pPr>
          </a:lstStyle>
          <a:p>
            <a:endParaRPr lang="ru-RU"/>
          </a:p>
        </p:txBody>
      </p:sp>
      <p:sp>
        <p:nvSpPr>
          <p:cNvPr id="22" name="Рисунок 2">
            <a:extLst>
              <a:ext uri="{FF2B5EF4-FFF2-40B4-BE49-F238E27FC236}">
                <a16:creationId xmlns:a16="http://schemas.microsoft.com/office/drawing/2014/main" id="{709A8CBC-B10E-4729-8664-C17D4F6947A6}"/>
              </a:ext>
            </a:extLst>
          </p:cNvPr>
          <p:cNvSpPr>
            <a:spLocks noGrp="1"/>
          </p:cNvSpPr>
          <p:nvPr>
            <p:ph type="pic" sz="quarter" idx="18"/>
          </p:nvPr>
        </p:nvSpPr>
        <p:spPr>
          <a:xfrm>
            <a:off x="7776000" y="4058163"/>
            <a:ext cx="4005550" cy="1620837"/>
          </a:xfrm>
        </p:spPr>
        <p:txBody>
          <a:bodyPr/>
          <a:lstStyle>
            <a:lvl1pPr>
              <a:defRPr>
                <a:solidFill>
                  <a:schemeClr val="accent1"/>
                </a:solidFill>
              </a:defRPr>
            </a:lvl1pPr>
          </a:lstStyle>
          <a:p>
            <a:endParaRPr lang="ru-RU"/>
          </a:p>
        </p:txBody>
      </p:sp>
      <p:sp>
        <p:nvSpPr>
          <p:cNvPr id="23" name="Текст 4">
            <a:extLst>
              <a:ext uri="{FF2B5EF4-FFF2-40B4-BE49-F238E27FC236}">
                <a16:creationId xmlns:a16="http://schemas.microsoft.com/office/drawing/2014/main" id="{05550F69-FB7F-4160-902B-8FE3C5C275BB}"/>
              </a:ext>
            </a:extLst>
          </p:cNvPr>
          <p:cNvSpPr>
            <a:spLocks noGrp="1"/>
          </p:cNvSpPr>
          <p:nvPr>
            <p:ph type="body" sz="quarter" idx="19"/>
          </p:nvPr>
        </p:nvSpPr>
        <p:spPr>
          <a:xfrm>
            <a:off x="439739" y="1493838"/>
            <a:ext cx="11341100" cy="62706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7035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presentation-creation.ru/"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E8430-DDB9-4451-9D36-B3AF2E769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BE93D94-3035-46FC-A88F-4C3D803A5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C1E060-1FC4-4335-BB7B-E97E627FA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3E2BF-9ADC-477C-B985-ED6A3FE2C52E}" type="datetimeFigureOut">
              <a:rPr lang="ru-RU" smtClean="0"/>
              <a:t>24.01.2023</a:t>
            </a:fld>
            <a:endParaRPr lang="ru-RU"/>
          </a:p>
        </p:txBody>
      </p:sp>
      <p:sp>
        <p:nvSpPr>
          <p:cNvPr id="5" name="Нижний колонтитул 4">
            <a:extLst>
              <a:ext uri="{FF2B5EF4-FFF2-40B4-BE49-F238E27FC236}">
                <a16:creationId xmlns:a16="http://schemas.microsoft.com/office/drawing/2014/main" id="{66DED04A-12F8-4119-ACB5-AA522965E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DF0D0D2-7346-4BE2-B3F5-7DE8403A2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424E6-770A-4943-8DFB-C07B33ECB3B4}" type="slidenum">
              <a:rPr lang="ru-RU" smtClean="0"/>
              <a:t>‹#›</a:t>
            </a:fld>
            <a:endParaRPr lang="ru-RU"/>
          </a:p>
        </p:txBody>
      </p:sp>
      <p:pic>
        <p:nvPicPr>
          <p:cNvPr id="7" name="Рисунок 6">
            <a:hlinkClick r:id="rId21"/>
            <a:extLst>
              <a:ext uri="{FF2B5EF4-FFF2-40B4-BE49-F238E27FC236}">
                <a16:creationId xmlns:a16="http://schemas.microsoft.com/office/drawing/2014/main" id="{43780347-ADC3-4039-95E5-9DAF405C2D48}"/>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28056890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7" r:id="rId4"/>
    <p:sldLayoutId id="2147483666" r:id="rId5"/>
    <p:sldLayoutId id="2147483661" r:id="rId6"/>
    <p:sldLayoutId id="2147483662" r:id="rId7"/>
    <p:sldLayoutId id="2147483663" r:id="rId8"/>
    <p:sldLayoutId id="2147483664"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7A3F9B0-C61E-4C60-847E-58C20F285CD3}"/>
              </a:ext>
            </a:extLst>
          </p:cNvPr>
          <p:cNvSpPr/>
          <p:nvPr/>
        </p:nvSpPr>
        <p:spPr>
          <a:xfrm>
            <a:off x="0" y="0"/>
            <a:ext cx="1219200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C3A62C24-D04B-48C3-AA2C-139B09BA2CCB}"/>
              </a:ext>
            </a:extLst>
          </p:cNvPr>
          <p:cNvSpPr/>
          <p:nvPr/>
        </p:nvSpPr>
        <p:spPr>
          <a:xfrm>
            <a:off x="1236000" y="683550"/>
            <a:ext cx="9720000" cy="5467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a:extLst>
              <a:ext uri="{FF2B5EF4-FFF2-40B4-BE49-F238E27FC236}">
                <a16:creationId xmlns:a16="http://schemas.microsoft.com/office/drawing/2014/main" id="{F517E966-A564-45E1-84EA-531571F5224C}"/>
              </a:ext>
            </a:extLst>
          </p:cNvPr>
          <p:cNvSpPr>
            <a:spLocks noGrp="1"/>
          </p:cNvSpPr>
          <p:nvPr>
            <p:ph type="ctrTitle"/>
          </p:nvPr>
        </p:nvSpPr>
        <p:spPr>
          <a:xfrm>
            <a:off x="1551000" y="774000"/>
            <a:ext cx="9136650" cy="4814108"/>
          </a:xfrm>
        </p:spPr>
        <p:txBody>
          <a:bodyPr>
            <a:normAutofit/>
          </a:bodyPr>
          <a:lstStyle/>
          <a:p>
            <a:r>
              <a:rPr lang="ru-RU"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Организация проектной деятельности на уроках информатики и во внеурочной деятельности как способ формирования личностных, </a:t>
            </a:r>
            <a:r>
              <a:rPr lang="ru-RU" sz="48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метапредметных</a:t>
            </a:r>
            <a:r>
              <a:rPr lang="ru-RU"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предметных компетенций учащихся</a:t>
            </a:r>
            <a:endParaRPr lang="ru-RU" sz="4800" b="1" dirty="0">
              <a:solidFill>
                <a:srgbClr val="FFFF00"/>
              </a:solidFill>
              <a:effectLst>
                <a:outerShdw blurRad="38100" dist="38100" dir="2700000" algn="tl">
                  <a:srgbClr val="000000">
                    <a:alpha val="43137"/>
                  </a:srgbClr>
                </a:outerShdw>
              </a:effectLst>
            </a:endParaRPr>
          </a:p>
        </p:txBody>
      </p:sp>
      <p:sp>
        <p:nvSpPr>
          <p:cNvPr id="8" name="Подзаголовок 7">
            <a:extLst>
              <a:ext uri="{FF2B5EF4-FFF2-40B4-BE49-F238E27FC236}">
                <a16:creationId xmlns:a16="http://schemas.microsoft.com/office/drawing/2014/main" id="{E2BDACE4-4494-4579-AE66-C36AE5DA67AB}"/>
              </a:ext>
            </a:extLst>
          </p:cNvPr>
          <p:cNvSpPr>
            <a:spLocks noGrp="1"/>
          </p:cNvSpPr>
          <p:nvPr>
            <p:ph type="subTitle" idx="1"/>
          </p:nvPr>
        </p:nvSpPr>
        <p:spPr>
          <a:xfrm>
            <a:off x="8077574" y="5653900"/>
            <a:ext cx="3463425" cy="88380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ru-RU" sz="1800" dirty="0" err="1" smtClean="0">
                <a:solidFill>
                  <a:schemeClr val="bg1"/>
                </a:solidFill>
                <a:latin typeface="Times New Roman" panose="02020603050405020304" pitchFamily="18" charset="0"/>
                <a:cs typeface="Times New Roman" panose="02020603050405020304" pitchFamily="18" charset="0"/>
              </a:rPr>
              <a:t>Филипович</a:t>
            </a:r>
            <a:r>
              <a:rPr lang="ru-RU" sz="1800" dirty="0" smtClean="0">
                <a:solidFill>
                  <a:schemeClr val="bg1"/>
                </a:solidFill>
                <a:latin typeface="Times New Roman" panose="02020603050405020304" pitchFamily="18" charset="0"/>
                <a:cs typeface="Times New Roman" panose="02020603050405020304" pitchFamily="18" charset="0"/>
              </a:rPr>
              <a:t> Юлия Андреевна,</a:t>
            </a:r>
          </a:p>
          <a:p>
            <a:pPr algn="l"/>
            <a:r>
              <a:rPr lang="ru-RU" sz="1800" dirty="0" smtClean="0">
                <a:solidFill>
                  <a:schemeClr val="bg1"/>
                </a:solidFill>
                <a:latin typeface="Times New Roman" panose="02020603050405020304" pitchFamily="18" charset="0"/>
                <a:cs typeface="Times New Roman" panose="02020603050405020304" pitchFamily="18" charset="0"/>
              </a:rPr>
              <a:t>учитель второй категории</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B7677A69-23E8-4468-B0C1-F200BA6A0BB0}"/>
              </a:ext>
            </a:extLst>
          </p:cNvPr>
          <p:cNvSpPr/>
          <p:nvPr/>
        </p:nvSpPr>
        <p:spPr>
          <a:xfrm>
            <a:off x="456450" y="257400"/>
            <a:ext cx="11318400" cy="6366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дзаголовок 7">
            <a:extLst>
              <a:ext uri="{FF2B5EF4-FFF2-40B4-BE49-F238E27FC236}">
                <a16:creationId xmlns:a16="http://schemas.microsoft.com/office/drawing/2014/main" id="{E2BDACE4-4494-4579-AE66-C36AE5DA67AB}"/>
              </a:ext>
            </a:extLst>
          </p:cNvPr>
          <p:cNvSpPr txBox="1">
            <a:spLocks/>
          </p:cNvSpPr>
          <p:nvPr/>
        </p:nvSpPr>
        <p:spPr>
          <a:xfrm>
            <a:off x="3059292" y="39650"/>
            <a:ext cx="5940000" cy="73435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ru-RU" sz="1800" dirty="0" smtClean="0">
                <a:solidFill>
                  <a:schemeClr val="bg1"/>
                </a:solidFill>
                <a:latin typeface="Times New Roman" panose="02020603050405020304" pitchFamily="18" charset="0"/>
                <a:cs typeface="Times New Roman" panose="02020603050405020304" pitchFamily="18" charset="0"/>
              </a:rPr>
              <a:t>Государственное учреждение образования</a:t>
            </a:r>
          </a:p>
          <a:p>
            <a:r>
              <a:rPr lang="ru-RU" sz="1800" dirty="0" smtClean="0">
                <a:solidFill>
                  <a:schemeClr val="bg1"/>
                </a:solidFill>
                <a:latin typeface="Times New Roman" panose="02020603050405020304" pitchFamily="18" charset="0"/>
                <a:cs typeface="Times New Roman" panose="02020603050405020304" pitchFamily="18" charset="0"/>
              </a:rPr>
              <a:t>«Средняя школа №3 г. Солигорска»</a:t>
            </a:r>
            <a:endParaRPr lang="ru-RU"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6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471000" y="2529001"/>
            <a:ext cx="10979638" cy="4095638"/>
          </a:xfrm>
        </p:spPr>
        <p:txBody>
          <a:bodyPr>
            <a:normAutofit fontScale="92500" lnSpcReduction="20000"/>
          </a:bodyPr>
          <a:lstStyle/>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контроль знаний и умений по пройденному материалу;</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формирование в сознании школьника информационной картины мира;</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возможность работать с компьютером;</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развитие умений поиска и обработки информации;</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работа по новым технологиям;</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развитие самостоятельности;</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умение слушать и уважать мнения учащихся;</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способность личной уверенности у каждого участника проектного обучения;</a:t>
            </a:r>
          </a:p>
          <a:p>
            <a:pPr>
              <a:buFont typeface="Times New Roman" panose="02020603050405020304" pitchFamily="18" charset="0"/>
              <a:buChar char="⁕"/>
            </a:pPr>
            <a:r>
              <a:rPr lang="ru-RU" dirty="0">
                <a:solidFill>
                  <a:schemeClr val="accent2">
                    <a:lumMod val="50000"/>
                  </a:schemeClr>
                </a:solidFill>
                <a:latin typeface="Times New Roman" panose="02020603050405020304" pitchFamily="18" charset="0"/>
                <a:cs typeface="Times New Roman" panose="02020603050405020304" pitchFamily="18" charset="0"/>
              </a:rPr>
              <a:t>развитие исследовательских умений</a:t>
            </a:r>
            <a:r>
              <a:rPr lang="ru-RU"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838200" y="549000"/>
            <a:ext cx="10515600" cy="1325563"/>
          </a:xfrm>
        </p:spPr>
        <p:txBody>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Цели и задачи проектной деятельности</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54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561000" y="2439000"/>
            <a:ext cx="10612438" cy="3781425"/>
          </a:xfrm>
        </p:spPr>
        <p:txBody>
          <a:bodyPr>
            <a:noAutofit/>
          </a:bodyPr>
          <a:lstStyle/>
          <a:p>
            <a:pPr marL="285750" indent="-285750">
              <a:buFont typeface="Wingdings" panose="05000000000000000000"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Наличие значимой в исследовательском, творческом плане проблемы (задачи, требующей интегрированного знания, исследовательского поиска её решения);</a:t>
            </a:r>
          </a:p>
          <a:p>
            <a:pPr marL="285750" indent="-285750">
              <a:buFont typeface="Wingdings" panose="05000000000000000000"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Практическая, теоретическая значимость предполагаемых результатов (например, доклад в соответствующие службы, совместный выпуск газеты и пр.);</a:t>
            </a:r>
          </a:p>
          <a:p>
            <a:pPr marL="285750" indent="-285750">
              <a:buFont typeface="Wingdings" panose="05000000000000000000"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Самостоятельная (индивидуальная, парная, групповая) деятельность учащихся на уроке или во внеурочное время;</a:t>
            </a:r>
          </a:p>
          <a:p>
            <a:pPr marL="285750" indent="-285750">
              <a:buFont typeface="Wingdings" panose="05000000000000000000"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Структурирование содержательной части проекта (с указанием поэтапных результатов и распределением ролей);</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381000" y="365125"/>
            <a:ext cx="11610000" cy="1488875"/>
          </a:xfrm>
        </p:spPr>
        <p:txBody>
          <a:bodyPr>
            <a:noAutofit/>
          </a:bodyPr>
          <a:lstStyle/>
          <a:p>
            <a:r>
              <a:rPr lang="ru-R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требования к использованию метода проектов:</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43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76000" y="1629000"/>
            <a:ext cx="10485000" cy="5042782"/>
          </a:xfrm>
        </p:spPr>
        <p:txBody>
          <a:bodyPr>
            <a:noAutofit/>
          </a:bodyPr>
          <a:lstStyle/>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Определение проблемы, вытекающих из нее задач исследования;</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Выдвижение гипотезы их решения;</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Обсуждение методов исследования;</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Оформление конечных результатов;</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Анализ полученных данных;</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Подведение итогов;</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Корректировка;</a:t>
            </a:r>
          </a:p>
          <a:p>
            <a:pPr marL="342900" indent="-342900">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Выводы (использование в ходе совместного исследования метода «мозговой атаки», «круглого стола», творческих отчетов, защиты проекта и пр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0999" y="459000"/>
            <a:ext cx="10631363" cy="1077218"/>
          </a:xfrm>
          <a:prstGeom prst="rect">
            <a:avLst/>
          </a:prstGeom>
        </p:spPr>
        <p:txBody>
          <a:bodyPr wrap="square">
            <a:spAutoFit/>
          </a:bodyPr>
          <a:lstStyle/>
          <a:p>
            <a:pPr marL="285750" indent="-285750">
              <a:buFont typeface="Wingdings" panose="05000000000000000000" pitchFamily="2" charset="2"/>
              <a:buChar char="Ø"/>
            </a:pPr>
            <a:r>
              <a:rPr lang="ru-RU" sz="3200" dirty="0">
                <a:solidFill>
                  <a:schemeClr val="accent2">
                    <a:lumMod val="50000"/>
                  </a:schemeClr>
                </a:solidFill>
                <a:latin typeface="Times New Roman" panose="02020603050405020304" pitchFamily="18" charset="0"/>
                <a:cs typeface="Times New Roman" panose="02020603050405020304" pitchFamily="18" charset="0"/>
              </a:rPr>
              <a:t>Использование исследовательских методов, что предполагает:</a:t>
            </a:r>
          </a:p>
        </p:txBody>
      </p:sp>
    </p:spTree>
    <p:extLst>
      <p:ext uri="{BB962C8B-B14F-4D97-AF65-F5344CB8AC3E}">
        <p14:creationId xmlns:p14="http://schemas.microsoft.com/office/powerpoint/2010/main" val="400828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36000" y="549000"/>
            <a:ext cx="11700000" cy="6309000"/>
          </a:xfrm>
        </p:spPr>
        <p:txBody>
          <a:bodyPr>
            <a:noAutofit/>
          </a:bodyPr>
          <a:lstStyle/>
          <a:p>
            <a:r>
              <a:rPr lang="ru-RU" sz="3200" dirty="0">
                <a:latin typeface="Times New Roman" panose="02020603050405020304" pitchFamily="18" charset="0"/>
                <a:cs typeface="Times New Roman" panose="02020603050405020304" pitchFamily="18" charset="0"/>
              </a:rPr>
              <a:t>В процессе реализации проекта у учащихся формируется готовность к целеполаганию, готовность к оценке, готовность к действию и готовность к рефлексии. Велико разнообразие учебных проектов. </a:t>
            </a:r>
            <a:endParaRPr lang="ru-RU" sz="3200" dirty="0" smtClean="0">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Проектом </a:t>
            </a:r>
            <a:r>
              <a:rPr lang="ru-RU" sz="3200" dirty="0">
                <a:latin typeface="Times New Roman" panose="02020603050405020304" pitchFamily="18" charset="0"/>
                <a:cs typeface="Times New Roman" panose="02020603050405020304" pitchFamily="18" charset="0"/>
              </a:rPr>
              <a:t>может быть и компьютерный курс изучения определённой темы, и компьютерная игра, и тематическое общение по электронной почте, и многое другое. </a:t>
            </a:r>
            <a:endParaRPr lang="ru-RU" sz="3200" dirty="0" smtClean="0">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Проектная </a:t>
            </a:r>
            <a:r>
              <a:rPr lang="ru-RU" sz="3200" dirty="0">
                <a:latin typeface="Times New Roman" panose="02020603050405020304" pitchFamily="18" charset="0"/>
                <a:cs typeface="Times New Roman" panose="02020603050405020304" pitchFamily="18" charset="0"/>
              </a:rPr>
              <a:t>деятельность, обеспечивающая формирование информационно-коммуникационной компетентности, может быть представлена тематическими проектами, реализуемыми в течение </a:t>
            </a:r>
            <a:r>
              <a:rPr lang="ru-RU" sz="3200" dirty="0" smtClean="0">
                <a:latin typeface="Times New Roman" panose="02020603050405020304" pitchFamily="18" charset="0"/>
                <a:cs typeface="Times New Roman" panose="02020603050405020304" pitchFamily="18" charset="0"/>
              </a:rPr>
              <a:t>от одного </a:t>
            </a:r>
            <a:r>
              <a:rPr lang="ru-RU" sz="3200" dirty="0">
                <a:latin typeface="Times New Roman" panose="02020603050405020304" pitchFamily="18" charset="0"/>
                <a:cs typeface="Times New Roman" panose="02020603050405020304" pitchFamily="18" charset="0"/>
              </a:rPr>
              <a:t>или нескольких уроков до длительных проектов, с их продолжением и расширением на факультативах, кружковых занятиях.</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5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26000" y="549000"/>
            <a:ext cx="11160000" cy="6489000"/>
          </a:xfrm>
        </p:spPr>
        <p:txBody>
          <a:bodyPr>
            <a:noAutofit/>
          </a:bodyPr>
          <a:lstStyle/>
          <a:p>
            <a:r>
              <a:rPr lang="ru-RU" sz="3000" dirty="0">
                <a:latin typeface="Times New Roman" panose="02020603050405020304" pitchFamily="18" charset="0"/>
                <a:cs typeface="Times New Roman" panose="02020603050405020304" pitchFamily="18" charset="0"/>
              </a:rPr>
              <a:t>Для того чтобы создать условия для самостоятельной творческой проектной деятельности обучающимся необходимо проводить подготовительную работу. </a:t>
            </a:r>
            <a:endParaRPr lang="ru-RU" sz="3000" dirty="0" smtClean="0">
              <a:latin typeface="Times New Roman" panose="02020603050405020304" pitchFamily="18" charset="0"/>
              <a:cs typeface="Times New Roman" panose="02020603050405020304" pitchFamily="18" charset="0"/>
            </a:endParaRPr>
          </a:p>
          <a:p>
            <a:r>
              <a:rPr lang="ru-RU" sz="3000" dirty="0" smtClean="0">
                <a:latin typeface="Times New Roman" panose="02020603050405020304" pitchFamily="18" charset="0"/>
                <a:cs typeface="Times New Roman" panose="02020603050405020304" pitchFamily="18" charset="0"/>
              </a:rPr>
              <a:t>Должны </a:t>
            </a:r>
            <a:r>
              <a:rPr lang="ru-RU" sz="3000" dirty="0">
                <a:latin typeface="Times New Roman" panose="02020603050405020304" pitchFamily="18" charset="0"/>
                <a:cs typeface="Times New Roman" panose="02020603050405020304" pitchFamily="18" charset="0"/>
              </a:rPr>
              <a:t>быть предусмотрены ресурсы учебного времени, для того чтобы избежать перегрузки обучающихся и учителей. Приступая к работе, обучающийся должен владеть необходимыми знаниями, умениями и навыками в содержательной области проекта или исследования. Ему понадобятся до определённой степени сформированные специфические умения и навыки (проектирования или исследования) для самостоятельной работы. Новые знания для обучающихся в ходе проекта учитель может дать, но в очень незначительном объёме и только в момент его востребованности обучающимися</a:t>
            </a:r>
            <a:r>
              <a:rPr lang="ru-RU" sz="3000"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57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p:txBody>
          <a:bodyPr>
            <a:normAutofit/>
          </a:bodyPr>
          <a:lstStyle/>
          <a:p>
            <a:pPr marL="0" indent="0" algn="ctr">
              <a:buNone/>
            </a:pPr>
            <a:r>
              <a:rPr lang="ru-RU" sz="4000" dirty="0" smtClean="0">
                <a:solidFill>
                  <a:schemeClr val="accent2">
                    <a:lumMod val="50000"/>
                  </a:schemeClr>
                </a:solidFill>
                <a:latin typeface="Times New Roman" panose="02020603050405020304" pitchFamily="18" charset="0"/>
                <a:cs typeface="Times New Roman" panose="02020603050405020304" pitchFamily="18" charset="0"/>
              </a:rPr>
              <a:t>1. </a:t>
            </a:r>
            <a:r>
              <a:rPr lang="ru-RU" sz="4000" b="1" dirty="0" smtClean="0">
                <a:solidFill>
                  <a:srgbClr val="FFC000"/>
                </a:solidFill>
                <a:latin typeface="Times New Roman" panose="02020603050405020304" pitchFamily="18" charset="0"/>
                <a:cs typeface="Times New Roman" panose="02020603050405020304" pitchFamily="18" charset="0"/>
              </a:rPr>
              <a:t>По </a:t>
            </a:r>
            <a:r>
              <a:rPr lang="ru-RU" sz="4000" b="1" dirty="0">
                <a:solidFill>
                  <a:srgbClr val="FFC000"/>
                </a:solidFill>
                <a:latin typeface="Times New Roman" panose="02020603050405020304" pitchFamily="18" charset="0"/>
                <a:cs typeface="Times New Roman" panose="02020603050405020304" pitchFamily="18" charset="0"/>
              </a:rPr>
              <a:t>количеству участников</a:t>
            </a:r>
            <a:r>
              <a:rPr lang="ru-RU" sz="4000" b="1" dirty="0">
                <a:solidFill>
                  <a:schemeClr val="accent2">
                    <a:lumMod val="50000"/>
                  </a:schemeClr>
                </a:solidFill>
                <a:latin typeface="Times New Roman" panose="02020603050405020304" pitchFamily="18" charset="0"/>
                <a:cs typeface="Times New Roman" panose="02020603050405020304" pitchFamily="18" charset="0"/>
              </a:rPr>
              <a:t> </a:t>
            </a:r>
            <a:r>
              <a:rPr lang="ru-RU" sz="4000" dirty="0">
                <a:solidFill>
                  <a:schemeClr val="accent2">
                    <a:lumMod val="50000"/>
                  </a:schemeClr>
                </a:solidFill>
                <a:latin typeface="Times New Roman" panose="02020603050405020304" pitchFamily="18" charset="0"/>
                <a:cs typeface="Times New Roman" panose="02020603050405020304" pitchFamily="18" charset="0"/>
              </a:rPr>
              <a:t>проекта можно выделить </a:t>
            </a:r>
            <a:endParaRPr lang="ru-RU" sz="40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ru-RU" sz="4000" b="1" dirty="0" smtClean="0">
                <a:solidFill>
                  <a:schemeClr val="accent2">
                    <a:lumMod val="50000"/>
                  </a:schemeClr>
                </a:solidFill>
                <a:latin typeface="Times New Roman" panose="02020603050405020304" pitchFamily="18" charset="0"/>
                <a:cs typeface="Times New Roman" panose="02020603050405020304" pitchFamily="18" charset="0"/>
              </a:rPr>
              <a:t>индивидуальные </a:t>
            </a:r>
            <a:r>
              <a:rPr lang="ru-RU" sz="4000" b="1" dirty="0">
                <a:solidFill>
                  <a:schemeClr val="accent2">
                    <a:lumMod val="50000"/>
                  </a:schemeClr>
                </a:solidFill>
                <a:latin typeface="Times New Roman" panose="02020603050405020304" pitchFamily="18" charset="0"/>
                <a:cs typeface="Times New Roman" panose="02020603050405020304" pitchFamily="18" charset="0"/>
              </a:rPr>
              <a:t>и групповые (парные)</a:t>
            </a:r>
            <a:r>
              <a:rPr lang="ru-RU" sz="4000" dirty="0">
                <a:solidFill>
                  <a:schemeClr val="accent2">
                    <a:lumMod val="50000"/>
                  </a:schemeClr>
                </a:solidFill>
                <a:latin typeface="Times New Roman" panose="02020603050405020304" pitchFamily="18" charset="0"/>
                <a:cs typeface="Times New Roman" panose="02020603050405020304" pitchFamily="18" charset="0"/>
              </a:rPr>
              <a:t> </a:t>
            </a:r>
            <a:endParaRPr 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fontScale="90000"/>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Типология проектов может быть условно определена по следующим признакам</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94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B6047-1227-4491-8FB1-C8E54DFC9CBC}"/>
              </a:ext>
            </a:extLst>
          </p:cNvPr>
          <p:cNvSpPr>
            <a:spLocks noGrp="1"/>
          </p:cNvSpPr>
          <p:nvPr>
            <p:ph type="title"/>
          </p:nvPr>
        </p:nvSpPr>
        <p:spPr>
          <a:xfrm>
            <a:off x="831000" y="393501"/>
            <a:ext cx="9638636" cy="1325563"/>
          </a:xfrm>
        </p:spPr>
        <p:txBody>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ru-RU"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продолжительности выполнения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проекты могут быть:</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A0C08B42-36F1-41C2-AAE3-3792499C6B3A}"/>
              </a:ext>
            </a:extLst>
          </p:cNvPr>
          <p:cNvSpPr/>
          <p:nvPr/>
        </p:nvSpPr>
        <p:spPr>
          <a:xfrm>
            <a:off x="2361000" y="2137162"/>
            <a:ext cx="2340000" cy="765000"/>
          </a:xfrm>
          <a:prstGeom prst="rect">
            <a:avLst/>
          </a:prstGeom>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6B431A14-E589-47D0-8477-C6ED33D1511D}"/>
              </a:ext>
            </a:extLst>
          </p:cNvPr>
          <p:cNvSpPr/>
          <p:nvPr/>
        </p:nvSpPr>
        <p:spPr>
          <a:xfrm>
            <a:off x="4700999" y="2133806"/>
            <a:ext cx="2378751" cy="765000"/>
          </a:xfrm>
          <a:prstGeom prst="rect">
            <a:avLst/>
          </a:prstGeom>
          <a:solidFill>
            <a:schemeClr val="accent2"/>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D1E6ABAA-B1F7-4D47-B81C-AFC1BB9B7DDD}"/>
              </a:ext>
            </a:extLst>
          </p:cNvPr>
          <p:cNvSpPr/>
          <p:nvPr/>
        </p:nvSpPr>
        <p:spPr>
          <a:xfrm>
            <a:off x="7068161" y="2127095"/>
            <a:ext cx="2395272" cy="755600"/>
          </a:xfrm>
          <a:prstGeom prst="rect">
            <a:avLst/>
          </a:prstGeom>
          <a:solidFill>
            <a:schemeClr val="accent3"/>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A88BA6BD-A7A2-476B-8FE2-B9E2F93FFBE8}"/>
              </a:ext>
            </a:extLst>
          </p:cNvPr>
          <p:cNvSpPr/>
          <p:nvPr/>
        </p:nvSpPr>
        <p:spPr>
          <a:xfrm>
            <a:off x="2361000" y="2908873"/>
            <a:ext cx="234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3BB886A5-696B-49DA-A237-A597D43BE685}"/>
              </a:ext>
            </a:extLst>
          </p:cNvPr>
          <p:cNvSpPr/>
          <p:nvPr/>
        </p:nvSpPr>
        <p:spPr>
          <a:xfrm>
            <a:off x="4701000" y="2905517"/>
            <a:ext cx="234895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DFC2BAB8-4DDC-4D3F-9432-BD335E52355E}"/>
              </a:ext>
            </a:extLst>
          </p:cNvPr>
          <p:cNvSpPr/>
          <p:nvPr/>
        </p:nvSpPr>
        <p:spPr>
          <a:xfrm>
            <a:off x="7068080" y="2882695"/>
            <a:ext cx="2378751"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48195AB6-BA8F-4E20-8D35-286E8838BF2F}"/>
              </a:ext>
            </a:extLst>
          </p:cNvPr>
          <p:cNvSpPr/>
          <p:nvPr/>
        </p:nvSpPr>
        <p:spPr>
          <a:xfrm>
            <a:off x="2335737" y="5692161"/>
            <a:ext cx="2370420" cy="190067"/>
          </a:xfrm>
          <a:prstGeom prst="rect">
            <a:avLst/>
          </a:prstGeom>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F95E1DEA-DB19-458D-97AD-C2E9B32F861A}"/>
              </a:ext>
            </a:extLst>
          </p:cNvPr>
          <p:cNvSpPr/>
          <p:nvPr/>
        </p:nvSpPr>
        <p:spPr>
          <a:xfrm>
            <a:off x="4706156" y="5692162"/>
            <a:ext cx="2343793" cy="183356"/>
          </a:xfrm>
          <a:prstGeom prst="rect">
            <a:avLst/>
          </a:prstGeom>
          <a:solidFill>
            <a:schemeClr val="accent2"/>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77F8F6D5-8C18-4F76-B905-9DE992A4CD86}"/>
              </a:ext>
            </a:extLst>
          </p:cNvPr>
          <p:cNvSpPr/>
          <p:nvPr/>
        </p:nvSpPr>
        <p:spPr>
          <a:xfrm>
            <a:off x="7051479" y="5688806"/>
            <a:ext cx="2395352" cy="186712"/>
          </a:xfrm>
          <a:prstGeom prst="rect">
            <a:avLst/>
          </a:prstGeom>
          <a:solidFill>
            <a:schemeClr val="accent3"/>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B868C9FC-A7FD-4D1F-9E89-B42634FAEE3F}"/>
              </a:ext>
            </a:extLst>
          </p:cNvPr>
          <p:cNvSpPr txBox="1"/>
          <p:nvPr/>
        </p:nvSpPr>
        <p:spPr>
          <a:xfrm>
            <a:off x="2449637" y="2316251"/>
            <a:ext cx="2249999" cy="400110"/>
          </a:xfrm>
          <a:prstGeom prst="rect">
            <a:avLst/>
          </a:prstGeom>
          <a:noFill/>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Краткосрочными</a:t>
            </a:r>
          </a:p>
        </p:txBody>
      </p:sp>
      <p:sp>
        <p:nvSpPr>
          <p:cNvPr id="21" name="TextBox 20">
            <a:extLst>
              <a:ext uri="{FF2B5EF4-FFF2-40B4-BE49-F238E27FC236}">
                <a16:creationId xmlns:a16="http://schemas.microsoft.com/office/drawing/2014/main" id="{59CA693B-8555-4836-847F-2FB3CB1964A8}"/>
              </a:ext>
            </a:extLst>
          </p:cNvPr>
          <p:cNvSpPr txBox="1"/>
          <p:nvPr/>
        </p:nvSpPr>
        <p:spPr>
          <a:xfrm>
            <a:off x="4611000" y="2123815"/>
            <a:ext cx="2564999" cy="707886"/>
          </a:xfrm>
          <a:prstGeom prst="rect">
            <a:avLst/>
          </a:prstGeom>
          <a:noFill/>
        </p:spPr>
        <p:txBody>
          <a:bodyPr wrap="square" rtlCol="0">
            <a:spAutoFit/>
          </a:bodyPr>
          <a:lstStyle/>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Средней </a:t>
            </a: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продолжительности</a:t>
            </a:r>
            <a:endPar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A7A015A-A44A-4B76-855A-1FE204F281E8}"/>
              </a:ext>
            </a:extLst>
          </p:cNvPr>
          <p:cNvSpPr txBox="1"/>
          <p:nvPr/>
        </p:nvSpPr>
        <p:spPr>
          <a:xfrm>
            <a:off x="7257265" y="2277703"/>
            <a:ext cx="2061334" cy="400110"/>
          </a:xfrm>
          <a:prstGeom prst="rect">
            <a:avLst/>
          </a:prstGeom>
          <a:noFill/>
        </p:spPr>
        <p:txBody>
          <a:bodyPr wrap="none" rtlCol="0">
            <a:spAutoFit/>
          </a:bodyPr>
          <a:lstStyle/>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Долгосрочными</a:t>
            </a:r>
            <a:endPar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6DA1C8E-B0C7-4AD3-8FF8-48856A28757F}"/>
              </a:ext>
            </a:extLst>
          </p:cNvPr>
          <p:cNvSpPr txBox="1"/>
          <p:nvPr/>
        </p:nvSpPr>
        <p:spPr>
          <a:xfrm>
            <a:off x="2598716" y="3368292"/>
            <a:ext cx="1936808" cy="1938992"/>
          </a:xfrm>
          <a:prstGeom prst="rect">
            <a:avLst/>
          </a:prstGeom>
          <a:noFill/>
        </p:spPr>
        <p:txBody>
          <a:bodyPr wrap="square" rtlCol="0">
            <a:spAutoFit/>
          </a:bodyPr>
          <a:lstStyle/>
          <a:p>
            <a:pPr algn="ctr"/>
            <a:r>
              <a:rPr lang="ru-RU" sz="2400" b="1" dirty="0" smtClean="0">
                <a:solidFill>
                  <a:schemeClr val="accent1"/>
                </a:solidFill>
              </a:rPr>
              <a:t>Могут быть разработаны на нескольких уроках</a:t>
            </a:r>
            <a:endParaRPr lang="ru-RU" sz="2400" b="1" dirty="0">
              <a:solidFill>
                <a:schemeClr val="accent1"/>
              </a:solidFill>
            </a:endParaRPr>
          </a:p>
        </p:txBody>
      </p:sp>
      <p:sp>
        <p:nvSpPr>
          <p:cNvPr id="26" name="TextBox 25">
            <a:extLst>
              <a:ext uri="{FF2B5EF4-FFF2-40B4-BE49-F238E27FC236}">
                <a16:creationId xmlns:a16="http://schemas.microsoft.com/office/drawing/2014/main" id="{04181017-442A-4EA5-A76E-1658B189A28F}"/>
              </a:ext>
            </a:extLst>
          </p:cNvPr>
          <p:cNvSpPr txBox="1"/>
          <p:nvPr/>
        </p:nvSpPr>
        <p:spPr>
          <a:xfrm>
            <a:off x="4858820" y="3835366"/>
            <a:ext cx="1936808" cy="830997"/>
          </a:xfrm>
          <a:prstGeom prst="rect">
            <a:avLst/>
          </a:prstGeom>
          <a:noFill/>
        </p:spPr>
        <p:txBody>
          <a:bodyPr wrap="square" rtlCol="0">
            <a:spAutoFit/>
          </a:bodyPr>
          <a:lstStyle/>
          <a:p>
            <a:pPr algn="ctr"/>
            <a:r>
              <a:rPr lang="ru-RU" sz="2400" b="1" dirty="0" smtClean="0">
                <a:solidFill>
                  <a:schemeClr val="accent2"/>
                </a:solidFill>
              </a:rPr>
              <a:t>От недели до месяца</a:t>
            </a:r>
            <a:endParaRPr lang="ru-RU" sz="2400" b="1" dirty="0">
              <a:solidFill>
                <a:schemeClr val="accent2"/>
              </a:solidFill>
            </a:endParaRPr>
          </a:p>
        </p:txBody>
      </p:sp>
      <p:sp>
        <p:nvSpPr>
          <p:cNvPr id="28" name="TextBox 27">
            <a:extLst>
              <a:ext uri="{FF2B5EF4-FFF2-40B4-BE49-F238E27FC236}">
                <a16:creationId xmlns:a16="http://schemas.microsoft.com/office/drawing/2014/main" id="{3F4FB1E2-71CA-4285-99AB-63649D92FBE1}"/>
              </a:ext>
            </a:extLst>
          </p:cNvPr>
          <p:cNvSpPr txBox="1"/>
          <p:nvPr/>
        </p:nvSpPr>
        <p:spPr>
          <a:xfrm>
            <a:off x="7319528" y="3532439"/>
            <a:ext cx="1936808" cy="1569660"/>
          </a:xfrm>
          <a:prstGeom prst="rect">
            <a:avLst/>
          </a:prstGeom>
          <a:noFill/>
        </p:spPr>
        <p:txBody>
          <a:bodyPr wrap="square" rtlCol="0">
            <a:spAutoFit/>
          </a:bodyPr>
          <a:lstStyle/>
          <a:p>
            <a:pPr algn="ctr"/>
            <a:r>
              <a:rPr lang="ru-RU" sz="2400" b="1" dirty="0" smtClean="0">
                <a:solidFill>
                  <a:schemeClr val="accent3"/>
                </a:solidFill>
              </a:rPr>
              <a:t>От месяца до нескольких месяцев</a:t>
            </a:r>
            <a:endParaRPr lang="ru-RU" sz="2400" b="1" dirty="0">
              <a:solidFill>
                <a:schemeClr val="accent3"/>
              </a:solidFill>
            </a:endParaRPr>
          </a:p>
        </p:txBody>
      </p:sp>
    </p:spTree>
    <p:extLst>
      <p:ext uri="{BB962C8B-B14F-4D97-AF65-F5344CB8AC3E}">
        <p14:creationId xmlns:p14="http://schemas.microsoft.com/office/powerpoint/2010/main" val="173655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19296DE-E499-4BFB-9D6C-B12516A12004}"/>
              </a:ext>
            </a:extLst>
          </p:cNvPr>
          <p:cNvSpPr>
            <a:spLocks noGrp="1"/>
          </p:cNvSpPr>
          <p:nvPr>
            <p:ph type="title"/>
          </p:nvPr>
        </p:nvSpPr>
        <p:spPr>
          <a:xfrm>
            <a:off x="538633" y="403730"/>
            <a:ext cx="10515599" cy="1325563"/>
          </a:xfrm>
        </p:spPr>
        <p:txBody>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ru-RU"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характеру контактов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проекты бывают:</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CCB32D1A-C350-4449-B81A-F1886A7ED552}"/>
              </a:ext>
            </a:extLst>
          </p:cNvPr>
          <p:cNvSpPr/>
          <p:nvPr/>
        </p:nvSpPr>
        <p:spPr>
          <a:xfrm>
            <a:off x="8164164" y="1795602"/>
            <a:ext cx="2273006" cy="1652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solidFill>
            </a:endParaRPr>
          </a:p>
        </p:txBody>
      </p:sp>
      <p:sp>
        <p:nvSpPr>
          <p:cNvPr id="11" name="Прямоугольник 10">
            <a:extLst>
              <a:ext uri="{FF2B5EF4-FFF2-40B4-BE49-F238E27FC236}">
                <a16:creationId xmlns:a16="http://schemas.microsoft.com/office/drawing/2014/main" id="{5A892C0F-0900-4E39-B2D8-1D77BE49C9AC}"/>
              </a:ext>
            </a:extLst>
          </p:cNvPr>
          <p:cNvSpPr/>
          <p:nvPr/>
        </p:nvSpPr>
        <p:spPr>
          <a:xfrm>
            <a:off x="5796433" y="1795602"/>
            <a:ext cx="2244538" cy="1652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D53CCA7F-518A-4905-9462-40C1C1D8B904}"/>
              </a:ext>
            </a:extLst>
          </p:cNvPr>
          <p:cNvSpPr/>
          <p:nvPr/>
        </p:nvSpPr>
        <p:spPr>
          <a:xfrm>
            <a:off x="3531000" y="1795602"/>
            <a:ext cx="2172514" cy="1652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B01E228C-E55A-4C8B-8D8F-F8DDEAD1B1AD}"/>
              </a:ext>
            </a:extLst>
          </p:cNvPr>
          <p:cNvSpPr/>
          <p:nvPr/>
        </p:nvSpPr>
        <p:spPr>
          <a:xfrm>
            <a:off x="1181226" y="1795602"/>
            <a:ext cx="2178465" cy="1652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5" name="TextBox 14">
            <a:extLst>
              <a:ext uri="{FF2B5EF4-FFF2-40B4-BE49-F238E27FC236}">
                <a16:creationId xmlns:a16="http://schemas.microsoft.com/office/drawing/2014/main" id="{4E5C48BA-14E7-4EF6-81A2-D62869D8A099}"/>
              </a:ext>
            </a:extLst>
          </p:cNvPr>
          <p:cNvSpPr txBox="1"/>
          <p:nvPr/>
        </p:nvSpPr>
        <p:spPr>
          <a:xfrm rot="19675309">
            <a:off x="8095786" y="2390857"/>
            <a:ext cx="2501620" cy="461665"/>
          </a:xfrm>
          <a:prstGeom prst="rect">
            <a:avLst/>
          </a:prstGeom>
          <a:noFill/>
        </p:spPr>
        <p:txBody>
          <a:bodyPr wrap="square" rtlCol="0">
            <a:spAutoFit/>
          </a:bodyPr>
          <a:lstStyle/>
          <a:p>
            <a:r>
              <a:rPr lang="ru-RU"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Международные</a:t>
            </a:r>
            <a:endParaRPr lang="ru-RU"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70970A3-B863-4131-80E4-3C38EDAB317F}"/>
              </a:ext>
            </a:extLst>
          </p:cNvPr>
          <p:cNvSpPr txBox="1"/>
          <p:nvPr/>
        </p:nvSpPr>
        <p:spPr>
          <a:xfrm rot="19655375">
            <a:off x="5844697" y="2390857"/>
            <a:ext cx="2238931" cy="461665"/>
          </a:xfrm>
          <a:prstGeom prst="rect">
            <a:avLst/>
          </a:prstGeom>
          <a:noFill/>
        </p:spPr>
        <p:txBody>
          <a:bodyPr wrap="square" rtlCol="0">
            <a:spAutoFit/>
          </a:bodyPr>
          <a:lstStyle/>
          <a:p>
            <a:r>
              <a:rPr lang="ru-RU"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Региональные</a:t>
            </a:r>
            <a:endParaRPr lang="ru-RU"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46A4802-354D-4E30-A70E-2E0867306A6B}"/>
              </a:ext>
            </a:extLst>
          </p:cNvPr>
          <p:cNvSpPr txBox="1"/>
          <p:nvPr/>
        </p:nvSpPr>
        <p:spPr>
          <a:xfrm rot="19293258">
            <a:off x="3260349" y="2342228"/>
            <a:ext cx="2738919" cy="461665"/>
          </a:xfrm>
          <a:prstGeom prst="rect">
            <a:avLst/>
          </a:prstGeom>
          <a:noFill/>
        </p:spPr>
        <p:txBody>
          <a:bodyPr wrap="square" rtlCol="0">
            <a:spAutoFit/>
          </a:bodyPr>
          <a:lstStyle/>
          <a:p>
            <a:r>
              <a:rPr lang="ru-RU"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Внутришкольные</a:t>
            </a:r>
            <a:endParaRPr lang="ru-RU"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AB68477-9A1C-4631-AB71-AF54F11DABFD}"/>
              </a:ext>
            </a:extLst>
          </p:cNvPr>
          <p:cNvSpPr txBox="1"/>
          <p:nvPr/>
        </p:nvSpPr>
        <p:spPr>
          <a:xfrm rot="19558498">
            <a:off x="1352072" y="2342229"/>
            <a:ext cx="1862497" cy="461665"/>
          </a:xfrm>
          <a:prstGeom prst="rect">
            <a:avLst/>
          </a:prstGeom>
          <a:noFill/>
        </p:spPr>
        <p:txBody>
          <a:bodyPr wrap="square" rtlCol="0">
            <a:spAutoFit/>
          </a:bodyPr>
          <a:lstStyle/>
          <a:p>
            <a:r>
              <a:rPr lang="ru-RU"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Групповые</a:t>
            </a:r>
            <a:endParaRPr lang="ru-RU"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75001D4B-7744-4E9E-BC5B-5A740F69572F}"/>
              </a:ext>
            </a:extLst>
          </p:cNvPr>
          <p:cNvSpPr/>
          <p:nvPr/>
        </p:nvSpPr>
        <p:spPr>
          <a:xfrm>
            <a:off x="1211440" y="3809214"/>
            <a:ext cx="2148251" cy="25545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600" dirty="0">
                <a:latin typeface="Times New Roman" panose="02020603050405020304" pitchFamily="18" charset="0"/>
                <a:cs typeface="Times New Roman" panose="02020603050405020304" pitchFamily="18" charset="0"/>
              </a:rPr>
              <a:t>над проектом работают ученики одного класса или параллели, проект могут выполнять учащиеся различных возрастов, что используется во внеклассной </a:t>
            </a:r>
            <a:r>
              <a:rPr lang="ru-RU" sz="1600" dirty="0" smtClean="0">
                <a:latin typeface="Times New Roman" panose="02020603050405020304" pitchFamily="18" charset="0"/>
                <a:cs typeface="Times New Roman" panose="02020603050405020304" pitchFamily="18" charset="0"/>
              </a:rPr>
              <a:t>деятельности</a:t>
            </a:r>
            <a:endParaRPr lang="ru-RU" sz="1600" dirty="0">
              <a:solidFill>
                <a:schemeClr val="tx2"/>
              </a:solidFill>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AE738C91-0FFF-4C01-84DB-43CCC6A79D47}"/>
              </a:ext>
            </a:extLst>
          </p:cNvPr>
          <p:cNvSpPr/>
          <p:nvPr/>
        </p:nvSpPr>
        <p:spPr>
          <a:xfrm>
            <a:off x="3531000" y="3827747"/>
            <a:ext cx="2172514"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над проектом работают ученики одного учебного </a:t>
            </a:r>
            <a:r>
              <a:rPr lang="ru-RU" dirty="0" smtClean="0">
                <a:latin typeface="Times New Roman" panose="02020603050405020304" pitchFamily="18" charset="0"/>
                <a:cs typeface="Times New Roman" panose="02020603050405020304" pitchFamily="18" charset="0"/>
              </a:rPr>
              <a:t>заведения</a:t>
            </a:r>
          </a:p>
          <a:p>
            <a:pPr algn="ctr"/>
            <a:endParaRPr lang="ru-RU" dirty="0">
              <a:solidFill>
                <a:schemeClr val="tx2"/>
              </a:solidFill>
              <a:latin typeface="Times New Roman" panose="02020603050405020304" pitchFamily="18" charset="0"/>
              <a:cs typeface="Times New Roman" panose="02020603050405020304" pitchFamily="18" charset="0"/>
            </a:endParaRPr>
          </a:p>
          <a:p>
            <a:pPr algn="ctr"/>
            <a:endParaRPr lang="ru-RU" dirty="0" smtClean="0">
              <a:solidFill>
                <a:schemeClr val="tx2"/>
              </a:solidFill>
              <a:latin typeface="Times New Roman" panose="02020603050405020304" pitchFamily="18" charset="0"/>
              <a:cs typeface="Times New Roman" panose="02020603050405020304" pitchFamily="18" charset="0"/>
            </a:endParaRPr>
          </a:p>
          <a:p>
            <a:pPr algn="ctr"/>
            <a:endParaRPr lang="ru-RU" dirty="0">
              <a:solidFill>
                <a:schemeClr val="tx2"/>
              </a:solidFill>
              <a:latin typeface="Times New Roman" panose="02020603050405020304" pitchFamily="18" charset="0"/>
              <a:cs typeface="Times New Roman" panose="02020603050405020304" pitchFamily="18" charset="0"/>
            </a:endParaRPr>
          </a:p>
          <a:p>
            <a:pPr algn="ctr"/>
            <a:endParaRPr lang="ru-RU" dirty="0" smtClean="0">
              <a:solidFill>
                <a:schemeClr val="tx2"/>
              </a:solidFill>
              <a:latin typeface="Times New Roman" panose="02020603050405020304" pitchFamily="18" charset="0"/>
              <a:cs typeface="Times New Roman" panose="02020603050405020304" pitchFamily="18" charset="0"/>
            </a:endParaRPr>
          </a:p>
          <a:p>
            <a:pPr algn="ctr"/>
            <a:endParaRPr lang="ru-RU" dirty="0">
              <a:solidFill>
                <a:schemeClr val="tx2"/>
              </a:solidFill>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22B017D2-DD05-4C04-AAE8-C00D46138F46}"/>
              </a:ext>
            </a:extLst>
          </p:cNvPr>
          <p:cNvSpPr/>
          <p:nvPr/>
        </p:nvSpPr>
        <p:spPr>
          <a:xfrm>
            <a:off x="5796433" y="3821747"/>
            <a:ext cx="2244538"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например, многие школы одного региона участвуют в одном проекте (здесь для обмена информацией широко используется электронная почта)</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27" name="Прямоугольник 26">
            <a:extLst>
              <a:ext uri="{FF2B5EF4-FFF2-40B4-BE49-F238E27FC236}">
                <a16:creationId xmlns:a16="http://schemas.microsoft.com/office/drawing/2014/main" id="{3441A7D3-7964-4A03-A946-334D00629139}"/>
              </a:ext>
            </a:extLst>
          </p:cNvPr>
          <p:cNvSpPr/>
          <p:nvPr/>
        </p:nvSpPr>
        <p:spPr>
          <a:xfrm>
            <a:off x="8164164" y="3821747"/>
            <a:ext cx="2273006"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их осуществление возможно только с помощью сети Интернет </a:t>
            </a:r>
            <a:endParaRPr lang="ru-RU"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endParaRPr lang="ru-RU" b="1"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endParaRPr lang="ru-RU" b="1"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4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000" y="365125"/>
            <a:ext cx="10882799" cy="1325563"/>
          </a:xfrm>
        </p:spPr>
        <p:txBody>
          <a:bodyPr>
            <a:norm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ru-RU"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характеру управления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принято различать проекты</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223417867"/>
              </p:ext>
            </p:extLst>
          </p:nvPr>
        </p:nvGraphicFramePr>
        <p:xfrm>
          <a:off x="838200" y="2169000"/>
          <a:ext cx="10080000" cy="333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80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000" y="365125"/>
            <a:ext cx="10927799" cy="1325563"/>
          </a:xfrm>
        </p:spPr>
        <p:txBody>
          <a:bodyPr>
            <a:normAutofit fontScale="90000"/>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ru-RU"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соответствии с методом, доминирующим в проекте</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можно выделить следующие типы проектов: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quarter" idx="14"/>
          </p:nvPr>
        </p:nvSpPr>
        <p:spPr>
          <a:xfrm>
            <a:off x="667817" y="2124000"/>
            <a:ext cx="10444163" cy="4005000"/>
          </a:xfrm>
        </p:spPr>
        <p:txBody>
          <a:bodyPr>
            <a:noAutofit/>
          </a:bodyPr>
          <a:lstStyle/>
          <a:p>
            <a:pPr marL="285750" indent="-285750">
              <a:buFont typeface="Wingdings" panose="05000000000000000000" pitchFamily="2" charset="2"/>
              <a:buChar char="v"/>
            </a:pPr>
            <a:r>
              <a:rPr lang="ru-RU" sz="3200" b="1" dirty="0">
                <a:solidFill>
                  <a:srgbClr val="FFC000"/>
                </a:solidFill>
                <a:latin typeface="Times New Roman" panose="02020603050405020304" pitchFamily="18" charset="0"/>
                <a:cs typeface="Times New Roman" panose="02020603050405020304" pitchFamily="18" charset="0"/>
              </a:rPr>
              <a:t>Исследовательские</a:t>
            </a:r>
            <a:r>
              <a:rPr lang="ru-RU" sz="3200" dirty="0">
                <a:latin typeface="Times New Roman" panose="02020603050405020304" pitchFamily="18" charset="0"/>
                <a:cs typeface="Times New Roman" panose="02020603050405020304" pitchFamily="18" charset="0"/>
              </a:rPr>
              <a:t> – такие проекты требуют хорошо продуманной структуры</a:t>
            </a:r>
            <a:r>
              <a:rPr lang="ru-RU" sz="3200" dirty="0" smtClean="0">
                <a:latin typeface="Times New Roman" panose="02020603050405020304" pitchFamily="18" charset="0"/>
                <a:cs typeface="Times New Roman" panose="02020603050405020304" pitchFamily="18" charset="0"/>
              </a:rPr>
              <a:t>, обозначенных </a:t>
            </a:r>
            <a:r>
              <a:rPr lang="ru-RU" sz="3200" dirty="0">
                <a:latin typeface="Times New Roman" panose="02020603050405020304" pitchFamily="18" charset="0"/>
                <a:cs typeface="Times New Roman" panose="02020603050405020304" pitchFamily="18" charset="0"/>
              </a:rPr>
              <a:t>целей, актуальности предмета исследования для всех участников</a:t>
            </a:r>
            <a:r>
              <a:rPr lang="ru-RU" sz="3200" dirty="0" smtClean="0">
                <a:latin typeface="Times New Roman" panose="02020603050405020304" pitchFamily="18" charset="0"/>
                <a:cs typeface="Times New Roman" panose="02020603050405020304" pitchFamily="18" charset="0"/>
              </a:rPr>
              <a:t>, социальной </a:t>
            </a:r>
            <a:r>
              <a:rPr lang="ru-RU" sz="3200" dirty="0">
                <a:latin typeface="Times New Roman" panose="02020603050405020304" pitchFamily="18" charset="0"/>
                <a:cs typeface="Times New Roman" panose="02020603050405020304" pitchFamily="18" charset="0"/>
              </a:rPr>
              <a:t>значимости, соответствующих методов, в том числе экспериментальных </a:t>
            </a:r>
            <a:r>
              <a:rPr lang="ru-RU" sz="3200" dirty="0" smtClean="0">
                <a:latin typeface="Times New Roman" panose="02020603050405020304" pitchFamily="18" charset="0"/>
                <a:cs typeface="Times New Roman" panose="02020603050405020304" pitchFamily="18" charset="0"/>
              </a:rPr>
              <a:t>и опытных </a:t>
            </a:r>
            <a:r>
              <a:rPr lang="ru-RU" sz="3200" dirty="0">
                <a:latin typeface="Times New Roman" panose="02020603050405020304" pitchFamily="18" charset="0"/>
                <a:cs typeface="Times New Roman" panose="02020603050405020304" pitchFamily="18" charset="0"/>
              </a:rPr>
              <a:t>работ, методов разработки результатов. Эти проекты полностью </a:t>
            </a:r>
            <a:r>
              <a:rPr lang="ru-RU" sz="3200" dirty="0" smtClean="0">
                <a:latin typeface="Times New Roman" panose="02020603050405020304" pitchFamily="18" charset="0"/>
                <a:cs typeface="Times New Roman" panose="02020603050405020304" pitchFamily="18" charset="0"/>
              </a:rPr>
              <a:t>подчинены логике </a:t>
            </a:r>
            <a:r>
              <a:rPr lang="ru-RU" sz="3200" dirty="0">
                <a:latin typeface="Times New Roman" panose="02020603050405020304" pitchFamily="18" charset="0"/>
                <a:cs typeface="Times New Roman" panose="02020603050405020304" pitchFamily="18" charset="0"/>
              </a:rPr>
              <a:t>исследования и имеют структуру, приближённую или полностью совпадающую </a:t>
            </a:r>
            <a:r>
              <a:rPr lang="ru-RU" sz="3200" dirty="0" smtClean="0">
                <a:latin typeface="Times New Roman" panose="02020603050405020304" pitchFamily="18" charset="0"/>
                <a:cs typeface="Times New Roman" panose="02020603050405020304" pitchFamily="18" charset="0"/>
              </a:rPr>
              <a:t>с подлинным </a:t>
            </a:r>
            <a:r>
              <a:rPr lang="ru-RU" sz="3200" dirty="0">
                <a:latin typeface="Times New Roman" panose="02020603050405020304" pitchFamily="18" charset="0"/>
                <a:cs typeface="Times New Roman" panose="02020603050405020304" pitchFamily="18" charset="0"/>
              </a:rPr>
              <a:t>научным исследованием.</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9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416000" y="1629000"/>
            <a:ext cx="9855000" cy="3139321"/>
          </a:xfrm>
          <a:prstGeom prst="rect">
            <a:avLst/>
          </a:prstGeom>
          <a:solidFill>
            <a:schemeClr val="accent2">
              <a:alpha val="68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слышу </a:t>
            </a:r>
            <a:r>
              <a:rPr lang="ru-RU" sz="6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забываю,</a:t>
            </a:r>
          </a:p>
          <a:p>
            <a:pPr algn="ct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вижу </a:t>
            </a:r>
            <a:r>
              <a:rPr lang="ru-RU" sz="6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запоминаю,</a:t>
            </a:r>
          </a:p>
          <a:p>
            <a:pPr algn="ct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делаю </a:t>
            </a:r>
            <a:r>
              <a:rPr lang="ru-RU" sz="6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я понимаю</a:t>
            </a:r>
            <a:r>
              <a:rPr lang="ru-RU"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a:t>
            </a:r>
            <a:endParaRPr lang="ru-RU"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121000" y="5184000"/>
            <a:ext cx="3957237" cy="523220"/>
          </a:xfrm>
          <a:prstGeom prst="rect">
            <a:avLst/>
          </a:prstGeom>
        </p:spPr>
        <p:txBody>
          <a:bodyPr wrap="none">
            <a:spAutoFit/>
          </a:bodyPr>
          <a:lstStyle/>
          <a:p>
            <a:r>
              <a:rPr lang="ru-RU"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(Китайская пословица)</a:t>
            </a:r>
            <a:endParaRPr lang="ru-RU"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6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22467" y="369000"/>
            <a:ext cx="10444163" cy="4049712"/>
          </a:xfrm>
        </p:spPr>
        <p:txBody>
          <a:bodyPr>
            <a:normAutofit/>
          </a:bodyPr>
          <a:lstStyle/>
          <a:p>
            <a:pPr marL="285750" indent="-285750">
              <a:buFont typeface="Wingdings" panose="05000000000000000000" pitchFamily="2" charset="2"/>
              <a:buChar char="v"/>
            </a:pPr>
            <a:r>
              <a:rPr lang="ru-RU" sz="2400" b="1" dirty="0" smtClean="0">
                <a:solidFill>
                  <a:srgbClr val="FFC000"/>
                </a:solidFill>
                <a:latin typeface="Times New Roman" panose="02020603050405020304" pitchFamily="18" charset="0"/>
                <a:cs typeface="Times New Roman" panose="02020603050405020304" pitchFamily="18" charset="0"/>
              </a:rPr>
              <a:t>Творческие</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 – такие проекты предполагают соответствующее оформление результатов. Эти проекты, как правило, не имеют детально проработанной структуры совместной деятельности участников, в начале она только намечается и далее развивается, подчиняясь жанру конечного результата. Таким результатом могут быть: совместная газета, сочинение, видеофильм, спектакль, игра, праздник, экспедиция и т.п. Однако оформление результатов проекта требует чётко продуманной структуры в виде сценария видеофильма или спектакля, программы праздника, плана сочинения, статьи, репортажа и так далее, дизайна и рубрик газеты, альманаха, альбома и пр.</a:t>
            </a: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2467" y="3654000"/>
            <a:ext cx="11295000" cy="3046988"/>
          </a:xfrm>
          <a:prstGeom prst="rect">
            <a:avLst/>
          </a:prstGeom>
        </p:spPr>
        <p:txBody>
          <a:bodyPr wrap="square">
            <a:spAutoFit/>
          </a:bodyPr>
          <a:lstStyle/>
          <a:p>
            <a:pPr marL="285750" indent="-285750">
              <a:buFont typeface="Wingdings" panose="05000000000000000000" pitchFamily="2" charset="2"/>
              <a:buChar char="v"/>
            </a:pPr>
            <a:r>
              <a:rPr lang="ru-RU" sz="2400" b="1" dirty="0">
                <a:solidFill>
                  <a:srgbClr val="FFC000"/>
                </a:solidFill>
                <a:latin typeface="Times New Roman" panose="02020603050405020304" pitchFamily="18" charset="0"/>
                <a:cs typeface="Times New Roman" panose="02020603050405020304" pitchFamily="18" charset="0"/>
              </a:rPr>
              <a:t>Ролевые, игровые </a:t>
            </a:r>
            <a:r>
              <a:rPr lang="ru-RU" sz="2400" dirty="0">
                <a:solidFill>
                  <a:schemeClr val="accent2">
                    <a:lumMod val="75000"/>
                  </a:schemeClr>
                </a:solidFill>
                <a:latin typeface="Times New Roman" panose="02020603050405020304" pitchFamily="18" charset="0"/>
                <a:cs typeface="Times New Roman" panose="02020603050405020304" pitchFamily="18" charset="0"/>
              </a:rPr>
              <a:t>– в таких проектах структура также только намечается и</a:t>
            </a:r>
          </a:p>
          <a:p>
            <a:r>
              <a:rPr lang="ru-RU" sz="2400" dirty="0">
                <a:solidFill>
                  <a:schemeClr val="accent2">
                    <a:lumMod val="75000"/>
                  </a:schemeClr>
                </a:solidFill>
                <a:latin typeface="Times New Roman" panose="02020603050405020304" pitchFamily="18" charset="0"/>
                <a:cs typeface="Times New Roman" panose="02020603050405020304" pitchFamily="18" charset="0"/>
              </a:rPr>
              <a:t>остаётся открытой до завершения работы. Участники принимают на себя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определённые роли</a:t>
            </a:r>
            <a:r>
              <a:rPr lang="ru-RU" sz="2400" dirty="0">
                <a:solidFill>
                  <a:schemeClr val="accent2">
                    <a:lumMod val="75000"/>
                  </a:schemeClr>
                </a:solidFill>
                <a:latin typeface="Times New Roman" panose="02020603050405020304" pitchFamily="18" charset="0"/>
                <a:cs typeface="Times New Roman" panose="02020603050405020304" pitchFamily="18" charset="0"/>
              </a:rPr>
              <a:t>, обусловленные характером и содержанием проекта. Это могут быть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литературные персонажи </a:t>
            </a:r>
            <a:r>
              <a:rPr lang="ru-RU" sz="2400" dirty="0">
                <a:solidFill>
                  <a:schemeClr val="accent2">
                    <a:lumMod val="75000"/>
                  </a:schemeClr>
                </a:solidFill>
                <a:latin typeface="Times New Roman" panose="02020603050405020304" pitchFamily="18" charset="0"/>
                <a:cs typeface="Times New Roman" panose="02020603050405020304" pitchFamily="18" charset="0"/>
              </a:rPr>
              <a:t>или выдуманные герои, имитирующие социальные или деловые отношения</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 осложняемые </a:t>
            </a:r>
            <a:r>
              <a:rPr lang="ru-RU" sz="2400" dirty="0">
                <a:solidFill>
                  <a:schemeClr val="accent2">
                    <a:lumMod val="75000"/>
                  </a:schemeClr>
                </a:solidFill>
                <a:latin typeface="Times New Roman" panose="02020603050405020304" pitchFamily="18" charset="0"/>
                <a:cs typeface="Times New Roman" panose="02020603050405020304" pitchFamily="18" charset="0"/>
              </a:rPr>
              <a:t>придуманными участниками ситуациями. Результаты этих проектов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либо намечаются </a:t>
            </a:r>
            <a:r>
              <a:rPr lang="ru-RU" sz="2400" dirty="0">
                <a:solidFill>
                  <a:schemeClr val="accent2">
                    <a:lumMod val="75000"/>
                  </a:schemeClr>
                </a:solidFill>
                <a:latin typeface="Times New Roman" panose="02020603050405020304" pitchFamily="18" charset="0"/>
                <a:cs typeface="Times New Roman" panose="02020603050405020304" pitchFamily="18" charset="0"/>
              </a:rPr>
              <a:t>в начале их выполнения, либо вырисовываются лишь в самом конце.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Степень творчества </a:t>
            </a:r>
            <a:r>
              <a:rPr lang="ru-RU" sz="2400" dirty="0">
                <a:solidFill>
                  <a:schemeClr val="accent2">
                    <a:lumMod val="75000"/>
                  </a:schemeClr>
                </a:solidFill>
                <a:latin typeface="Times New Roman" panose="02020603050405020304" pitchFamily="18" charset="0"/>
                <a:cs typeface="Times New Roman" panose="02020603050405020304" pitchFamily="18" charset="0"/>
              </a:rPr>
              <a:t>здесь очень высокая, но доминирующим видом деятельности всё-таки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является </a:t>
            </a:r>
            <a:r>
              <a:rPr lang="ru-RU" sz="2400" dirty="0" err="1" smtClean="0">
                <a:solidFill>
                  <a:schemeClr val="accent2">
                    <a:lumMod val="75000"/>
                  </a:schemeClr>
                </a:solidFill>
                <a:latin typeface="Times New Roman" panose="02020603050405020304" pitchFamily="18" charset="0"/>
                <a:cs typeface="Times New Roman" panose="02020603050405020304" pitchFamily="18" charset="0"/>
              </a:rPr>
              <a:t>ролево</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-игровая</a:t>
            </a:r>
            <a:r>
              <a:rPr lang="ru-RU" sz="2400"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233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36000" y="414000"/>
            <a:ext cx="11205000" cy="6210000"/>
          </a:xfrm>
        </p:spPr>
        <p:txBody>
          <a:bodyPr>
            <a:normAutofit/>
          </a:bodyPr>
          <a:lstStyle/>
          <a:p>
            <a:pPr marL="285750" indent="-285750">
              <a:buFont typeface="Wingdings" panose="05000000000000000000" pitchFamily="2" charset="2"/>
              <a:buChar char="v"/>
            </a:pPr>
            <a:r>
              <a:rPr lang="ru-RU" sz="2400" b="1" dirty="0">
                <a:solidFill>
                  <a:srgbClr val="FFC000"/>
                </a:solidFill>
                <a:latin typeface="Times New Roman" panose="02020603050405020304" pitchFamily="18" charset="0"/>
                <a:cs typeface="Times New Roman" panose="02020603050405020304" pitchFamily="18" charset="0"/>
              </a:rPr>
              <a:t>Ознакомительно-ориентировочные (информационные) </a:t>
            </a:r>
            <a:r>
              <a:rPr lang="ru-RU" sz="2400" dirty="0">
                <a:latin typeface="Times New Roman" panose="02020603050405020304" pitchFamily="18" charset="0"/>
                <a:cs typeface="Times New Roman" panose="02020603050405020304" pitchFamily="18" charset="0"/>
              </a:rPr>
              <a:t>– этот тип проектов изначально направлен на сбор информации о каком-то объекте, явлении; предполагается ознакомление участников проекта с этой информацией, её анализ и обобщение фактов, предназначенных для широкой аудитории. Такие проекты, так же как и исследовательские, требуют хорошо продуманной структуры, возможности систематической коррекции по ходу работы. Они часто интегрируются с исследовательскими проектами и становятся их органичной частью, модулем. Структура такого проекта может быть обозначена следующим образом:</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Цель проекта;</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Предмет информационного поиска;</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Источники информации (средства СМИ, базы данных, в том числе электронные, интервью, анкетирование, в том числе и зарубежных партнеров, проведение «мозговой атаки» и пр.);</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Способы обработки информации (анализ, обобщение, сопоставление с известными фактами, аргументированные выводы);</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Результат информационного поиска (статья, аннотация, реферат, доклад, видео и пр.);</a:t>
            </a:r>
          </a:p>
          <a:p>
            <a:pPr marL="742950" lvl="1"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Презентация (публикация, в том числе в сети, обсуждение в телеконференции и пр.).</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34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81000" y="1359000"/>
            <a:ext cx="11160000" cy="4050000"/>
          </a:xfrm>
        </p:spPr>
        <p:txBody>
          <a:bodyPr>
            <a:noAutofit/>
          </a:bodyPr>
          <a:lstStyle/>
          <a:p>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b="1" dirty="0">
                <a:solidFill>
                  <a:srgbClr val="FFC000"/>
                </a:solidFill>
                <a:latin typeface="Times New Roman" panose="02020603050405020304" pitchFamily="18" charset="0"/>
                <a:cs typeface="Times New Roman" panose="02020603050405020304" pitchFamily="18" charset="0"/>
              </a:rPr>
              <a:t>Практико-ориентированные (прикладные) </a:t>
            </a:r>
            <a:r>
              <a:rPr lang="ru-RU" dirty="0">
                <a:latin typeface="Times New Roman" panose="02020603050405020304" pitchFamily="18" charset="0"/>
                <a:cs typeface="Times New Roman" panose="02020603050405020304" pitchFamily="18" charset="0"/>
              </a:rPr>
              <a:t>– эти проекты отличает </a:t>
            </a:r>
            <a:r>
              <a:rPr lang="ru-RU" dirty="0" smtClean="0">
                <a:latin typeface="Times New Roman" panose="02020603050405020304" pitchFamily="18" charset="0"/>
                <a:cs typeface="Times New Roman" panose="02020603050405020304" pitchFamily="18" charset="0"/>
              </a:rPr>
              <a:t>чётко обозначенный </a:t>
            </a:r>
            <a:r>
              <a:rPr lang="ru-RU" dirty="0">
                <a:latin typeface="Times New Roman" panose="02020603050405020304" pitchFamily="18" charset="0"/>
                <a:cs typeface="Times New Roman" panose="02020603050405020304" pitchFamily="18" charset="0"/>
              </a:rPr>
              <a:t>с самого начала результат деятельности его участников. Причём </a:t>
            </a:r>
            <a:r>
              <a:rPr lang="ru-RU" dirty="0" smtClean="0">
                <a:latin typeface="Times New Roman" panose="02020603050405020304" pitchFamily="18" charset="0"/>
                <a:cs typeface="Times New Roman" panose="02020603050405020304" pitchFamily="18" charset="0"/>
              </a:rPr>
              <a:t>этот результат </a:t>
            </a:r>
            <a:r>
              <a:rPr lang="ru-RU" dirty="0">
                <a:latin typeface="Times New Roman" panose="02020603050405020304" pitchFamily="18" charset="0"/>
                <a:cs typeface="Times New Roman" panose="02020603050405020304" pitchFamily="18" charset="0"/>
              </a:rPr>
              <a:t>обязательно ориентирован на социальные интересы самих участников. </a:t>
            </a:r>
            <a:r>
              <a:rPr lang="ru-RU" dirty="0" smtClean="0">
                <a:latin typeface="Times New Roman" panose="02020603050405020304" pitchFamily="18" charset="0"/>
                <a:cs typeface="Times New Roman" panose="02020603050405020304" pitchFamily="18" charset="0"/>
              </a:rPr>
              <a:t>Такой проект </a:t>
            </a:r>
            <a:r>
              <a:rPr lang="ru-RU" dirty="0">
                <a:latin typeface="Times New Roman" panose="02020603050405020304" pitchFamily="18" charset="0"/>
                <a:cs typeface="Times New Roman" panose="02020603050405020304" pitchFamily="18" charset="0"/>
              </a:rPr>
              <a:t>требует тщательно продуманной структуры всей деятельности его участников </a:t>
            </a:r>
            <a:r>
              <a:rPr lang="ru-RU" dirty="0" smtClean="0">
                <a:latin typeface="Times New Roman" panose="02020603050405020304" pitchFamily="18" charset="0"/>
                <a:cs typeface="Times New Roman" panose="02020603050405020304" pitchFamily="18" charset="0"/>
              </a:rPr>
              <a:t>с определением </a:t>
            </a:r>
            <a:r>
              <a:rPr lang="ru-RU" dirty="0">
                <a:latin typeface="Times New Roman" panose="02020603050405020304" pitchFamily="18" charset="0"/>
                <a:cs typeface="Times New Roman" panose="02020603050405020304" pitchFamily="18" charset="0"/>
              </a:rPr>
              <a:t>функций каждого из них, чётких выводов, то есть оформления </a:t>
            </a:r>
            <a:r>
              <a:rPr lang="ru-RU" dirty="0" smtClean="0">
                <a:latin typeface="Times New Roman" panose="02020603050405020304" pitchFamily="18" charset="0"/>
                <a:cs typeface="Times New Roman" panose="02020603050405020304" pitchFamily="18" charset="0"/>
              </a:rPr>
              <a:t>результатов проектной </a:t>
            </a:r>
            <a:r>
              <a:rPr lang="ru-RU" dirty="0">
                <a:latin typeface="Times New Roman" panose="02020603050405020304" pitchFamily="18" charset="0"/>
                <a:cs typeface="Times New Roman" panose="02020603050405020304" pitchFamily="18" charset="0"/>
              </a:rPr>
              <a:t>деятельности, и участия каждого в оформлении конечного продукта.</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0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latin typeface="Times New Roman" panose="02020603050405020304" pitchFamily="18" charset="0"/>
                <a:cs typeface="Times New Roman" panose="02020603050405020304" pitchFamily="18" charset="0"/>
              </a:rPr>
              <a:t>6. </a:t>
            </a:r>
            <a:r>
              <a:rPr lang="ru-RU" b="0" dirty="0">
                <a:solidFill>
                  <a:srgbClr val="FFC000"/>
                </a:solidFill>
                <a:latin typeface="Times New Roman" panose="02020603050405020304" pitchFamily="18" charset="0"/>
                <a:cs typeface="Times New Roman" panose="02020603050405020304" pitchFamily="18" charset="0"/>
              </a:rPr>
              <a:t>По предметно-содержательной области </a:t>
            </a:r>
            <a:r>
              <a:rPr lang="ru-RU" dirty="0">
                <a:latin typeface="Times New Roman" panose="02020603050405020304" pitchFamily="18" charset="0"/>
                <a:cs typeface="Times New Roman" panose="02020603050405020304" pitchFamily="18" charset="0"/>
              </a:rPr>
              <a:t>проекты дифференцируются на: </a:t>
            </a:r>
            <a:endParaRPr lang="en-US"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392512444"/>
              </p:ext>
            </p:extLst>
          </p:nvPr>
        </p:nvGraphicFramePr>
        <p:xfrm>
          <a:off x="381000" y="1690688"/>
          <a:ext cx="11655000" cy="484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78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561000" y="2394001"/>
            <a:ext cx="7335000" cy="4230638"/>
          </a:xfrm>
        </p:spPr>
        <p:txBody>
          <a:bodyPr>
            <a:normAutofit fontScale="92500" lnSpcReduction="20000"/>
          </a:bodyPr>
          <a:lstStyle/>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Подготовка к работе над проектом.</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Выбор темы.</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Постановка цели и задачи проекта.</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Поиск информации различными способами.</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Поиск иллюстраций.</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Разработка структуры презентации.</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Разработка дизайна кадров.</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Подготовка к защите проекта.</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Презентация проектов (защита).</a:t>
            </a:r>
          </a:p>
          <a:p>
            <a:pPr>
              <a:buFont typeface="Wingdings" panose="05000000000000000000" pitchFamily="2" charset="2"/>
              <a:buChar char="ü"/>
            </a:pPr>
            <a:r>
              <a:rPr lang="ru-RU" dirty="0">
                <a:solidFill>
                  <a:schemeClr val="accent2">
                    <a:lumMod val="50000"/>
                  </a:schemeClr>
                </a:solidFill>
                <a:latin typeface="Times New Roman" panose="02020603050405020304" pitchFamily="18" charset="0"/>
                <a:cs typeface="Times New Roman" panose="02020603050405020304" pitchFamily="18" charset="0"/>
              </a:rPr>
              <a:t>Анализ проектной работы</a:t>
            </a:r>
            <a:r>
              <a:rPr lang="ru-RU"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Работа над проектами проходит в несколько этапов</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6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73100657"/>
              </p:ext>
            </p:extLst>
          </p:nvPr>
        </p:nvGraphicFramePr>
        <p:xfrm>
          <a:off x="201000" y="99000"/>
          <a:ext cx="11520000" cy="6680586"/>
        </p:xfrm>
        <a:graphic>
          <a:graphicData uri="http://schemas.openxmlformats.org/drawingml/2006/table">
            <a:tbl>
              <a:tblPr firstRow="1" bandRow="1">
                <a:tableStyleId>{69012ECD-51FC-41F1-AA8D-1B2483CD663E}</a:tableStyleId>
              </a:tblPr>
              <a:tblGrid>
                <a:gridCol w="2880000">
                  <a:extLst>
                    <a:ext uri="{9D8B030D-6E8A-4147-A177-3AD203B41FA5}">
                      <a16:colId xmlns:a16="http://schemas.microsoft.com/office/drawing/2014/main" val="1320120252"/>
                    </a:ext>
                  </a:extLst>
                </a:gridCol>
                <a:gridCol w="2880000">
                  <a:extLst>
                    <a:ext uri="{9D8B030D-6E8A-4147-A177-3AD203B41FA5}">
                      <a16:colId xmlns:a16="http://schemas.microsoft.com/office/drawing/2014/main" val="1900979645"/>
                    </a:ext>
                  </a:extLst>
                </a:gridCol>
                <a:gridCol w="2880000">
                  <a:extLst>
                    <a:ext uri="{9D8B030D-6E8A-4147-A177-3AD203B41FA5}">
                      <a16:colId xmlns:a16="http://schemas.microsoft.com/office/drawing/2014/main" val="518565949"/>
                    </a:ext>
                  </a:extLst>
                </a:gridCol>
                <a:gridCol w="2880000">
                  <a:extLst>
                    <a:ext uri="{9D8B030D-6E8A-4147-A177-3AD203B41FA5}">
                      <a16:colId xmlns:a16="http://schemas.microsoft.com/office/drawing/2014/main" val="1804265098"/>
                    </a:ext>
                  </a:extLst>
                </a:gridCol>
              </a:tblGrid>
              <a:tr h="686750">
                <a:tc>
                  <a:txBody>
                    <a:bodyPr/>
                    <a:lstStyle/>
                    <a:p>
                      <a:pPr algn="ctr"/>
                      <a:r>
                        <a:rPr lang="ru-RU" dirty="0" smtClean="0">
                          <a:latin typeface="Times New Roman" panose="02020603050405020304" pitchFamily="18" charset="0"/>
                          <a:cs typeface="Times New Roman" panose="02020603050405020304" pitchFamily="18" charset="0"/>
                        </a:rPr>
                        <a:t>Этапы работы</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latin typeface="Times New Roman" panose="02020603050405020304" pitchFamily="18" charset="0"/>
                          <a:cs typeface="Times New Roman" panose="02020603050405020304" pitchFamily="18" charset="0"/>
                        </a:rPr>
                        <a:t>Содержание этапа</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latin typeface="Times New Roman" panose="02020603050405020304" pitchFamily="18" charset="0"/>
                          <a:cs typeface="Times New Roman" panose="02020603050405020304" pitchFamily="18" charset="0"/>
                        </a:rPr>
                        <a:t>Деятельность учащихся</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latin typeface="Times New Roman" panose="02020603050405020304" pitchFamily="18" charset="0"/>
                          <a:cs typeface="Times New Roman" panose="02020603050405020304" pitchFamily="18" charset="0"/>
                        </a:rPr>
                        <a:t>Деятельность учителя</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39957966"/>
                  </a:ext>
                </a:extLst>
              </a:tr>
              <a:tr h="1089062">
                <a:tc>
                  <a:txBody>
                    <a:bodyPr/>
                    <a:lstStyle/>
                    <a:p>
                      <a:r>
                        <a:rPr lang="ru-RU" dirty="0" smtClean="0">
                          <a:latin typeface="Times New Roman" panose="02020603050405020304" pitchFamily="18" charset="0"/>
                          <a:cs typeface="Times New Roman" panose="02020603050405020304" pitchFamily="18" charset="0"/>
                        </a:rPr>
                        <a:t>1. Погружение в проект</a:t>
                      </a:r>
                      <a:endParaRPr lang="en-US"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Мотивация, постановка проблемы,</a:t>
                      </a:r>
                      <a:r>
                        <a:rPr lang="ru-RU" sz="1400" baseline="0" dirty="0" smtClean="0">
                          <a:latin typeface="Times New Roman" panose="02020603050405020304" pitchFamily="18" charset="0"/>
                          <a:cs typeface="Times New Roman" panose="02020603050405020304" pitchFamily="18" charset="0"/>
                        </a:rPr>
                        <a:t> выбор темы проекта, определение его цели и задач</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Коллективное обсуждение предложенной для изучения информации, выбор вида и</a:t>
                      </a:r>
                      <a:r>
                        <a:rPr lang="ru-RU" sz="1400" baseline="0" dirty="0" smtClean="0">
                          <a:latin typeface="Times New Roman" panose="02020603050405020304" pitchFamily="18" charset="0"/>
                          <a:cs typeface="Times New Roman" panose="02020603050405020304" pitchFamily="18" charset="0"/>
                        </a:rPr>
                        <a:t> способа деятельности. Создание проектных групп.</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Объяснение цели проекта, оказание помощи в создании проектных групп</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756998"/>
                  </a:ext>
                </a:extLst>
              </a:tr>
              <a:tr h="888445">
                <a:tc>
                  <a:txBody>
                    <a:bodyPr/>
                    <a:lstStyle/>
                    <a:p>
                      <a:r>
                        <a:rPr lang="ru-RU" dirty="0" smtClean="0">
                          <a:latin typeface="Times New Roman" panose="02020603050405020304" pitchFamily="18" charset="0"/>
                          <a:cs typeface="Times New Roman" panose="02020603050405020304" pitchFamily="18" charset="0"/>
                        </a:rPr>
                        <a:t>2. Планирование работы</a:t>
                      </a:r>
                      <a:endParaRPr lang="en-US"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Отбор источников информации, выбор способа представления конечного результата деятельности</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Распределение обязанностей в каждой группе в зависимости от выбранной темы исследования.</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Необходимая консультативная помощь</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8284145"/>
                  </a:ext>
                </a:extLst>
              </a:tr>
              <a:tr h="981072">
                <a:tc>
                  <a:txBody>
                    <a:bodyPr/>
                    <a:lstStyle/>
                    <a:p>
                      <a:r>
                        <a:rPr lang="ru-RU" dirty="0" smtClean="0">
                          <a:latin typeface="Times New Roman" panose="02020603050405020304" pitchFamily="18" charset="0"/>
                          <a:cs typeface="Times New Roman" panose="02020603050405020304" pitchFamily="18" charset="0"/>
                        </a:rPr>
                        <a:t>3. Поисково-информационная</a:t>
                      </a:r>
                      <a:r>
                        <a:rPr lang="ru-RU" baseline="0" dirty="0" smtClean="0">
                          <a:latin typeface="Times New Roman" panose="02020603050405020304" pitchFamily="18" charset="0"/>
                          <a:cs typeface="Times New Roman" panose="02020603050405020304" pitchFamily="18" charset="0"/>
                        </a:rPr>
                        <a:t> деятельность</a:t>
                      </a:r>
                      <a:endParaRPr lang="ru-RU" dirty="0" smtClean="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Работа с источниками информации: поиск, отбор, обобщение полученных сведений</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u="none" strike="noStrike" kern="1200" dirty="0" smtClean="0">
                          <a:effectLst/>
                          <a:latin typeface="Times New Roman" panose="02020603050405020304" pitchFamily="18" charset="0"/>
                          <a:cs typeface="Times New Roman" panose="02020603050405020304" pitchFamily="18" charset="0"/>
                        </a:rPr>
                        <a:t>Изучение необходимой информации в научной ли­тературе и сети </a:t>
                      </a:r>
                      <a:r>
                        <a:rPr lang="en-US" sz="1400" u="none" strike="noStrike" kern="1200" dirty="0" smtClean="0">
                          <a:effectLst/>
                          <a:latin typeface="Times New Roman" panose="02020603050405020304" pitchFamily="18" charset="0"/>
                          <a:cs typeface="Times New Roman" panose="02020603050405020304" pitchFamily="18" charset="0"/>
                        </a:rPr>
                        <a:t>Internet</a:t>
                      </a:r>
                      <a:r>
                        <a:rPr lang="ru-RU" sz="1400" u="none" strike="noStrike" kern="1200" dirty="0" smtClean="0">
                          <a:effectLst/>
                          <a:latin typeface="Times New Roman" panose="02020603050405020304" pitchFamily="18" charset="0"/>
                          <a:cs typeface="Times New Roman" panose="02020603050405020304" pitchFamily="18" charset="0"/>
                        </a:rPr>
                        <a:t>. Проведение исследования.</a:t>
                      </a:r>
                      <a:endParaRPr lang="en-US" sz="11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Организация консультаций с учителями предметниками. Наблюдение.</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5124144"/>
                  </a:ext>
                </a:extLst>
              </a:tr>
              <a:tr h="888445">
                <a:tc>
                  <a:txBody>
                    <a:bodyPr/>
                    <a:lstStyle/>
                    <a:p>
                      <a:r>
                        <a:rPr lang="ru-RU" dirty="0" smtClean="0">
                          <a:latin typeface="Times New Roman" panose="02020603050405020304" pitchFamily="18" charset="0"/>
                          <a:cs typeface="Times New Roman" panose="02020603050405020304" pitchFamily="18" charset="0"/>
                        </a:rPr>
                        <a:t>4. Результаты и выводы</a:t>
                      </a:r>
                      <a:endParaRPr lang="en-US"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Анализ результатов с позиции выдвигаемой гипотезы</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u="none" strike="noStrike" kern="1200" dirty="0" smtClean="0">
                          <a:effectLst/>
                          <a:latin typeface="Times New Roman" panose="02020603050405020304" pitchFamily="18" charset="0"/>
                          <a:cs typeface="Times New Roman" panose="02020603050405020304" pitchFamily="18" charset="0"/>
                        </a:rPr>
                        <a:t>Анализ найденной инфор­мации, формулирование выводов. Оформление ре­зультатов для защиты про­ектов.</a:t>
                      </a:r>
                      <a:endParaRPr lang="en-US" sz="11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Методическая помощь в подготовке презентации.</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8030960"/>
                  </a:ext>
                </a:extLst>
              </a:tr>
              <a:tr h="687829">
                <a:tc>
                  <a:txBody>
                    <a:bodyPr/>
                    <a:lstStyle/>
                    <a:p>
                      <a:r>
                        <a:rPr lang="ru-RU" dirty="0" smtClean="0">
                          <a:latin typeface="Times New Roman" panose="02020603050405020304" pitchFamily="18" charset="0"/>
                          <a:cs typeface="Times New Roman" panose="02020603050405020304" pitchFamily="18" charset="0"/>
                        </a:rPr>
                        <a:t>5. Презентация (защита проекта)</a:t>
                      </a:r>
                      <a:endParaRPr lang="en-US"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Открытый отчёт участников</a:t>
                      </a:r>
                      <a:r>
                        <a:rPr lang="ru-RU" sz="1400" baseline="0" dirty="0" smtClean="0">
                          <a:latin typeface="Times New Roman" panose="02020603050405020304" pitchFamily="18" charset="0"/>
                          <a:cs typeface="Times New Roman" panose="02020603050405020304" pitchFamily="18" charset="0"/>
                        </a:rPr>
                        <a:t> проекта о проделанной работе</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u="none" strike="noStrike" kern="1200" dirty="0" smtClean="0">
                          <a:effectLst/>
                          <a:latin typeface="Times New Roman" panose="02020603050405020304" pitchFamily="18" charset="0"/>
                          <a:cs typeface="Times New Roman" panose="02020603050405020304" pitchFamily="18" charset="0"/>
                        </a:rPr>
                        <a:t>Демонстрация результатов проделанной работы каж­дой проектной группой.</a:t>
                      </a:r>
                      <a:endParaRPr lang="en-US" sz="11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Участие в обсуждении</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2001744"/>
                  </a:ext>
                </a:extLst>
              </a:tr>
              <a:tr h="1289679">
                <a:tc>
                  <a:txBody>
                    <a:bodyPr/>
                    <a:lstStyle/>
                    <a:p>
                      <a:r>
                        <a:rPr lang="ru-RU" dirty="0" smtClean="0">
                          <a:latin typeface="Times New Roman" panose="02020603050405020304" pitchFamily="18" charset="0"/>
                          <a:cs typeface="Times New Roman" panose="02020603050405020304" pitchFamily="18" charset="0"/>
                        </a:rPr>
                        <a:t>6. Оценка процесса и результатов работы</a:t>
                      </a:r>
                      <a:endParaRPr lang="en-US"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Оценка конечного результата коллективной деятельности.</a:t>
                      </a:r>
                      <a:r>
                        <a:rPr lang="ru-RU" sz="1400" baseline="0" dirty="0" smtClean="0">
                          <a:latin typeface="Times New Roman" panose="02020603050405020304" pitchFamily="18" charset="0"/>
                          <a:cs typeface="Times New Roman" panose="02020603050405020304" pitchFamily="18" charset="0"/>
                        </a:rPr>
                        <a:t> Анализ и обобщение результатов работы в целом</a:t>
                      </a:r>
                      <a:endParaRPr lang="en-US" sz="1400" dirty="0">
                        <a:latin typeface="Times New Roman" panose="02020603050405020304" pitchFamily="18" charset="0"/>
                        <a:cs typeface="Times New Roman" panose="02020603050405020304" pitchFamily="18" charset="0"/>
                      </a:endParaRPr>
                    </a:p>
                  </a:txBody>
                  <a:tcPr/>
                </a:tc>
                <a:tc>
                  <a:txBody>
                    <a:bodyPr/>
                    <a:lstStyle/>
                    <a:p>
                      <a:r>
                        <a:rPr lang="ru-RU" sz="1400" u="none" strike="noStrike" kern="1200" dirty="0" smtClean="0">
                          <a:effectLst/>
                          <a:latin typeface="Times New Roman" panose="02020603050405020304" pitchFamily="18" charset="0"/>
                          <a:cs typeface="Times New Roman" panose="02020603050405020304" pitchFamily="18" charset="0"/>
                        </a:rPr>
                        <a:t>Оценка участниками групп индивидуального вклада каждого члена в реализа­цию проекта, а также всей группы. Самооценка реа­лизации поставленных це­лей.</a:t>
                      </a:r>
                      <a:endParaRPr lang="en-US" sz="11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Участие в коллективном анализе и оценке результатов проекта</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5016737"/>
                  </a:ext>
                </a:extLst>
              </a:tr>
            </a:tbl>
          </a:graphicData>
        </a:graphic>
      </p:graphicFrame>
    </p:spTree>
    <p:extLst>
      <p:ext uri="{BB962C8B-B14F-4D97-AF65-F5344CB8AC3E}">
        <p14:creationId xmlns:p14="http://schemas.microsoft.com/office/powerpoint/2010/main" val="40336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alt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Итог проектной деятельности </a:t>
            </a:r>
            <a:r>
              <a:rPr lang="ru-RU" alt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alt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 </a:t>
            </a:r>
            <a:r>
              <a:rPr lang="ru-RU" alt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формирование умений: </a:t>
            </a:r>
            <a:endParaRPr lang="en-US"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12"/>
          <p:cNvGrpSpPr>
            <a:grpSpLocks/>
          </p:cNvGrpSpPr>
          <p:nvPr/>
        </p:nvGrpSpPr>
        <p:grpSpPr bwMode="auto">
          <a:xfrm>
            <a:off x="2856000" y="1944000"/>
            <a:ext cx="6226600" cy="4457067"/>
            <a:chOff x="540" y="1215"/>
            <a:chExt cx="4050" cy="2162"/>
          </a:xfrm>
        </p:grpSpPr>
        <p:sp>
          <p:nvSpPr>
            <p:cNvPr id="6" name="Скругленный прямоугольник 5"/>
            <p:cNvSpPr/>
            <p:nvPr/>
          </p:nvSpPr>
          <p:spPr>
            <a:xfrm>
              <a:off x="540" y="1215"/>
              <a:ext cx="4050" cy="272"/>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Рефлексивных</a:t>
              </a:r>
            </a:p>
          </p:txBody>
        </p:sp>
        <p:sp>
          <p:nvSpPr>
            <p:cNvPr id="7" name="Скругленный прямоугольник 6"/>
            <p:cNvSpPr/>
            <p:nvPr/>
          </p:nvSpPr>
          <p:spPr>
            <a:xfrm>
              <a:off x="540" y="1530"/>
              <a:ext cx="4050" cy="272"/>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Поисковых</a:t>
              </a:r>
            </a:p>
          </p:txBody>
        </p:sp>
        <p:sp>
          <p:nvSpPr>
            <p:cNvPr id="8" name="Скругленный прямоугольник 7"/>
            <p:cNvSpPr/>
            <p:nvPr/>
          </p:nvSpPr>
          <p:spPr>
            <a:xfrm>
              <a:off x="540" y="1845"/>
              <a:ext cx="4050" cy="272"/>
            </a:xfrm>
            <a:prstGeom prst="roundRect">
              <a:avLst/>
            </a:prstGeom>
            <a:ln/>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Навыков оценочной деятельности</a:t>
              </a:r>
            </a:p>
          </p:txBody>
        </p:sp>
        <p:sp>
          <p:nvSpPr>
            <p:cNvPr id="9" name="Скругленный прямоугольник 8"/>
            <p:cNvSpPr/>
            <p:nvPr/>
          </p:nvSpPr>
          <p:spPr>
            <a:xfrm>
              <a:off x="540" y="2160"/>
              <a:ext cx="4050" cy="27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Навыков сотрудничества</a:t>
              </a:r>
            </a:p>
          </p:txBody>
        </p:sp>
        <p:sp>
          <p:nvSpPr>
            <p:cNvPr id="10" name="Скругленный прямоугольник 9"/>
            <p:cNvSpPr/>
            <p:nvPr/>
          </p:nvSpPr>
          <p:spPr>
            <a:xfrm>
              <a:off x="540" y="2475"/>
              <a:ext cx="4050" cy="27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Менеджерских</a:t>
              </a:r>
            </a:p>
          </p:txBody>
        </p:sp>
        <p:sp>
          <p:nvSpPr>
            <p:cNvPr id="11" name="Скругленный прямоугольник 10"/>
            <p:cNvSpPr/>
            <p:nvPr/>
          </p:nvSpPr>
          <p:spPr>
            <a:xfrm>
              <a:off x="540" y="2790"/>
              <a:ext cx="4050" cy="2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Коммуникативных</a:t>
              </a:r>
            </a:p>
          </p:txBody>
        </p:sp>
        <p:sp>
          <p:nvSpPr>
            <p:cNvPr id="12" name="Скругленный прямоугольник 11"/>
            <p:cNvSpPr/>
            <p:nvPr/>
          </p:nvSpPr>
          <p:spPr>
            <a:xfrm>
              <a:off x="540" y="3105"/>
              <a:ext cx="4050" cy="27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b="1">
                  <a:latin typeface="Times New Roman" panose="02020603050405020304" pitchFamily="18" charset="0"/>
                  <a:cs typeface="Times New Roman" panose="02020603050405020304" pitchFamily="18" charset="0"/>
                </a:rPr>
                <a:t>Презентационных</a:t>
              </a:r>
            </a:p>
          </p:txBody>
        </p:sp>
      </p:grpSp>
    </p:spTree>
    <p:extLst>
      <p:ext uri="{BB962C8B-B14F-4D97-AF65-F5344CB8AC3E}">
        <p14:creationId xmlns:p14="http://schemas.microsoft.com/office/powerpoint/2010/main" val="9941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696000" y="2529000"/>
            <a:ext cx="6615000" cy="4455000"/>
          </a:xfrm>
        </p:spPr>
        <p:txBody>
          <a:bodyPr>
            <a:normAutofit/>
          </a:bodyPr>
          <a:lstStyle/>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Сайт; </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Видеофильм; </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Газета, буклет, альбом;</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Модель;</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Коллекция;</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Мультимедийный продукт;</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Учебное, методическое пособие;</a:t>
            </a:r>
          </a:p>
          <a:p>
            <a:pPr>
              <a:buFont typeface="Wingdings" panose="05000000000000000000" pitchFamily="2" charset="2"/>
              <a:buChar char="Ø"/>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Справочник </a:t>
            </a:r>
          </a:p>
        </p:txBody>
      </p:sp>
      <p:sp>
        <p:nvSpPr>
          <p:cNvPr id="4" name="Заголовок 3"/>
          <p:cNvSpPr>
            <a:spLocks noGrp="1"/>
          </p:cNvSpPr>
          <p:nvPr>
            <p:ph type="title"/>
          </p:nvPr>
        </p:nvSpPr>
        <p:spPr/>
        <p:txBody>
          <a:bodyPr/>
          <a:lstStyle/>
          <a:p>
            <a:pPr algn="ctr"/>
            <a:r>
              <a:rPr lang="ru-RU"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Формы продуктов проектной </a:t>
            </a:r>
            <a:r>
              <a:rPr lang="ru-RU" alt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деятельности</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8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464162" y="2799000"/>
            <a:ext cx="10612438" cy="3781425"/>
          </a:xfrm>
        </p:spPr>
        <p:txBody>
          <a:bodyPr/>
          <a:lstStyle/>
          <a:p>
            <a:pPr>
              <a:buFont typeface="Wingdings" panose="05000000000000000000" pitchFamily="2" charset="2"/>
              <a:buChar char="ü"/>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Научный доклад;</a:t>
            </a:r>
          </a:p>
          <a:p>
            <a:pPr>
              <a:buFont typeface="Wingdings" panose="05000000000000000000" pitchFamily="2" charset="2"/>
              <a:buChar char="ü"/>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Реклама;</a:t>
            </a:r>
          </a:p>
          <a:p>
            <a:pPr>
              <a:buFont typeface="Wingdings" panose="05000000000000000000" pitchFamily="2" charset="2"/>
              <a:buChar char="ü"/>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Отчет об исследовательской деятельности;</a:t>
            </a:r>
          </a:p>
          <a:p>
            <a:pPr>
              <a:buFont typeface="Wingdings" panose="05000000000000000000" pitchFamily="2" charset="2"/>
              <a:buChar char="ü"/>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Демонстрация видеофильма; </a:t>
            </a:r>
          </a:p>
          <a:p>
            <a:pPr>
              <a:buFont typeface="Wingdings" panose="05000000000000000000" pitchFamily="2" charset="2"/>
              <a:buChar char="ü"/>
            </a:pPr>
            <a:r>
              <a:rPr lang="ru-RU" altLang="en-US" b="1" dirty="0">
                <a:solidFill>
                  <a:schemeClr val="accent2">
                    <a:lumMod val="50000"/>
                  </a:schemeClr>
                </a:solidFill>
                <a:latin typeface="Times New Roman" panose="02020603050405020304" pitchFamily="18" charset="0"/>
                <a:cs typeface="Times New Roman" panose="02020603050405020304" pitchFamily="18" charset="0"/>
              </a:rPr>
              <a:t>Компьютерная презентация </a:t>
            </a:r>
          </a:p>
        </p:txBody>
      </p:sp>
      <p:sp>
        <p:nvSpPr>
          <p:cNvPr id="4" name="Заголовок 3"/>
          <p:cNvSpPr>
            <a:spLocks noGrp="1"/>
          </p:cNvSpPr>
          <p:nvPr>
            <p:ph type="title"/>
          </p:nvPr>
        </p:nvSpPr>
        <p:spPr>
          <a:xfrm>
            <a:off x="561000" y="504000"/>
            <a:ext cx="10515600" cy="1325563"/>
          </a:xfrm>
        </p:spPr>
        <p:txBody>
          <a:bodyPr/>
          <a:lstStyle/>
          <a:p>
            <a:r>
              <a:rPr lang="ru-RU"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Презентация </a:t>
            </a:r>
            <a:r>
              <a:rPr lang="ru-RU" alt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проектов</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4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291000" y="2349000"/>
            <a:ext cx="12089700" cy="4904999"/>
          </a:xfrm>
        </p:spPr>
        <p:txBody>
          <a:bodyPr>
            <a:noAutofit/>
          </a:bodyPr>
          <a:lstStyle/>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степень самостоятельности в выполнении различных этапов работы над проектом;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степень </a:t>
            </a:r>
            <a:r>
              <a:rPr lang="ru-RU" altLang="en-US" sz="2000" b="1" dirty="0" err="1">
                <a:solidFill>
                  <a:schemeClr val="accent2">
                    <a:lumMod val="50000"/>
                  </a:schemeClr>
                </a:solidFill>
                <a:latin typeface="Times New Roman" panose="02020603050405020304" pitchFamily="18" charset="0"/>
                <a:cs typeface="Times New Roman" panose="02020603050405020304" pitchFamily="18" charset="0"/>
              </a:rPr>
              <a:t>включённости</a:t>
            </a: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 в групповую работу и чёткость выполнения отведённой роли;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практическое использование предметных и общешкольных ЗУН;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количество новой информации использованной для выполнения проекта;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степень осмысления использованной информации;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уровень сложности и степень владения использованными методиками;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оригинальность идеи, способа решения проблемы;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осмысление проблемы проекта и формулирование цели проекта или исследования;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уровень организации и проведения презентации: устного сообщения, письменного отчёта, обеспечения </a:t>
            </a:r>
            <a:r>
              <a:rPr lang="ru-RU" altLang="en-US" sz="2000" b="1" dirty="0" smtClean="0">
                <a:solidFill>
                  <a:schemeClr val="accent2">
                    <a:lumMod val="50000"/>
                  </a:schemeClr>
                </a:solidFill>
                <a:latin typeface="Times New Roman" panose="02020603050405020304" pitchFamily="18" charset="0"/>
                <a:cs typeface="Times New Roman" panose="02020603050405020304" pitchFamily="18" charset="0"/>
              </a:rPr>
              <a:t>объектами </a:t>
            </a: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наглядности;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владение рефлексией;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творческий подход в подготовке объектов наглядности презентации; </a:t>
            </a:r>
          </a:p>
          <a:p>
            <a:pPr>
              <a:lnSpc>
                <a:spcPct val="80000"/>
              </a:lnSpc>
              <a:buFont typeface="Wingdings" panose="05000000000000000000" pitchFamily="2" charset="2"/>
              <a:buChar char="ü"/>
            </a:pPr>
            <a:r>
              <a:rPr lang="ru-RU" altLang="en-US" sz="2000" b="1" dirty="0">
                <a:solidFill>
                  <a:schemeClr val="accent2">
                    <a:lumMod val="50000"/>
                  </a:schemeClr>
                </a:solidFill>
                <a:latin typeface="Times New Roman" panose="02020603050405020304" pitchFamily="18" charset="0"/>
                <a:cs typeface="Times New Roman" panose="02020603050405020304" pitchFamily="18" charset="0"/>
              </a:rPr>
              <a:t>социальное и прикладное значение полученных результатов .</a:t>
            </a:r>
          </a:p>
          <a:p>
            <a:pPr>
              <a:buFont typeface="Wingdings" panose="05000000000000000000" pitchFamily="2" charset="2"/>
              <a:buChar char="ü"/>
            </a:pP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651000" y="369000"/>
            <a:ext cx="10515600" cy="1325563"/>
          </a:xfrm>
        </p:spPr>
        <p:txBody>
          <a:bodyPr/>
          <a:lstStyle/>
          <a:p>
            <a:r>
              <a:rPr lang="ru-RU"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Критерии оценки </a:t>
            </a:r>
            <a:r>
              <a:rPr lang="ru-RU" alt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проекта</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AE3AC5-8DCB-496C-8E63-AC9FF0F463D4}"/>
              </a:ext>
            </a:extLst>
          </p:cNvPr>
          <p:cNvSpPr>
            <a:spLocks noGrp="1"/>
          </p:cNvSpPr>
          <p:nvPr>
            <p:ph type="title"/>
          </p:nvPr>
        </p:nvSpPr>
        <p:spPr>
          <a:xfrm>
            <a:off x="606000" y="549000"/>
            <a:ext cx="11340000" cy="2973875"/>
          </a:xfrm>
        </p:spPr>
        <p:txBody>
          <a:bodyPr>
            <a:noAutofit/>
          </a:bodyPr>
          <a:lstStyle/>
          <a:p>
            <a:pPr algn="just"/>
            <a:r>
              <a:rPr lang="ru-RU" altLang="en-US" sz="3200" b="0" i="1" dirty="0">
                <a:solidFill>
                  <a:schemeClr val="accent2">
                    <a:lumMod val="75000"/>
                  </a:schemeClr>
                </a:solidFill>
                <a:latin typeface="Times New Roman" panose="02020603050405020304" pitchFamily="18" charset="0"/>
                <a:cs typeface="Times New Roman" panose="02020603050405020304" pitchFamily="18" charset="0"/>
              </a:rPr>
              <a:t>Метод проектов появился </a:t>
            </a:r>
            <a:r>
              <a:rPr lang="ru-RU" altLang="en-US" sz="3200" b="0" i="1" u="sng" dirty="0" smtClean="0">
                <a:solidFill>
                  <a:schemeClr val="accent2">
                    <a:lumMod val="75000"/>
                  </a:schemeClr>
                </a:solidFill>
                <a:latin typeface="Times New Roman" panose="02020603050405020304" pitchFamily="18" charset="0"/>
                <a:cs typeface="Times New Roman" panose="02020603050405020304" pitchFamily="18" charset="0"/>
              </a:rPr>
              <a:t>в Америке </a:t>
            </a:r>
            <a:r>
              <a:rPr lang="ru-RU" altLang="en-US" sz="3200" b="0" i="1" u="sng" dirty="0">
                <a:solidFill>
                  <a:schemeClr val="accent2">
                    <a:lumMod val="75000"/>
                  </a:schemeClr>
                </a:solidFill>
                <a:latin typeface="Times New Roman" panose="02020603050405020304" pitchFamily="18" charset="0"/>
                <a:cs typeface="Times New Roman" panose="02020603050405020304" pitchFamily="18" charset="0"/>
              </a:rPr>
              <a:t>в </a:t>
            </a:r>
            <a:r>
              <a:rPr lang="ru-RU" altLang="en-US" sz="3200" b="0" i="1" u="sng" dirty="0" smtClean="0">
                <a:solidFill>
                  <a:schemeClr val="accent2">
                    <a:lumMod val="75000"/>
                  </a:schemeClr>
                </a:solidFill>
                <a:latin typeface="Times New Roman" panose="02020603050405020304" pitchFamily="18" charset="0"/>
                <a:cs typeface="Times New Roman" panose="02020603050405020304" pitchFamily="18" charset="0"/>
              </a:rPr>
              <a:t>1918 </a:t>
            </a:r>
            <a:r>
              <a:rPr lang="ru-RU" altLang="en-US" sz="3200" b="0" i="1" u="sng" dirty="0">
                <a:solidFill>
                  <a:schemeClr val="accent2">
                    <a:lumMod val="75000"/>
                  </a:schemeClr>
                </a:solidFill>
                <a:latin typeface="Times New Roman" panose="02020603050405020304" pitchFamily="18" charset="0"/>
                <a:cs typeface="Times New Roman" panose="02020603050405020304" pitchFamily="18" charset="0"/>
              </a:rPr>
              <a:t>году.</a:t>
            </a:r>
            <a:r>
              <a:rPr lang="ru-RU" altLang="en-US" sz="3200" b="0"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0" dirty="0">
                <a:latin typeface="Times New Roman" panose="02020603050405020304" pitchFamily="18" charset="0"/>
                <a:cs typeface="Times New Roman" panose="02020603050405020304" pitchFamily="18" charset="0"/>
              </a:rPr>
              <a:t> </a:t>
            </a:r>
            <a:r>
              <a:rPr lang="ru-RU" sz="3200" b="0" dirty="0" smtClean="0">
                <a:latin typeface="Times New Roman" panose="02020603050405020304" pitchFamily="18" charset="0"/>
                <a:cs typeface="Times New Roman" panose="02020603050405020304" pitchFamily="18" charset="0"/>
              </a:rPr>
              <a:t>Статья </a:t>
            </a:r>
            <a:r>
              <a:rPr lang="ru-RU" sz="3200" b="0" dirty="0">
                <a:latin typeface="Times New Roman" panose="02020603050405020304" pitchFamily="18" charset="0"/>
                <a:cs typeface="Times New Roman" panose="02020603050405020304" pitchFamily="18" charset="0"/>
              </a:rPr>
              <a:t>У. </a:t>
            </a:r>
            <a:r>
              <a:rPr lang="ru-RU" sz="3200" b="0" dirty="0" err="1">
                <a:latin typeface="Times New Roman" panose="02020603050405020304" pitchFamily="18" charset="0"/>
                <a:cs typeface="Times New Roman" panose="02020603050405020304" pitchFamily="18" charset="0"/>
              </a:rPr>
              <a:t>Килпатрика</a:t>
            </a:r>
            <a:r>
              <a:rPr lang="ru-RU" sz="3200" b="0" dirty="0">
                <a:latin typeface="Times New Roman" panose="02020603050405020304" pitchFamily="18" charset="0"/>
                <a:cs typeface="Times New Roman" panose="02020603050405020304" pitchFamily="18" charset="0"/>
              </a:rPr>
              <a:t> «Метод проектов», опубликованная в 1918 году в «Рекорде </a:t>
            </a:r>
            <a:r>
              <a:rPr lang="ru-RU" sz="3200" b="0" dirty="0" err="1">
                <a:latin typeface="Times New Roman" panose="02020603050405020304" pitchFamily="18" charset="0"/>
                <a:cs typeface="Times New Roman" panose="02020603050405020304" pitchFamily="18" charset="0"/>
              </a:rPr>
              <a:t>педколледжа</a:t>
            </a:r>
            <a:r>
              <a:rPr lang="ru-RU" sz="3200" b="0" dirty="0">
                <a:latin typeface="Times New Roman" panose="02020603050405020304" pitchFamily="18" charset="0"/>
                <a:cs typeface="Times New Roman" panose="02020603050405020304" pitchFamily="18" charset="0"/>
              </a:rPr>
              <a:t>» – ведущем журнале американской школьной педагогики – приобрела огромную популярность</a:t>
            </a:r>
            <a:endParaRPr lang="ru-RU" altLang="en-US" sz="3200" b="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16000" y="3744000"/>
            <a:ext cx="11160000" cy="1938992"/>
          </a:xfrm>
          <a:prstGeom prst="rect">
            <a:avLst/>
          </a:prstGeom>
        </p:spPr>
        <p:txBody>
          <a:bodyPr wrap="square">
            <a:spAutoFit/>
          </a:bodyPr>
          <a:lstStyle/>
          <a:p>
            <a:r>
              <a:rPr lang="ru-RU" altLang="en-US" sz="4000" i="1" u="sng" dirty="0">
                <a:solidFill>
                  <a:schemeClr val="accent2">
                    <a:lumMod val="75000"/>
                  </a:schemeClr>
                </a:solidFill>
                <a:latin typeface="Times New Roman" panose="02020603050405020304" pitchFamily="18" charset="0"/>
                <a:cs typeface="Times New Roman" panose="02020603050405020304" pitchFamily="18" charset="0"/>
              </a:rPr>
              <a:t>В России в 1925 г. </a:t>
            </a:r>
            <a:r>
              <a:rPr lang="ru-RU" altLang="en-US" sz="4000" i="1" dirty="0">
                <a:solidFill>
                  <a:schemeClr val="accent2">
                    <a:lumMod val="75000"/>
                  </a:schemeClr>
                </a:solidFill>
                <a:latin typeface="Times New Roman" panose="02020603050405020304" pitchFamily="18" charset="0"/>
                <a:cs typeface="Times New Roman" panose="02020603050405020304" pitchFamily="18" charset="0"/>
              </a:rPr>
              <a:t>издана брошюра В.Х. </a:t>
            </a:r>
            <a:r>
              <a:rPr lang="ru-RU" altLang="en-US" sz="4000" i="1" dirty="0" err="1">
                <a:solidFill>
                  <a:schemeClr val="accent2">
                    <a:lumMod val="75000"/>
                  </a:schemeClr>
                </a:solidFill>
                <a:latin typeface="Times New Roman" panose="02020603050405020304" pitchFamily="18" charset="0"/>
                <a:cs typeface="Times New Roman" panose="02020603050405020304" pitchFamily="18" charset="0"/>
              </a:rPr>
              <a:t>Килпатрика</a:t>
            </a:r>
            <a:r>
              <a:rPr lang="ru-RU" altLang="en-US" sz="4000" i="1" dirty="0">
                <a:solidFill>
                  <a:schemeClr val="accent2">
                    <a:lumMod val="75000"/>
                  </a:schemeClr>
                </a:solidFill>
                <a:latin typeface="Times New Roman" panose="02020603050405020304" pitchFamily="18" charset="0"/>
                <a:cs typeface="Times New Roman" panose="02020603050405020304" pitchFamily="18" charset="0"/>
              </a:rPr>
              <a:t> «Метод проектов. Применение целевой установки в педагогическом процессе»</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0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71000" y="864000"/>
            <a:ext cx="11475000" cy="5580000"/>
          </a:xfrm>
        </p:spPr>
        <p:txBody>
          <a:bodyPr>
            <a:normAutofit/>
          </a:bodyPr>
          <a:lstStyle/>
          <a:p>
            <a:r>
              <a:rPr lang="ru-RU" sz="3200" dirty="0">
                <a:latin typeface="Times New Roman" panose="02020603050405020304" pitchFamily="18" charset="0"/>
                <a:cs typeface="Times New Roman" panose="02020603050405020304" pitchFamily="18" charset="0"/>
              </a:rPr>
              <a:t>Учебный проект с точки зрения обучающегося – это возможность максимального раскрытия своего творческого потенциала. Это деятельность, которая позволит проявить себя индивидуально или в группе, попробовать свои силы, приложить свои знания, принести пользу, показать публично достигнутый результат. Это деятельность, направленная на решение интересной проблемы, </a:t>
            </a:r>
            <a:r>
              <a:rPr lang="ru-RU" sz="3200" dirty="0" smtClean="0">
                <a:latin typeface="Times New Roman" panose="02020603050405020304" pitchFamily="18" charset="0"/>
                <a:cs typeface="Times New Roman" panose="02020603050405020304" pitchFamily="18" charset="0"/>
              </a:rPr>
              <a:t>сформулированной </a:t>
            </a:r>
            <a:r>
              <a:rPr lang="ru-RU" sz="3200" dirty="0">
                <a:latin typeface="Times New Roman" panose="02020603050405020304" pitchFamily="18" charset="0"/>
                <a:cs typeface="Times New Roman" panose="02020603050405020304" pitchFamily="18" charset="0"/>
              </a:rPr>
              <a:t>зачастую самими учащимися в виде задачи, когда результат этой деятельности – найденный способ решения проблемы – носит практический характер, имеет важное прикладное значение и, что весьма важно, интересен и значим для самих открывателей.</a:t>
            </a:r>
          </a:p>
          <a:p>
            <a:endParaRPr lang="ru-RU"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59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00" y="414000"/>
            <a:ext cx="11295000" cy="2343875"/>
          </a:xfrm>
        </p:spPr>
        <p:txBody>
          <a:bodyPr>
            <a:normAutofit/>
          </a:bodyPr>
          <a:lstStyle/>
          <a:p>
            <a:r>
              <a:rPr lang="ru-RU" sz="3200" dirty="0">
                <a:latin typeface="Times New Roman" panose="02020603050405020304" pitchFamily="18" charset="0"/>
                <a:cs typeface="Times New Roman" panose="02020603050405020304" pitchFamily="18" charset="0"/>
              </a:rPr>
              <a:t>Метод проектов получил распространение при изучении в школах различных разделов компьютерных информационно-коммуникационных технологий (ИКТ). </a:t>
            </a:r>
            <a:endParaRPr lang="en-US" sz="32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quarter" idx="14"/>
          </p:nvPr>
        </p:nvSpPr>
        <p:spPr>
          <a:xfrm>
            <a:off x="516000" y="3474000"/>
            <a:ext cx="10766363" cy="2609300"/>
          </a:xfrm>
        </p:spPr>
        <p:txBody>
          <a:bodyPr/>
          <a:lstStyle/>
          <a:p>
            <a:r>
              <a:rPr lang="ru-RU" dirty="0">
                <a:latin typeface="Comic Sans MS" pitchFamily="66" charset="0"/>
              </a:rPr>
              <a:t>Я использую метод проектов  на завершающих этапах изучения </a:t>
            </a:r>
            <a:r>
              <a:rPr lang="en-US" dirty="0">
                <a:latin typeface="Comic Sans MS" pitchFamily="66" charset="0"/>
              </a:rPr>
              <a:t>MS Power Point</a:t>
            </a:r>
            <a:r>
              <a:rPr lang="ru-RU" dirty="0">
                <a:latin typeface="Comic Sans MS" pitchFamily="66" charset="0"/>
              </a:rPr>
              <a:t>, СУБД </a:t>
            </a:r>
            <a:r>
              <a:rPr lang="en-US" dirty="0">
                <a:latin typeface="Comic Sans MS" pitchFamily="66" charset="0"/>
              </a:rPr>
              <a:t>MS Access</a:t>
            </a:r>
            <a:r>
              <a:rPr lang="ru-RU" dirty="0">
                <a:latin typeface="Comic Sans MS" pitchFamily="66" charset="0"/>
              </a:rPr>
              <a:t>, </a:t>
            </a:r>
            <a:r>
              <a:rPr lang="en-US" dirty="0">
                <a:latin typeface="Comic Sans MS" pitchFamily="66" charset="0"/>
              </a:rPr>
              <a:t>MS Excel</a:t>
            </a:r>
            <a:r>
              <a:rPr lang="ru-RU" dirty="0">
                <a:latin typeface="Comic Sans MS" pitchFamily="66" charset="0"/>
              </a:rPr>
              <a:t>. </a:t>
            </a:r>
          </a:p>
          <a:p>
            <a:r>
              <a:rPr lang="ru-RU" dirty="0">
                <a:latin typeface="Comic Sans MS" pitchFamily="66" charset="0"/>
              </a:rPr>
              <a:t>С учащимися определяются желаемые планируемые результаты, проговариваются требования к проекту. Например использование гиперссылок в презентации</a:t>
            </a:r>
            <a:r>
              <a:rPr lang="ru-RU" sz="2400" dirty="0">
                <a:latin typeface="Comic Sans MS" pitchFamily="66" charset="0"/>
              </a:rPr>
              <a:t>. </a:t>
            </a:r>
          </a:p>
        </p:txBody>
      </p:sp>
    </p:spTree>
    <p:extLst>
      <p:ext uri="{BB962C8B-B14F-4D97-AF65-F5344CB8AC3E}">
        <p14:creationId xmlns:p14="http://schemas.microsoft.com/office/powerpoint/2010/main" val="36074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5016000" y="3384000"/>
            <a:ext cx="5841586" cy="3300004"/>
          </a:xfrm>
          <a:prstGeom prst="rect">
            <a:avLst/>
          </a:prstGeom>
        </p:spPr>
      </p:pic>
      <p:pic>
        <p:nvPicPr>
          <p:cNvPr id="5" name="Рисунок 4"/>
          <p:cNvPicPr>
            <a:picLocks noChangeAspect="1"/>
          </p:cNvPicPr>
          <p:nvPr/>
        </p:nvPicPr>
        <p:blipFill>
          <a:blip r:embed="rId3"/>
          <a:stretch>
            <a:fillRect/>
          </a:stretch>
        </p:blipFill>
        <p:spPr>
          <a:xfrm>
            <a:off x="111000" y="324000"/>
            <a:ext cx="5869820" cy="3294000"/>
          </a:xfrm>
          <a:prstGeom prst="rect">
            <a:avLst/>
          </a:prstGeom>
        </p:spPr>
      </p:pic>
      <p:pic>
        <p:nvPicPr>
          <p:cNvPr id="6" name="Рисунок 5"/>
          <p:cNvPicPr>
            <a:picLocks noChangeAspect="1"/>
          </p:cNvPicPr>
          <p:nvPr/>
        </p:nvPicPr>
        <p:blipFill>
          <a:blip r:embed="rId4"/>
          <a:stretch>
            <a:fillRect/>
          </a:stretch>
        </p:blipFill>
        <p:spPr>
          <a:xfrm>
            <a:off x="6186000" y="324000"/>
            <a:ext cx="5271428" cy="3322893"/>
          </a:xfrm>
          <a:prstGeom prst="rect">
            <a:avLst/>
          </a:prstGeom>
        </p:spPr>
      </p:pic>
      <p:sp>
        <p:nvSpPr>
          <p:cNvPr id="10" name="Заголовок 1"/>
          <p:cNvSpPr>
            <a:spLocks noGrp="1"/>
          </p:cNvSpPr>
          <p:nvPr>
            <p:ph type="title"/>
          </p:nvPr>
        </p:nvSpPr>
        <p:spPr>
          <a:xfrm>
            <a:off x="471000" y="4231764"/>
            <a:ext cx="4987799" cy="1893875"/>
          </a:xfrm>
        </p:spPr>
        <p:txBody>
          <a:bodyPr>
            <a:normAutofit/>
          </a:bodyPr>
          <a:lstStyle/>
          <a:p>
            <a:pPr algn="ctr"/>
            <a:r>
              <a:rPr lang="ru-RU" dirty="0" smtClean="0"/>
              <a:t>Отработка гиперссылок</a:t>
            </a:r>
            <a:endParaRPr lang="en-US" dirty="0"/>
          </a:p>
        </p:txBody>
      </p:sp>
    </p:spTree>
    <p:extLst>
      <p:ext uri="{BB962C8B-B14F-4D97-AF65-F5344CB8AC3E}">
        <p14:creationId xmlns:p14="http://schemas.microsoft.com/office/powerpoint/2010/main" val="31722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1000" y="324000"/>
            <a:ext cx="4987799" cy="1893875"/>
          </a:xfrm>
        </p:spPr>
        <p:txBody>
          <a:bodyPr>
            <a:normAutofit fontScale="90000"/>
          </a:bodyPr>
          <a:lstStyle/>
          <a:p>
            <a:pPr algn="ctr"/>
            <a:r>
              <a:rPr lang="ru-RU" dirty="0" smtClean="0"/>
              <a:t>Отработка переходов и анимации</a:t>
            </a:r>
            <a:endParaRPr lang="en-US" dirty="0"/>
          </a:p>
        </p:txBody>
      </p:sp>
      <p:pic>
        <p:nvPicPr>
          <p:cNvPr id="5" name="Рисунок 4"/>
          <p:cNvPicPr>
            <a:picLocks noChangeAspect="1"/>
          </p:cNvPicPr>
          <p:nvPr/>
        </p:nvPicPr>
        <p:blipFill>
          <a:blip r:embed="rId2"/>
          <a:stretch>
            <a:fillRect/>
          </a:stretch>
        </p:blipFill>
        <p:spPr>
          <a:xfrm>
            <a:off x="5106000" y="1807572"/>
            <a:ext cx="6556270" cy="4943219"/>
          </a:xfrm>
          <a:prstGeom prst="rect">
            <a:avLst/>
          </a:prstGeom>
        </p:spPr>
      </p:pic>
      <p:pic>
        <p:nvPicPr>
          <p:cNvPr id="4" name="Рисунок 3"/>
          <p:cNvPicPr>
            <a:picLocks noChangeAspect="1"/>
          </p:cNvPicPr>
          <p:nvPr/>
        </p:nvPicPr>
        <p:blipFill>
          <a:blip r:embed="rId3"/>
          <a:stretch>
            <a:fillRect/>
          </a:stretch>
        </p:blipFill>
        <p:spPr>
          <a:xfrm>
            <a:off x="246000" y="99000"/>
            <a:ext cx="5505000" cy="3784085"/>
          </a:xfrm>
          <a:prstGeom prst="rect">
            <a:avLst/>
          </a:prstGeom>
        </p:spPr>
      </p:pic>
    </p:spTree>
    <p:extLst>
      <p:ext uri="{BB962C8B-B14F-4D97-AF65-F5344CB8AC3E}">
        <p14:creationId xmlns:p14="http://schemas.microsoft.com/office/powerpoint/2010/main" val="3043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000" y="279000"/>
            <a:ext cx="4547131" cy="6432456"/>
          </a:xfrm>
          <a:prstGeom prst="rect">
            <a:avLst/>
          </a:prstGeom>
        </p:spPr>
      </p:pic>
      <p:sp>
        <p:nvSpPr>
          <p:cNvPr id="5" name="Заголовок 1"/>
          <p:cNvSpPr>
            <a:spLocks noGrp="1"/>
          </p:cNvSpPr>
          <p:nvPr>
            <p:ph type="title"/>
          </p:nvPr>
        </p:nvSpPr>
        <p:spPr>
          <a:xfrm rot="20437755">
            <a:off x="436234" y="2108432"/>
            <a:ext cx="4344970" cy="2160000"/>
          </a:xfrm>
        </p:spPr>
        <p:txBody>
          <a:bodyPr>
            <a:normAutofit/>
          </a:bodyPr>
          <a:lstStyle/>
          <a:p>
            <a:r>
              <a:rPr lang="ru-RU" sz="3600" dirty="0" smtClean="0">
                <a:latin typeface="Times New Roman" panose="02020603050405020304" pitchFamily="18" charset="0"/>
                <a:cs typeface="Times New Roman" panose="02020603050405020304" pitchFamily="18" charset="0"/>
              </a:rPr>
              <a:t>Создание листовок</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05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Разработка баз данных</a:t>
            </a:r>
            <a:endParaRPr lang="en-US" dirty="0"/>
          </a:p>
        </p:txBody>
      </p:sp>
      <p:pic>
        <p:nvPicPr>
          <p:cNvPr id="4" name="Рисунок 3"/>
          <p:cNvPicPr>
            <a:picLocks noChangeAspect="1"/>
          </p:cNvPicPr>
          <p:nvPr/>
        </p:nvPicPr>
        <p:blipFill>
          <a:blip r:embed="rId2"/>
          <a:stretch>
            <a:fillRect/>
          </a:stretch>
        </p:blipFill>
        <p:spPr>
          <a:xfrm>
            <a:off x="2409555" y="1539000"/>
            <a:ext cx="9798578" cy="5040000"/>
          </a:xfrm>
          <a:prstGeom prst="rect">
            <a:avLst/>
          </a:prstGeom>
        </p:spPr>
      </p:pic>
    </p:spTree>
    <p:extLst>
      <p:ext uri="{BB962C8B-B14F-4D97-AF65-F5344CB8AC3E}">
        <p14:creationId xmlns:p14="http://schemas.microsoft.com/office/powerpoint/2010/main" val="414299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291000" y="864000"/>
            <a:ext cx="10991363" cy="5219300"/>
          </a:xfrm>
        </p:spPr>
        <p:txBody>
          <a:bodyPr>
            <a:noAutofit/>
          </a:bodyPr>
          <a:lstStyle/>
          <a:p>
            <a:pPr algn="just"/>
            <a:r>
              <a:rPr lang="ru-RU" sz="2400" dirty="0">
                <a:latin typeface="Times New Roman" panose="02020603050405020304" pitchFamily="18" charset="0"/>
                <a:cs typeface="Times New Roman" panose="02020603050405020304" pitchFamily="18" charset="0"/>
              </a:rPr>
              <a:t>Метод проектов активизирует обучение, т. к. является личностно ориентированным, построен на принципах проблемного обучения, использует множество разнообразных подходов, способствует возрастанию интереса к предмету, позволяет учиться на собственном опыте и, безусловно, приносит удовлетворение учащимся, видящим результат собственного труда. Положительными сторонами метода проектов является направленность на активизацию и индивидуализацию обучения, стимулирование ученической инициативы и роста творческой активности. Более плодотворно проектная методика ведется в группах, т.к. в этом случае наряду с самостоятельной организацией собственной деятельности, самоконтролем и самоанализом, ученик приобретает опыт взаимодействия в творческом коллективе, формирует представление о принципах сотрудничества и организации коллективной работы. Наличие современной компьютерной техники, подключение к Интернету расширяет возможности и делает применение метода проектов гораздо интереснее и проще. Используя компьютер, ученик может работать над проектом в домашних условиях, а Интернет позволяет участвовать и в глобальных проектах</a:t>
            </a:r>
            <a:r>
              <a:rPr lang="ru-RU"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4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471000" y="2394001"/>
            <a:ext cx="10979638" cy="4230638"/>
          </a:xfrm>
        </p:spPr>
        <p:txBody>
          <a:bodyPr>
            <a:normAutofit fontScale="85000" lnSpcReduction="20000"/>
          </a:bodyPr>
          <a:lstStyle/>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Создаёт устойчивую положительную мотивацию к изучению соответствующего материала и самостоятельному решению прикладных задач;</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Формирует чувство ответственности за выполняемую работу;</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Создаёт условия для отношений сотрудничества между учащимися;</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Формирует навыки применения программного обеспечения в разных прикладных областях;</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Способствует развитию творческого подхода к решению задач и формированию умений поиска и выбора оптимального их решения;</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Позволяет создать реальный продукт;</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Повышает интерес и пробуждает воображение учащихся;</a:t>
            </a:r>
          </a:p>
          <a:p>
            <a:pPr lvl="0">
              <a:buFont typeface="Wingdings" pitchFamily="2" charset="2"/>
              <a:buChar char="Ø"/>
            </a:pPr>
            <a:r>
              <a:rPr lang="ru-RU" dirty="0">
                <a:solidFill>
                  <a:schemeClr val="accent2">
                    <a:lumMod val="50000"/>
                  </a:schemeClr>
                </a:solidFill>
                <a:latin typeface="Times New Roman" panose="02020603050405020304" pitchFamily="18" charset="0"/>
                <a:cs typeface="Times New Roman" panose="02020603050405020304" pitchFamily="18" charset="0"/>
              </a:rPr>
              <a:t>Обеспечивает лучшее понимание учащимися места и смысла применяемых ими приёмов преобразования информации и получаемых результатов</a:t>
            </a:r>
            <a:r>
              <a:rPr lang="ru-RU"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Проектная деятельность на уроках информатики</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54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0"/>
            <a:ext cx="10515599" cy="1325563"/>
          </a:xfrm>
        </p:spPr>
        <p:txBody>
          <a:bodyPr>
            <a:normAutofit/>
          </a:bodyPr>
          <a:lstStyle/>
          <a:p>
            <a:pPr algn="ctr">
              <a:defRPr/>
            </a:pPr>
            <a:r>
              <a:rPr lang="ru-RU" sz="4000" spc="50" dirty="0">
                <a:ln w="11430"/>
                <a:solidFill>
                  <a:srgbClr val="FFC000"/>
                </a:solidFill>
                <a:latin typeface="Times New Roman" panose="02020603050405020304" pitchFamily="18" charset="0"/>
                <a:cs typeface="Times New Roman" panose="02020603050405020304" pitchFamily="18" charset="0"/>
              </a:rPr>
              <a:t>В процессе проектной </a:t>
            </a:r>
            <a:br>
              <a:rPr lang="ru-RU" sz="4000" spc="50" dirty="0">
                <a:ln w="11430"/>
                <a:solidFill>
                  <a:srgbClr val="FFC000"/>
                </a:solidFill>
                <a:latin typeface="Times New Roman" panose="02020603050405020304" pitchFamily="18" charset="0"/>
                <a:cs typeface="Times New Roman" panose="02020603050405020304" pitchFamily="18" charset="0"/>
              </a:rPr>
            </a:br>
            <a:r>
              <a:rPr lang="ru-RU" sz="4000" spc="50" dirty="0">
                <a:ln w="11430"/>
                <a:solidFill>
                  <a:srgbClr val="FFC000"/>
                </a:solidFill>
                <a:latin typeface="Times New Roman" panose="02020603050405020304" pitchFamily="18" charset="0"/>
                <a:cs typeface="Times New Roman" panose="02020603050405020304" pitchFamily="18" charset="0"/>
              </a:rPr>
              <a:t>деятельности </a:t>
            </a:r>
            <a:r>
              <a:rPr lang="ru-RU" sz="4000" spc="50" dirty="0" smtClean="0">
                <a:ln w="11430"/>
                <a:solidFill>
                  <a:srgbClr val="FFC000"/>
                </a:solidFill>
                <a:latin typeface="Times New Roman" panose="02020603050405020304" pitchFamily="18" charset="0"/>
                <a:cs typeface="Times New Roman" panose="02020603050405020304" pitchFamily="18" charset="0"/>
              </a:rPr>
              <a:t>развиваются</a:t>
            </a:r>
            <a:endParaRPr lang="en-US" sz="4000" dirty="0">
              <a:solidFill>
                <a:srgbClr val="FFC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311978" y="1470314"/>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коммуникативные</a:t>
            </a:r>
          </a:p>
        </p:txBody>
      </p:sp>
      <p:sp>
        <p:nvSpPr>
          <p:cNvPr id="5" name="Скругленный прямоугольник 4"/>
          <p:cNvSpPr/>
          <p:nvPr/>
        </p:nvSpPr>
        <p:spPr>
          <a:xfrm>
            <a:off x="2311978" y="1970377"/>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личностные</a:t>
            </a:r>
          </a:p>
        </p:txBody>
      </p:sp>
      <p:sp>
        <p:nvSpPr>
          <p:cNvPr id="6" name="Скругленный прямоугольник 5"/>
          <p:cNvSpPr/>
          <p:nvPr/>
        </p:nvSpPr>
        <p:spPr>
          <a:xfrm>
            <a:off x="2311978" y="2470439"/>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социальные</a:t>
            </a:r>
          </a:p>
        </p:txBody>
      </p:sp>
      <p:sp>
        <p:nvSpPr>
          <p:cNvPr id="7" name="Скругленный прямоугольник 6"/>
          <p:cNvSpPr/>
          <p:nvPr/>
        </p:nvSpPr>
        <p:spPr>
          <a:xfrm>
            <a:off x="2311978" y="2970502"/>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литературно-лингвистические</a:t>
            </a:r>
          </a:p>
        </p:txBody>
      </p:sp>
      <p:sp>
        <p:nvSpPr>
          <p:cNvPr id="8" name="Скругленный прямоугольник 7"/>
          <p:cNvSpPr/>
          <p:nvPr/>
        </p:nvSpPr>
        <p:spPr>
          <a:xfrm>
            <a:off x="2311978" y="3470564"/>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математические</a:t>
            </a:r>
          </a:p>
        </p:txBody>
      </p:sp>
      <p:sp>
        <p:nvSpPr>
          <p:cNvPr id="9" name="Скругленный прямоугольник 8"/>
          <p:cNvSpPr/>
          <p:nvPr/>
        </p:nvSpPr>
        <p:spPr>
          <a:xfrm>
            <a:off x="2311978" y="3970627"/>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художественные</a:t>
            </a:r>
          </a:p>
        </p:txBody>
      </p:sp>
      <p:sp>
        <p:nvSpPr>
          <p:cNvPr id="10" name="Скругленный прямоугольник 9"/>
          <p:cNvSpPr/>
          <p:nvPr/>
        </p:nvSpPr>
        <p:spPr>
          <a:xfrm>
            <a:off x="2311978" y="4470689"/>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err="1">
                <a:solidFill>
                  <a:schemeClr val="bg1"/>
                </a:solidFill>
                <a:latin typeface="Times New Roman" panose="02020603050405020304" pitchFamily="18" charset="0"/>
                <a:cs typeface="Times New Roman" panose="02020603050405020304" pitchFamily="18" charset="0"/>
              </a:rPr>
              <a:t>манипулятивные</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311978" y="4970752"/>
            <a:ext cx="6429375"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latin typeface="Times New Roman" panose="02020603050405020304" pitchFamily="18" charset="0"/>
                <a:cs typeface="Times New Roman" panose="02020603050405020304" pitchFamily="18" charset="0"/>
              </a:rPr>
              <a:t>технологические</a:t>
            </a:r>
          </a:p>
        </p:txBody>
      </p:sp>
      <p:sp>
        <p:nvSpPr>
          <p:cNvPr id="12" name="Заголовок 1"/>
          <p:cNvSpPr txBox="1">
            <a:spLocks/>
          </p:cNvSpPr>
          <p:nvPr/>
        </p:nvSpPr>
        <p:spPr>
          <a:xfrm>
            <a:off x="268865" y="5402552"/>
            <a:ext cx="10515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defRPr/>
            </a:pPr>
            <a:r>
              <a:rPr lang="ru-RU" sz="4000" spc="50" dirty="0" smtClean="0">
                <a:ln w="11430"/>
                <a:solidFill>
                  <a:srgbClr val="FFC000"/>
                </a:solidFill>
                <a:latin typeface="Times New Roman" panose="02020603050405020304" pitchFamily="18" charset="0"/>
                <a:cs typeface="Times New Roman" panose="02020603050405020304" pitchFamily="18" charset="0"/>
              </a:rPr>
              <a:t>способности</a:t>
            </a:r>
            <a:endParaRPr lang="en-US" sz="4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36000" y="504000"/>
            <a:ext cx="9765000" cy="1325563"/>
          </a:xfrm>
        </p:spPr>
        <p:txBody>
          <a:bodyPr/>
          <a:lstStyle/>
          <a:p>
            <a:pPr algn="ctr"/>
            <a:r>
              <a:rPr lang="ru-RU" b="1" spc="50" dirty="0">
                <a:ln w="11430"/>
                <a:solidFill>
                  <a:srgbClr val="FFC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Формируются и отрабатываются</a:t>
            </a:r>
            <a:r>
              <a:rPr lang="ru-RU" b="1" spc="50" dirty="0" smtClean="0">
                <a:ln w="11430"/>
                <a:solidFill>
                  <a:srgbClr val="FFC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dirty="0">
              <a:solidFill>
                <a:srgbClr val="FFC000"/>
              </a:solidFill>
              <a:latin typeface="Times New Roman" panose="02020603050405020304" pitchFamily="18" charset="0"/>
              <a:cs typeface="Times New Roman" panose="02020603050405020304" pitchFamily="18" charset="0"/>
            </a:endParaRPr>
          </a:p>
        </p:txBody>
      </p:sp>
      <p:grpSp>
        <p:nvGrpSpPr>
          <p:cNvPr id="5" name="Группа 10"/>
          <p:cNvGrpSpPr>
            <a:grpSpLocks/>
          </p:cNvGrpSpPr>
          <p:nvPr/>
        </p:nvGrpSpPr>
        <p:grpSpPr bwMode="auto">
          <a:xfrm>
            <a:off x="2181000" y="2394000"/>
            <a:ext cx="7560000" cy="4357688"/>
            <a:chOff x="857224" y="1428736"/>
            <a:chExt cx="6429420" cy="2931421"/>
          </a:xfrm>
        </p:grpSpPr>
        <p:sp>
          <p:nvSpPr>
            <p:cNvPr id="6" name="Скругленный прямоугольник 5"/>
            <p:cNvSpPr/>
            <p:nvPr/>
          </p:nvSpPr>
          <p:spPr>
            <a:xfrm>
              <a:off x="857224" y="1428736"/>
              <a:ext cx="6429420" cy="431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Навыки сбора, систематизации, классификации, анализа информации</a:t>
              </a:r>
            </a:p>
          </p:txBody>
        </p:sp>
        <p:sp>
          <p:nvSpPr>
            <p:cNvPr id="7" name="Скругленный прямоугольник 6"/>
            <p:cNvSpPr/>
            <p:nvPr/>
          </p:nvSpPr>
          <p:spPr>
            <a:xfrm>
              <a:off x="857224" y="1928519"/>
              <a:ext cx="6429420" cy="431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Навыки публичного выступления</a:t>
              </a:r>
            </a:p>
          </p:txBody>
        </p:sp>
        <p:sp>
          <p:nvSpPr>
            <p:cNvPr id="8" name="Скругленный прямоугольник 7"/>
            <p:cNvSpPr/>
            <p:nvPr/>
          </p:nvSpPr>
          <p:spPr>
            <a:xfrm>
              <a:off x="857224" y="2429371"/>
              <a:ext cx="6429420" cy="4303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Умения представить информацию в доступном эстетичном виде</a:t>
              </a:r>
            </a:p>
          </p:txBody>
        </p:sp>
        <p:sp>
          <p:nvSpPr>
            <p:cNvPr id="9" name="Скругленный прямоугольник 8"/>
            <p:cNvSpPr/>
            <p:nvPr/>
          </p:nvSpPr>
          <p:spPr>
            <a:xfrm>
              <a:off x="857224" y="2929154"/>
              <a:ext cx="6429420" cy="4303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Умение выражать свои мысли, доказывать свои идеи</a:t>
              </a:r>
            </a:p>
          </p:txBody>
        </p:sp>
        <p:sp>
          <p:nvSpPr>
            <p:cNvPr id="10" name="Скругленный прямоугольник 9"/>
            <p:cNvSpPr/>
            <p:nvPr/>
          </p:nvSpPr>
          <p:spPr>
            <a:xfrm>
              <a:off x="857224" y="3428937"/>
              <a:ext cx="6429420" cy="431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Умение работать в группе, команде</a:t>
              </a:r>
            </a:p>
          </p:txBody>
        </p:sp>
        <p:sp>
          <p:nvSpPr>
            <p:cNvPr id="11" name="Скругленный прямоугольник 10"/>
            <p:cNvSpPr/>
            <p:nvPr/>
          </p:nvSpPr>
          <p:spPr>
            <a:xfrm>
              <a:off x="857224" y="3928720"/>
              <a:ext cx="6429420" cy="431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latin typeface="Times New Roman" panose="02020603050405020304" pitchFamily="18" charset="0"/>
                  <a:cs typeface="Times New Roman" panose="02020603050405020304" pitchFamily="18" charset="0"/>
                </a:rPr>
                <a:t>Умение работать самостоятельно, делать выбор, принимать решение</a:t>
              </a:r>
            </a:p>
          </p:txBody>
        </p:sp>
      </p:grpSp>
    </p:spTree>
    <p:extLst>
      <p:ext uri="{BB962C8B-B14F-4D97-AF65-F5344CB8AC3E}">
        <p14:creationId xmlns:p14="http://schemas.microsoft.com/office/powerpoint/2010/main" val="28040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AE3AC5-8DCB-496C-8E63-AC9FF0F463D4}"/>
              </a:ext>
            </a:extLst>
          </p:cNvPr>
          <p:cNvSpPr>
            <a:spLocks noGrp="1"/>
          </p:cNvSpPr>
          <p:nvPr>
            <p:ph type="title"/>
          </p:nvPr>
        </p:nvSpPr>
        <p:spPr>
          <a:xfrm>
            <a:off x="201000" y="459000"/>
            <a:ext cx="11565000" cy="1215001"/>
          </a:xfrm>
        </p:spPr>
        <p:txBody>
          <a:bodyPr>
            <a:noAutofit/>
          </a:bodyPr>
          <a:lstStyle/>
          <a:p>
            <a:pPr algn="just"/>
            <a:r>
              <a:rPr lang="ru-RU" sz="2000" b="0" dirty="0">
                <a:latin typeface="Times New Roman" panose="02020603050405020304" pitchFamily="18" charset="0"/>
                <a:cs typeface="Times New Roman" panose="02020603050405020304" pitchFamily="18" charset="0"/>
              </a:rPr>
              <a:t>В современных условиях, когда общество предъявляет высокие требования не только к уровню знаний выпускников школ, но и к их умению работать самостоятельно, к способности рассматривать проблему или явление с точек зрения различных наук, все мы сталкиваемся с необходимостью поиска новой формы учебной деятельности. </a:t>
            </a:r>
            <a:endParaRPr lang="en-US" sz="2000" b="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5148" y="1670568"/>
            <a:ext cx="11205000" cy="5016758"/>
          </a:xfrm>
          <a:prstGeom prst="rect">
            <a:avLst/>
          </a:prstGeom>
        </p:spPr>
        <p:txBody>
          <a:bodyPr wrap="square">
            <a:spAutoFit/>
          </a:bodyPr>
          <a:lstStyle/>
          <a:p>
            <a:r>
              <a:rPr lang="ru-RU" sz="2000" dirty="0">
                <a:solidFill>
                  <a:schemeClr val="accent2">
                    <a:lumMod val="75000"/>
                  </a:schemeClr>
                </a:solidFill>
                <a:latin typeface="Times New Roman" panose="02020603050405020304" pitchFamily="18" charset="0"/>
                <a:cs typeface="Times New Roman" panose="02020603050405020304" pitchFamily="18" charset="0"/>
              </a:rPr>
              <a:t>В новых социально-экономических условиях, когда основной ценностью становятся знания, квалификация, умение работать с информацией, эффективные в прошлом системы обучения становятся неприемлемыми, так как они не обеспечивают главного – самореализации человека в новом информационном обществе.</a:t>
            </a:r>
          </a:p>
          <a:p>
            <a:r>
              <a:rPr lang="ru-RU" sz="2000" dirty="0">
                <a:solidFill>
                  <a:schemeClr val="accent2">
                    <a:lumMod val="75000"/>
                  </a:schemeClr>
                </a:solidFill>
                <a:latin typeface="Times New Roman" panose="02020603050405020304" pitchFamily="18" charset="0"/>
                <a:cs typeface="Times New Roman" panose="02020603050405020304" pitchFamily="18" charset="0"/>
              </a:rPr>
              <a:t>В ходе современных исследований объяснительно-иллюстративных технологий обучения получены следующие выводы:</a:t>
            </a:r>
          </a:p>
          <a:p>
            <a:pPr marL="285750" indent="-285750">
              <a:buFont typeface="Arial" panose="020B0604020202020204" pitchFamily="34" charset="0"/>
              <a:buChar char="•"/>
            </a:pPr>
            <a:r>
              <a:rPr lang="ru-RU" sz="2000" dirty="0">
                <a:solidFill>
                  <a:schemeClr val="accent2">
                    <a:lumMod val="75000"/>
                  </a:schemeClr>
                </a:solidFill>
                <a:latin typeface="Times New Roman" panose="02020603050405020304" pitchFamily="18" charset="0"/>
                <a:cs typeface="Times New Roman" panose="02020603050405020304" pitchFamily="18" charset="0"/>
              </a:rPr>
              <a:t>При этом способе обучения закреплены субъект-объективные отношения, стабилизирующие негативное отношение к школьникам и провоцирующие реакцию их непослушания;</a:t>
            </a:r>
          </a:p>
          <a:p>
            <a:pPr marL="285750" indent="-285750">
              <a:buFont typeface="Arial" panose="020B0604020202020204" pitchFamily="34" charset="0"/>
              <a:buChar char="•"/>
            </a:pPr>
            <a:r>
              <a:rPr lang="ru-RU" sz="2000" dirty="0">
                <a:solidFill>
                  <a:schemeClr val="accent2">
                    <a:lumMod val="75000"/>
                  </a:schemeClr>
                </a:solidFill>
                <a:latin typeface="Times New Roman" panose="02020603050405020304" pitchFamily="18" charset="0"/>
                <a:cs typeface="Times New Roman" panose="02020603050405020304" pitchFamily="18" charset="0"/>
              </a:rPr>
              <a:t>В качестве основного средства делового общения используется </a:t>
            </a:r>
            <a:r>
              <a:rPr lang="ru-RU" sz="2000" dirty="0" err="1">
                <a:solidFill>
                  <a:schemeClr val="accent2">
                    <a:lumMod val="75000"/>
                  </a:schemeClr>
                </a:solidFill>
                <a:latin typeface="Times New Roman" panose="02020603050405020304" pitchFamily="18" charset="0"/>
                <a:cs typeface="Times New Roman" panose="02020603050405020304" pitchFamily="18" charset="0"/>
              </a:rPr>
              <a:t>манипулятивное</a:t>
            </a:r>
            <a:r>
              <a:rPr lang="ru-RU" sz="2000" dirty="0">
                <a:solidFill>
                  <a:schemeClr val="accent2">
                    <a:lumMod val="75000"/>
                  </a:schemeClr>
                </a:solidFill>
                <a:latin typeface="Times New Roman" panose="02020603050405020304" pitchFamily="18" charset="0"/>
                <a:cs typeface="Times New Roman" panose="02020603050405020304" pitchFamily="18" charset="0"/>
              </a:rPr>
              <a:t> общение, исключающее речевое взаимодействие учителя и учащихся, затрудняющее приобретение школьниками навыков общения;</a:t>
            </a:r>
          </a:p>
          <a:p>
            <a:pPr marL="285750" indent="-285750">
              <a:buFont typeface="Arial" panose="020B0604020202020204" pitchFamily="34" charset="0"/>
              <a:buChar char="•"/>
            </a:pPr>
            <a:r>
              <a:rPr lang="ru-RU" sz="2000" dirty="0">
                <a:solidFill>
                  <a:schemeClr val="accent2">
                    <a:lumMod val="75000"/>
                  </a:schemeClr>
                </a:solidFill>
                <a:latin typeface="Times New Roman" panose="02020603050405020304" pitchFamily="18" charset="0"/>
                <a:cs typeface="Times New Roman" panose="02020603050405020304" pitchFamily="18" charset="0"/>
              </a:rPr>
              <a:t>Учебная деятельность выстраивается на репродуктивных действиях школьников, выполняемых в режиме принуждения. </a:t>
            </a:r>
          </a:p>
          <a:p>
            <a:r>
              <a:rPr lang="ru-RU" sz="2000" dirty="0">
                <a:solidFill>
                  <a:schemeClr val="accent2">
                    <a:lumMod val="75000"/>
                  </a:schemeClr>
                </a:solidFill>
                <a:latin typeface="Times New Roman" panose="02020603050405020304" pitchFamily="18" charset="0"/>
                <a:cs typeface="Times New Roman" panose="02020603050405020304" pitchFamily="18" charset="0"/>
              </a:rPr>
              <a:t>Ранее ученики выполняли на уроках ИКТ типовое задание по изучаемой теме. Возникла необходимость разнообразить деятельность учащихся, вовлечь их в творческий процесс реализации индивидуальных заданий.</a:t>
            </a:r>
          </a:p>
        </p:txBody>
      </p:sp>
    </p:spTree>
    <p:extLst>
      <p:ext uri="{BB962C8B-B14F-4D97-AF65-F5344CB8AC3E}">
        <p14:creationId xmlns:p14="http://schemas.microsoft.com/office/powerpoint/2010/main" val="40497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6000" y="639000"/>
            <a:ext cx="11160000" cy="1575000"/>
          </a:xfrm>
        </p:spPr>
        <p:txBody>
          <a:bodyPr>
            <a:normAutofit/>
          </a:bodyPr>
          <a:lstStyle/>
          <a:p>
            <a:r>
              <a:rPr lang="ru-RU" dirty="0">
                <a:latin typeface="Times New Roman" pitchFamily="18" charset="0"/>
                <a:cs typeface="Times New Roman" pitchFamily="18" charset="0"/>
              </a:rPr>
              <a:t>Существуют </a:t>
            </a:r>
            <a:r>
              <a:rPr lang="ru-RU" u="sng" dirty="0">
                <a:latin typeface="Times New Roman" pitchFamily="18" charset="0"/>
                <a:cs typeface="Times New Roman" pitchFamily="18" charset="0"/>
              </a:rPr>
              <a:t>трудности</a:t>
            </a:r>
            <a:r>
              <a:rPr lang="ru-RU" dirty="0">
                <a:latin typeface="Times New Roman" pitchFamily="18" charset="0"/>
                <a:cs typeface="Times New Roman" pitchFamily="18" charset="0"/>
              </a:rPr>
              <a:t> использования проектной методики со стороны учащихся: разный уровень знаний, недостаточная способность к самостоятельному мышлению, самоорганизации и самообучению. </a:t>
            </a:r>
          </a:p>
          <a:p>
            <a:endParaRPr lang="en-US" dirty="0"/>
          </a:p>
        </p:txBody>
      </p:sp>
      <p:sp>
        <p:nvSpPr>
          <p:cNvPr id="4" name="Прямоугольник 3"/>
          <p:cNvSpPr/>
          <p:nvPr/>
        </p:nvSpPr>
        <p:spPr>
          <a:xfrm>
            <a:off x="516000" y="4149000"/>
            <a:ext cx="10963000" cy="1384995"/>
          </a:xfrm>
          <a:prstGeom prst="rect">
            <a:avLst/>
          </a:prstGeom>
        </p:spPr>
        <p:txBody>
          <a:bodyPr wrap="square">
            <a:spAutoFit/>
          </a:bodyPr>
          <a:lstStyle/>
          <a:p>
            <a:pPr algn="just"/>
            <a:r>
              <a:rPr lang="ru-RU" sz="2800" dirty="0">
                <a:solidFill>
                  <a:schemeClr val="accent2">
                    <a:lumMod val="50000"/>
                  </a:schemeClr>
                </a:solidFill>
                <a:latin typeface="Times New Roman" pitchFamily="18" charset="0"/>
                <a:cs typeface="Times New Roman" pitchFamily="18" charset="0"/>
              </a:rPr>
              <a:t> </a:t>
            </a:r>
            <a:r>
              <a:rPr lang="ru-RU" sz="2800" b="1" dirty="0">
                <a:solidFill>
                  <a:schemeClr val="accent2">
                    <a:lumMod val="50000"/>
                  </a:schemeClr>
                </a:solidFill>
                <a:latin typeface="Times New Roman" pitchFamily="18" charset="0"/>
                <a:cs typeface="Times New Roman" pitchFamily="18" charset="0"/>
              </a:rPr>
              <a:t>Поэтому организация проектной деятельности требует, прежде всего, исследования основных теоретических  и практических основ использования проектной методики в учебном процессе.</a:t>
            </a:r>
            <a:endParaRPr lang="en-US" sz="2800" dirty="0">
              <a:solidFill>
                <a:schemeClr val="accent2">
                  <a:lumMod val="50000"/>
                </a:schemeClr>
              </a:solidFill>
            </a:endParaRPr>
          </a:p>
        </p:txBody>
      </p:sp>
      <p:sp>
        <p:nvSpPr>
          <p:cNvPr id="5" name="Прямоугольник 4"/>
          <p:cNvSpPr/>
          <p:nvPr/>
        </p:nvSpPr>
        <p:spPr>
          <a:xfrm>
            <a:off x="426000" y="2079000"/>
            <a:ext cx="11024067" cy="954107"/>
          </a:xfrm>
          <a:prstGeom prst="rect">
            <a:avLst/>
          </a:prstGeom>
        </p:spPr>
        <p:txBody>
          <a:bodyPr wrap="square">
            <a:spAutoFit/>
          </a:bodyPr>
          <a:lstStyle/>
          <a:p>
            <a:r>
              <a:rPr lang="ru-RU" sz="2800" dirty="0">
                <a:solidFill>
                  <a:schemeClr val="accent2">
                    <a:lumMod val="50000"/>
                  </a:schemeClr>
                </a:solidFill>
                <a:latin typeface="Times New Roman" pitchFamily="18" charset="0"/>
                <a:cs typeface="Times New Roman" pitchFamily="18" charset="0"/>
              </a:rPr>
              <a:t> Использование проектной методики все еще уступает применению традиционного подхода в процессе обучения.</a:t>
            </a:r>
            <a:endParaRPr lang="en-US" sz="2800" dirty="0">
              <a:solidFill>
                <a:schemeClr val="accent2">
                  <a:lumMod val="50000"/>
                </a:schemeClr>
              </a:solidFill>
            </a:endParaRPr>
          </a:p>
        </p:txBody>
      </p:sp>
    </p:spTree>
    <p:extLst>
      <p:ext uri="{BB962C8B-B14F-4D97-AF65-F5344CB8AC3E}">
        <p14:creationId xmlns:p14="http://schemas.microsoft.com/office/powerpoint/2010/main" val="196934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7A3F9B0-C61E-4C60-847E-58C20F285CD3}"/>
              </a:ext>
            </a:extLst>
          </p:cNvPr>
          <p:cNvSpPr/>
          <p:nvPr/>
        </p:nvSpPr>
        <p:spPr>
          <a:xfrm>
            <a:off x="0" y="0"/>
            <a:ext cx="1219200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C3A62C24-D04B-48C3-AA2C-139B09BA2CCB}"/>
              </a:ext>
            </a:extLst>
          </p:cNvPr>
          <p:cNvSpPr/>
          <p:nvPr/>
        </p:nvSpPr>
        <p:spPr>
          <a:xfrm>
            <a:off x="1236000" y="683550"/>
            <a:ext cx="9720000" cy="5467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a:extLst>
              <a:ext uri="{FF2B5EF4-FFF2-40B4-BE49-F238E27FC236}">
                <a16:creationId xmlns:a16="http://schemas.microsoft.com/office/drawing/2014/main" id="{F517E966-A564-45E1-84EA-531571F5224C}"/>
              </a:ext>
            </a:extLst>
          </p:cNvPr>
          <p:cNvSpPr>
            <a:spLocks noGrp="1"/>
          </p:cNvSpPr>
          <p:nvPr>
            <p:ph type="ctrTitle"/>
          </p:nvPr>
        </p:nvSpPr>
        <p:spPr>
          <a:xfrm>
            <a:off x="1667017" y="1240367"/>
            <a:ext cx="9271650" cy="3554108"/>
          </a:xfrm>
        </p:spPr>
        <p:txBody>
          <a:bodyPr>
            <a:normAutofit/>
          </a:bodyPr>
          <a:lstStyle/>
          <a:p>
            <a:r>
              <a:rPr lang="ru-RU" sz="4800" b="1" dirty="0">
                <a:solidFill>
                  <a:srgbClr val="FFC000"/>
                </a:solidFill>
                <a:latin typeface="Times New Roman" panose="02020603050405020304" pitchFamily="18" charset="0"/>
                <a:cs typeface="Times New Roman" panose="02020603050405020304" pitchFamily="18" charset="0"/>
              </a:rPr>
              <a:t>Применять или нет проектные технологии –выбирать вам, уважаемые коллеги, а я, в свою очередь, желаю вам творчества и успехов!</a:t>
            </a:r>
          </a:p>
        </p:txBody>
      </p:sp>
      <p:sp>
        <p:nvSpPr>
          <p:cNvPr id="8" name="Подзаголовок 7">
            <a:extLst>
              <a:ext uri="{FF2B5EF4-FFF2-40B4-BE49-F238E27FC236}">
                <a16:creationId xmlns:a16="http://schemas.microsoft.com/office/drawing/2014/main" id="{E2BDACE4-4494-4579-AE66-C36AE5DA67AB}"/>
              </a:ext>
            </a:extLst>
          </p:cNvPr>
          <p:cNvSpPr>
            <a:spLocks noGrp="1"/>
          </p:cNvSpPr>
          <p:nvPr>
            <p:ph type="subTitle" idx="1"/>
          </p:nvPr>
        </p:nvSpPr>
        <p:spPr>
          <a:xfrm>
            <a:off x="4836000" y="5768775"/>
            <a:ext cx="7019999" cy="883800"/>
          </a:xfrm>
          <a:solidFill>
            <a:schemeClr val="accent1"/>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ru-RU" sz="4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Благодарю за внимание!</a:t>
            </a:r>
            <a:endParaRPr lang="ru-RU" sz="4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B7677A69-23E8-4468-B0C1-F200BA6A0BB0}"/>
              </a:ext>
            </a:extLst>
          </p:cNvPr>
          <p:cNvSpPr/>
          <p:nvPr/>
        </p:nvSpPr>
        <p:spPr>
          <a:xfrm>
            <a:off x="456450" y="257400"/>
            <a:ext cx="11318400" cy="6366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82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177" y="1719000"/>
            <a:ext cx="10515599" cy="1325563"/>
          </a:xfrm>
        </p:spPr>
        <p:txBody>
          <a:bodyPr>
            <a:normAutofit/>
          </a:bodyPr>
          <a:lstStyle/>
          <a:p>
            <a:pPr algn="ctr"/>
            <a:r>
              <a:rPr lang="ru-RU"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Проектная деятельность</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quarter" idx="14"/>
          </p:nvPr>
        </p:nvSpPr>
        <p:spPr>
          <a:xfrm>
            <a:off x="1055177" y="3429000"/>
            <a:ext cx="10110599" cy="1644438"/>
          </a:xfrm>
        </p:spPr>
        <p:txBody>
          <a:bodyPr/>
          <a:lstStyle/>
          <a:p>
            <a:pPr algn="ctr"/>
            <a:r>
              <a:rPr lang="ru-RU" sz="4000" dirty="0" smtClean="0">
                <a:latin typeface="Times New Roman" panose="02020603050405020304" pitchFamily="18" charset="0"/>
                <a:cs typeface="Times New Roman" panose="02020603050405020304" pitchFamily="18" charset="0"/>
              </a:rPr>
              <a:t>один </a:t>
            </a:r>
            <a:r>
              <a:rPr lang="ru-RU" sz="4000" dirty="0">
                <a:latin typeface="Times New Roman" panose="02020603050405020304" pitchFamily="18" charset="0"/>
                <a:cs typeface="Times New Roman" panose="02020603050405020304" pitchFamily="18" charset="0"/>
              </a:rPr>
              <a:t>из возможных способов достижения указанных целей.</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175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a:extLst>
              <a:ext uri="{FF2B5EF4-FFF2-40B4-BE49-F238E27FC236}">
                <a16:creationId xmlns:a16="http://schemas.microsoft.com/office/drawing/2014/main" id="{6ACD048D-76D9-41CB-88F8-FD08228D74D7}"/>
              </a:ext>
            </a:extLst>
          </p:cNvPr>
          <p:cNvSpPr>
            <a:spLocks noGrp="1"/>
          </p:cNvSpPr>
          <p:nvPr>
            <p:ph type="body" sz="quarter" idx="11"/>
          </p:nvPr>
        </p:nvSpPr>
        <p:spPr>
          <a:xfrm>
            <a:off x="561000" y="2470945"/>
            <a:ext cx="10889638" cy="4153694"/>
          </a:xfrm>
        </p:spPr>
        <p:txBody>
          <a:bodyPr>
            <a:normAutofit fontScale="92500"/>
          </a:bodyPr>
          <a:lstStyle/>
          <a:p>
            <a:pPr marL="0" indent="0">
              <a:buNone/>
            </a:pPr>
            <a:r>
              <a:rPr lang="ru-RU" b="1" dirty="0">
                <a:solidFill>
                  <a:schemeClr val="accent2">
                    <a:lumMod val="75000"/>
                  </a:schemeClr>
                </a:solidFill>
                <a:latin typeface="Times New Roman" panose="02020603050405020304" pitchFamily="18" charset="0"/>
                <a:cs typeface="Times New Roman" panose="02020603050405020304" pitchFamily="18" charset="0"/>
              </a:rPr>
              <a:t>Под методом проектов многие понимают любую творческую или конкретную практическую деятельность Метод проектов в современной его трактовке всегда предполагает наличие проблемы. Особое внимание следует обратить на социально и профессионально значимые проблемы. Кроме того, метод проектов всегда прагматичен по своей сути. Соотношение проблемы и практической реализации полученных результатов её решения или рассмотрения делает метод проектов столь привлекательным для системы образования. Учебное проектирование – это процесс работы над учебным проектом, процесс достижения намеченного результата в виде конкретного «продукта» (проекта). </a:t>
            </a:r>
          </a:p>
          <a:p>
            <a:pPr marL="0" indent="0">
              <a:buNone/>
            </a:pPr>
            <a:endParaRPr lang="ru-RU" dirty="0">
              <a:solidFill>
                <a:schemeClr val="accent1"/>
              </a:solidFill>
            </a:endParaRPr>
          </a:p>
        </p:txBody>
      </p:sp>
      <p:sp>
        <p:nvSpPr>
          <p:cNvPr id="12" name="Заголовок 11">
            <a:extLst>
              <a:ext uri="{FF2B5EF4-FFF2-40B4-BE49-F238E27FC236}">
                <a16:creationId xmlns:a16="http://schemas.microsoft.com/office/drawing/2014/main" id="{0ED081E3-0EEC-47D6-8B2C-F43BA7232B8D}"/>
              </a:ext>
            </a:extLst>
          </p:cNvPr>
          <p:cNvSpPr>
            <a:spLocks noGrp="1"/>
          </p:cNvSpPr>
          <p:nvPr>
            <p:ph type="title"/>
          </p:nvPr>
        </p:nvSpPr>
        <p:spPr>
          <a:xfrm>
            <a:off x="876000" y="729000"/>
            <a:ext cx="10515600" cy="1035051"/>
          </a:xfrm>
        </p:spPr>
        <p:txBody>
          <a:bodyPr>
            <a:normAutofit fontScale="90000"/>
          </a:bodyPr>
          <a:lstStyle/>
          <a:p>
            <a:r>
              <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ТАКОЕ МЕТОД ПРОЕКТОВ? </a:t>
            </a:r>
          </a:p>
        </p:txBody>
      </p:sp>
    </p:spTree>
    <p:extLst>
      <p:ext uri="{BB962C8B-B14F-4D97-AF65-F5344CB8AC3E}">
        <p14:creationId xmlns:p14="http://schemas.microsoft.com/office/powerpoint/2010/main" val="27820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9A41605-339E-4210-9FCA-20A98B9F51F9}"/>
              </a:ext>
            </a:extLst>
          </p:cNvPr>
          <p:cNvSpPr>
            <a:spLocks noGrp="1"/>
          </p:cNvSpPr>
          <p:nvPr>
            <p:ph type="body" sz="quarter" idx="14"/>
          </p:nvPr>
        </p:nvSpPr>
        <p:spPr>
          <a:xfrm>
            <a:off x="426000" y="504000"/>
            <a:ext cx="10444163" cy="4049712"/>
          </a:xfrm>
        </p:spPr>
        <p:txBody>
          <a:bodyPr>
            <a:normAutofit/>
          </a:bodyPr>
          <a:lstStyle/>
          <a:p>
            <a:r>
              <a:rPr lang="ru-RU" sz="3200" dirty="0">
                <a:latin typeface="Times New Roman" panose="02020603050405020304" pitchFamily="18" charset="0"/>
                <a:cs typeface="Times New Roman" panose="02020603050405020304" pitchFamily="18" charset="0"/>
              </a:rPr>
              <a:t>Как отмечает </a:t>
            </a:r>
            <a:r>
              <a:rPr lang="ru-RU" sz="3200" dirty="0" err="1">
                <a:latin typeface="Times New Roman" panose="02020603050405020304" pitchFamily="18" charset="0"/>
                <a:cs typeface="Times New Roman" panose="02020603050405020304" pitchFamily="18" charset="0"/>
              </a:rPr>
              <a:t>Е.С.Полат</a:t>
            </a:r>
            <a:r>
              <a:rPr lang="ru-RU" sz="3200" dirty="0">
                <a:latin typeface="Times New Roman" panose="02020603050405020304" pitchFamily="18" charset="0"/>
                <a:cs typeface="Times New Roman" panose="02020603050405020304" pitchFamily="18" charset="0"/>
              </a:rPr>
              <a:t>, проектный метод позволяет: </a:t>
            </a:r>
            <a:endParaRPr lang="ru-RU" sz="3200"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sym typeface="Wingdings" panose="05000000000000000000" pitchFamily="2" charset="2"/>
              </a:rPr>
              <a:t></a:t>
            </a:r>
            <a:r>
              <a:rPr lang="ru-RU" sz="3200" dirty="0" smtClean="0">
                <a:latin typeface="Times New Roman" panose="02020603050405020304" pitchFamily="18" charset="0"/>
                <a:cs typeface="Times New Roman" panose="02020603050405020304" pitchFamily="18" charset="0"/>
              </a:rPr>
              <a:t>научить </a:t>
            </a:r>
            <a:r>
              <a:rPr lang="ru-RU" sz="3200" dirty="0">
                <a:latin typeface="Times New Roman" panose="02020603050405020304" pitchFamily="18" charset="0"/>
                <a:cs typeface="Times New Roman" panose="02020603050405020304" pitchFamily="18" charset="0"/>
              </a:rPr>
              <a:t>учащихся самостоятельно, критически мыслить; </a:t>
            </a:r>
            <a:endParaRPr lang="ru-RU" sz="3200"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sym typeface="Wingdings" panose="05000000000000000000" pitchFamily="2" charset="2"/>
              </a:rPr>
              <a:t></a:t>
            </a:r>
            <a:r>
              <a:rPr lang="ru-RU" sz="3200" dirty="0" smtClean="0">
                <a:latin typeface="Times New Roman" panose="02020603050405020304" pitchFamily="18" charset="0"/>
                <a:cs typeface="Times New Roman" panose="02020603050405020304" pitchFamily="18" charset="0"/>
              </a:rPr>
              <a:t>размышлять</a:t>
            </a:r>
            <a:r>
              <a:rPr lang="ru-RU" sz="3200" dirty="0">
                <a:latin typeface="Times New Roman" panose="02020603050405020304" pitchFamily="18" charset="0"/>
                <a:cs typeface="Times New Roman" panose="02020603050405020304" pitchFamily="18" charset="0"/>
              </a:rPr>
              <a:t>, опираясь на знание фактов, закономерностей, делать обоснованные выводы; </a:t>
            </a:r>
            <a:endParaRPr lang="ru-RU" sz="3200"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sym typeface="Wingdings" panose="05000000000000000000" pitchFamily="2" charset="2"/>
              </a:rPr>
              <a:t></a:t>
            </a:r>
            <a:r>
              <a:rPr lang="ru-RU" sz="3200" dirty="0" smtClean="0">
                <a:latin typeface="Times New Roman" panose="02020603050405020304" pitchFamily="18" charset="0"/>
                <a:cs typeface="Times New Roman" panose="02020603050405020304" pitchFamily="18" charset="0"/>
              </a:rPr>
              <a:t>принимать </a:t>
            </a:r>
            <a:r>
              <a:rPr lang="ru-RU" sz="3200" dirty="0">
                <a:latin typeface="Times New Roman" panose="02020603050405020304" pitchFamily="18" charset="0"/>
                <a:cs typeface="Times New Roman" panose="02020603050405020304" pitchFamily="18" charset="0"/>
              </a:rPr>
              <a:t>самостоятельные, аргументированные решения; </a:t>
            </a:r>
          </a:p>
          <a:p>
            <a:r>
              <a:rPr lang="ru-RU" dirty="0">
                <a:latin typeface="Times New Roman" panose="02020603050405020304" pitchFamily="18" charset="0"/>
                <a:cs typeface="Times New Roman" panose="02020603050405020304" pitchFamily="18" charset="0"/>
                <a:sym typeface="Wingdings" panose="05000000000000000000" pitchFamily="2" charset="2"/>
              </a:rPr>
              <a:t></a:t>
            </a:r>
            <a:r>
              <a:rPr lang="ru-RU" sz="3200" dirty="0" smtClean="0">
                <a:latin typeface="Times New Roman" panose="02020603050405020304" pitchFamily="18" charset="0"/>
                <a:cs typeface="Times New Roman" panose="02020603050405020304" pitchFamily="18" charset="0"/>
              </a:rPr>
              <a:t>научить </a:t>
            </a:r>
            <a:r>
              <a:rPr lang="ru-RU" sz="3200" dirty="0">
                <a:latin typeface="Times New Roman" panose="02020603050405020304" pitchFamily="18" charset="0"/>
                <a:cs typeface="Times New Roman" panose="02020603050405020304" pitchFamily="18" charset="0"/>
              </a:rPr>
              <a:t>работать в команде. </a:t>
            </a:r>
          </a:p>
        </p:txBody>
      </p:sp>
      <p:sp>
        <p:nvSpPr>
          <p:cNvPr id="5" name="Прямоугольник 4"/>
          <p:cNvSpPr/>
          <p:nvPr/>
        </p:nvSpPr>
        <p:spPr>
          <a:xfrm>
            <a:off x="561000" y="4959000"/>
            <a:ext cx="11295000" cy="954107"/>
          </a:xfrm>
          <a:prstGeom prst="rect">
            <a:avLst/>
          </a:prstGeom>
          <a:solidFill>
            <a:schemeClr val="accent2">
              <a:lumMod val="75000"/>
              <a:alpha val="97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u-RU" sz="2800" b="1" dirty="0">
                <a:solidFill>
                  <a:srgbClr val="FFFF00"/>
                </a:solidFill>
                <a:latin typeface="Times New Roman" panose="02020603050405020304" pitchFamily="18" charset="0"/>
                <a:cs typeface="Times New Roman" panose="02020603050405020304" pitchFamily="18" charset="0"/>
              </a:rPr>
              <a:t>ПРОЕКТ – это самостоятельная творческая завершенная работа, выполненная под руководством учителя.</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4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a:extLst>
              <a:ext uri="{FF2B5EF4-FFF2-40B4-BE49-F238E27FC236}">
                <a16:creationId xmlns:a16="http://schemas.microsoft.com/office/drawing/2014/main" id="{6ACD048D-76D9-41CB-88F8-FD08228D74D7}"/>
              </a:ext>
            </a:extLst>
          </p:cNvPr>
          <p:cNvSpPr>
            <a:spLocks noGrp="1"/>
          </p:cNvSpPr>
          <p:nvPr>
            <p:ph type="body" sz="quarter" idx="11"/>
          </p:nvPr>
        </p:nvSpPr>
        <p:spPr>
          <a:xfrm>
            <a:off x="831000" y="2484000"/>
            <a:ext cx="11069638" cy="4153694"/>
          </a:xfrm>
        </p:spPr>
        <p:txBody>
          <a:bodyPr>
            <a:normAutofit/>
          </a:bodyPr>
          <a:lstStyle/>
          <a:p>
            <a:pPr marL="0" indent="0">
              <a:buNone/>
            </a:pPr>
            <a:r>
              <a:rPr lang="ru-RU" b="1" dirty="0">
                <a:solidFill>
                  <a:schemeClr val="accent2">
                    <a:lumMod val="50000"/>
                  </a:schemeClr>
                </a:solidFill>
                <a:latin typeface="Times New Roman" pitchFamily="18" charset="0"/>
                <a:cs typeface="Times New Roman" pitchFamily="18" charset="0"/>
              </a:rPr>
              <a:t> Метод проектов даёт возможность формировать такие компетентности, которые могут быть перенесены на другие области знания, виды деятельности. Не столь важно, на какой предметной области формируются данные компетентности. </a:t>
            </a:r>
            <a:endParaRPr lang="ru-RU" b="1" dirty="0" smtClean="0">
              <a:solidFill>
                <a:schemeClr val="accent2">
                  <a:lumMod val="50000"/>
                </a:schemeClr>
              </a:solidFill>
              <a:latin typeface="Times New Roman" pitchFamily="18" charset="0"/>
              <a:cs typeface="Times New Roman" pitchFamily="18" charset="0"/>
            </a:endParaRPr>
          </a:p>
          <a:p>
            <a:pPr marL="0" indent="0">
              <a:buNone/>
            </a:pPr>
            <a:r>
              <a:rPr lang="ru-RU" b="1" dirty="0" smtClean="0">
                <a:solidFill>
                  <a:schemeClr val="accent2">
                    <a:lumMod val="50000"/>
                  </a:schemeClr>
                </a:solidFill>
                <a:latin typeface="Times New Roman" pitchFamily="18" charset="0"/>
                <a:cs typeface="Times New Roman" pitchFamily="18" charset="0"/>
              </a:rPr>
              <a:t>Важно</a:t>
            </a:r>
            <a:r>
              <a:rPr lang="ru-RU" b="1" dirty="0">
                <a:solidFill>
                  <a:schemeClr val="accent2">
                    <a:lumMod val="50000"/>
                  </a:schemeClr>
                </a:solidFill>
                <a:latin typeface="Times New Roman" pitchFamily="18" charset="0"/>
                <a:cs typeface="Times New Roman" pitchFamily="18" charset="0"/>
              </a:rPr>
              <a:t>, что учащиеся учатся использовать их в своей познавательной, а в дальнейшем и профессиональной деятельности, да и просто в жизни. Главное, что при этом вместо общей направленности обучения на «Я узнаю о…» (предмете) акцент переносится на «Я узнаю, как… действовать» (т.е. способы деятельности).</a:t>
            </a:r>
            <a:endParaRPr lang="ru-RU" b="1" dirty="0">
              <a:solidFill>
                <a:schemeClr val="accent2">
                  <a:lumMod val="50000"/>
                </a:schemeClr>
              </a:solidFill>
            </a:endParaRPr>
          </a:p>
        </p:txBody>
      </p:sp>
      <p:sp>
        <p:nvSpPr>
          <p:cNvPr id="12" name="Заголовок 11">
            <a:extLst>
              <a:ext uri="{FF2B5EF4-FFF2-40B4-BE49-F238E27FC236}">
                <a16:creationId xmlns:a16="http://schemas.microsoft.com/office/drawing/2014/main" id="{0ED081E3-0EEC-47D6-8B2C-F43BA7232B8D}"/>
              </a:ext>
            </a:extLst>
          </p:cNvPr>
          <p:cNvSpPr>
            <a:spLocks noGrp="1"/>
          </p:cNvSpPr>
          <p:nvPr>
            <p:ph type="title"/>
          </p:nvPr>
        </p:nvSpPr>
        <p:spPr>
          <a:xfrm>
            <a:off x="651000" y="729000"/>
            <a:ext cx="11070000" cy="1035051"/>
          </a:xfrm>
        </p:spPr>
        <p:txBody>
          <a:bodyPr>
            <a:normAutofit fontScale="90000"/>
          </a:bodyPr>
          <a:lstStyle/>
          <a:p>
            <a:r>
              <a:rPr lang="ru-RU" sz="5400" b="1" dirty="0">
                <a:latin typeface="Times New Roman" panose="02020603050405020304" pitchFamily="18" charset="0"/>
                <a:cs typeface="Times New Roman" panose="02020603050405020304" pitchFamily="18" charset="0"/>
              </a:rPr>
              <a:t>Организация проектной деятельности</a:t>
            </a:r>
          </a:p>
        </p:txBody>
      </p:sp>
    </p:spTree>
    <p:extLst>
      <p:ext uri="{BB962C8B-B14F-4D97-AF65-F5344CB8AC3E}">
        <p14:creationId xmlns:p14="http://schemas.microsoft.com/office/powerpoint/2010/main" val="3867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9A41605-339E-4210-9FCA-20A98B9F51F9}"/>
              </a:ext>
            </a:extLst>
          </p:cNvPr>
          <p:cNvSpPr>
            <a:spLocks noGrp="1"/>
          </p:cNvSpPr>
          <p:nvPr>
            <p:ph type="body" sz="quarter" idx="14"/>
          </p:nvPr>
        </p:nvSpPr>
        <p:spPr>
          <a:xfrm>
            <a:off x="426000" y="504000"/>
            <a:ext cx="11430000" cy="5715000"/>
          </a:xfrm>
        </p:spPr>
        <p:txBody>
          <a:bodyPr>
            <a:noAutofit/>
          </a:bodyPr>
          <a:lstStyle/>
          <a:p>
            <a:r>
              <a:rPr lang="ru-RU" sz="4000" dirty="0">
                <a:latin typeface="Times New Roman" pitchFamily="18" charset="0"/>
                <a:cs typeface="Times New Roman" pitchFamily="18" charset="0"/>
              </a:rPr>
              <a:t>Организация проектной деятельности требует от преподавателя определённой подготовки.</a:t>
            </a:r>
          </a:p>
          <a:p>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Первое</a:t>
            </a:r>
            <a:r>
              <a:rPr lang="ru-RU" sz="4000" dirty="0">
                <a:latin typeface="Times New Roman" pitchFamily="18" charset="0"/>
                <a:cs typeface="Times New Roman" pitchFamily="18" charset="0"/>
              </a:rPr>
              <a:t>, с чего следует начать, это определение проблемы, которая ляжет в основу проектной деятельности. Проблема может быть представлена в этой ситуации в достаточно явном или вовсе в неявном виде. Это зависит от подготовленности учащихся к выявлению и формулированию </a:t>
            </a:r>
            <a:r>
              <a:rPr lang="ru-RU" sz="4000" dirty="0" smtClean="0">
                <a:latin typeface="Times New Roman" pitchFamily="18" charset="0"/>
                <a:cs typeface="Times New Roman" pitchFamily="18" charset="0"/>
              </a:rPr>
              <a:t>проблемы.</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9616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025373"/>
      </a:dk2>
      <a:lt2>
        <a:srgbClr val="E7E6E6"/>
      </a:lt2>
      <a:accent1>
        <a:srgbClr val="025373"/>
      </a:accent1>
      <a:accent2>
        <a:srgbClr val="0378A6"/>
      </a:accent2>
      <a:accent3>
        <a:srgbClr val="F2CB05"/>
      </a:accent3>
      <a:accent4>
        <a:srgbClr val="D6D6D6"/>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2662</Words>
  <Application>Microsoft Office PowerPoint</Application>
  <PresentationFormat>Широкоэкранный</PresentationFormat>
  <Paragraphs>228</Paragraphs>
  <Slides>41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Calibri Light</vt:lpstr>
      <vt:lpstr>Comic Sans MS</vt:lpstr>
      <vt:lpstr>Times New Roman</vt:lpstr>
      <vt:lpstr>Wingdings</vt:lpstr>
      <vt:lpstr>Тема Office</vt:lpstr>
      <vt:lpstr>Организация проектной деятельности на уроках информатики и во внеурочной деятельности как способ формирования личностных, метапредметных и предметных компетенций учащихся</vt:lpstr>
      <vt:lpstr>Презентация PowerPoint</vt:lpstr>
      <vt:lpstr>Метод проектов появился в Америке в 1918 году.  Статья У. Килпатрика «Метод проектов», опубликованная в 1918 году в «Рекорде педколледжа» – ведущем журнале американской школьной педагогики – приобрела огромную популярность</vt:lpstr>
      <vt:lpstr>В современных условиях, когда общество предъявляет высокие требования не только к уровню знаний выпускников школ, но и к их умению работать самостоятельно, к способности рассматривать проблему или явление с точек зрения различных наук, все мы сталкиваемся с необходимостью поиска новой формы учебной деятельности. </vt:lpstr>
      <vt:lpstr>Проектная деятельность</vt:lpstr>
      <vt:lpstr>ЧТО ТАКОЕ МЕТОД ПРОЕКТОВ? </vt:lpstr>
      <vt:lpstr>Презентация PowerPoint</vt:lpstr>
      <vt:lpstr>Организация проектной деятельности</vt:lpstr>
      <vt:lpstr>Презентация PowerPoint</vt:lpstr>
      <vt:lpstr>Цели и задачи проектной деятельности:</vt:lpstr>
      <vt:lpstr>Основные требования к использованию метода проектов:</vt:lpstr>
      <vt:lpstr>Презентация PowerPoint</vt:lpstr>
      <vt:lpstr>Презентация PowerPoint</vt:lpstr>
      <vt:lpstr>Презентация PowerPoint</vt:lpstr>
      <vt:lpstr>Типология проектов может быть условно определена по следующим признакам:</vt:lpstr>
      <vt:lpstr>2. По продолжительности выполнения проекты могут быть:</vt:lpstr>
      <vt:lpstr>3. По характеру контактов проекты бывают:</vt:lpstr>
      <vt:lpstr>4. По характеру управления принято различать проекты:</vt:lpstr>
      <vt:lpstr>5. В соответствии с методом, доминирующим в проекте, можно выделить следующие типы проектов: </vt:lpstr>
      <vt:lpstr>Презентация PowerPoint</vt:lpstr>
      <vt:lpstr>Презентация PowerPoint</vt:lpstr>
      <vt:lpstr>Презентация PowerPoint</vt:lpstr>
      <vt:lpstr>6. По предметно-содержательной области проекты дифференцируются на: </vt:lpstr>
      <vt:lpstr>Работа над проектами проходит в несколько этапов:</vt:lpstr>
      <vt:lpstr>Презентация PowerPoint</vt:lpstr>
      <vt:lpstr>Итог проектной деятельности –  это формирование умений: </vt:lpstr>
      <vt:lpstr>Формы продуктов проектной деятельности</vt:lpstr>
      <vt:lpstr>Презентация проектов</vt:lpstr>
      <vt:lpstr>Критерии оценки проекта</vt:lpstr>
      <vt:lpstr>Презентация PowerPoint</vt:lpstr>
      <vt:lpstr>Метод проектов получил распространение при изучении в школах различных разделов компьютерных информационно-коммуникационных технологий (ИКТ). </vt:lpstr>
      <vt:lpstr>Отработка гиперссылок</vt:lpstr>
      <vt:lpstr>Отработка переходов и анимации</vt:lpstr>
      <vt:lpstr>Создание листовок</vt:lpstr>
      <vt:lpstr>Разработка баз данных</vt:lpstr>
      <vt:lpstr>Презентация PowerPoint</vt:lpstr>
      <vt:lpstr>Проектная деятельность на уроках информатики:</vt:lpstr>
      <vt:lpstr>В процессе проектной  деятельности развиваются</vt:lpstr>
      <vt:lpstr>Формируются и отрабатываются:</vt:lpstr>
      <vt:lpstr>Презентация PowerPoint</vt:lpstr>
      <vt:lpstr>Применять или нет проектные технологии –выбирать вам, уважаемые коллеги, а я, в свою очередь, желаю вам творчества и успехов!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ИНФОРМАТИКА-ПК</cp:lastModifiedBy>
  <cp:revision>49</cp:revision>
  <dcterms:created xsi:type="dcterms:W3CDTF">2020-06-21T13:18:43Z</dcterms:created>
  <dcterms:modified xsi:type="dcterms:W3CDTF">2023-01-24T07:34:17Z</dcterms:modified>
</cp:coreProperties>
</file>