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9" r:id="rId3"/>
    <p:sldId id="267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8" r:id="rId12"/>
    <p:sldId id="272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chive.ru/vasilysuriko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Рисунок – основа изобразительного творчества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5661248"/>
            <a:ext cx="444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Разработала учитель ИЗО </a:t>
            </a:r>
          </a:p>
          <a:p>
            <a:pPr algn="r"/>
            <a:r>
              <a:rPr lang="ru-RU" sz="2400" dirty="0" smtClean="0"/>
              <a:t>Калинина Татьяна Валерьевна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1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Пятно</a:t>
            </a:r>
            <a:r>
              <a:rPr lang="ru-RU" sz="2800" dirty="0">
                <a:solidFill>
                  <a:schemeClr val="bg1"/>
                </a:solidFill>
              </a:rPr>
              <a:t> – основное средство изображения на плоскости. Тональные отношения улавливают переходы света и тени от самого тёмного по ступенькам серого к самому светлому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6832"/>
            <a:ext cx="4874163" cy="276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cf2.ppt-online.org/files2/slide/t/tR26wcEPmfWQbIyki7z9Yp3OgnBUN8lH5Ze0AC/slide-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22156" r="15855" b="10953"/>
          <a:stretch/>
        </p:blipFill>
        <p:spPr bwMode="auto">
          <a:xfrm>
            <a:off x="3851920" y="2903926"/>
            <a:ext cx="4918185" cy="3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algn="ctr"/>
            <a:r>
              <a:rPr lang="ru-RU" sz="4000" b="1" dirty="0"/>
              <a:t>Т</a:t>
            </a:r>
            <a:r>
              <a:rPr lang="ru-RU" sz="4000" b="1" dirty="0" smtClean="0"/>
              <a:t>ональная шкала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8194" name="Picture 2" descr="https://resh.edu.ru/uploads/lesson_extract/7877/20200424202208/OEBPS/objects/c_izoi_6_2_1/9b29b727-4bbe-4ce6-a504-7d7be28ab3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8418"/>
            <a:ext cx="726966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56992"/>
            <a:ext cx="8784976" cy="33123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resh.edu.ru/uploads/lesson_extract/7877/20200424202208/OEBPS/objects/c_izoi_6_2_1/9b29b727-4bbe-4ce6-a504-7d7be28ab3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726966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Творческое задание 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cf2.ppt-online.org/files2/slide/w/wy8ilW0nJVvqDxzghkPXpaGUIrAd52u4cMKfmSCb9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02404" cy="50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2" descr="https://pristor.ru/wp-content/uploads/2019/10/%D0%9D%D0%B0%D0%B1%D1%80%D0%BE%D1%81%D0%BA%D0%B8-%D0%B8-%D0%B7%D0%B0%D1%80%D0%B8%D1%81%D0%BE%D0%B2%D0%BA%D0%B8-%D0%B6%D0%B8%D0%B2%D0%BE%D1%82%D0%BD%D1%8B%D1%85-%D0%B8-%D0%BF%D1%82%D0%B8%D1%86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ristor.ru/wp-content/uploads/2019/10/%D0%9D%D0%B0%D0%B1%D1%80%D0%BE%D1%81%D0%BA%D0%B8-%D0%B8-%D0%B7%D0%B0%D1%80%D0%B8%D1%81%D0%BE%D0%B2%D0%BA%D0%B8-%D0%B6%D0%B8%D0%B2%D0%BE%D1%82%D0%BD%D1%8B%D1%85-%D0%B8-%D0%BF%D1%82%D0%B8%D1%860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s://gas-kvas.com/uploads/posts/2023-01/1674430082_gas-kvas-com-p-eskiz-graficheskii-risunok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0" y="320200"/>
            <a:ext cx="282271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pinimg.com/originals/0e/9e/1d/0e9e1de9340b4b0386210072263bae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91" y="184924"/>
            <a:ext cx="286017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gas-kvas.com/uploads/posts/2023-01/1674478897_gas-kvas-com-p-graficheskii-risunok-s-uzorami-trav-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2" b="22494"/>
          <a:stretch/>
        </p:blipFill>
        <p:spPr bwMode="auto">
          <a:xfrm>
            <a:off x="125487" y="4077072"/>
            <a:ext cx="5526633" cy="22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7.pngwing.com/pngs/550/885/png-transparent-twig-desktop-plant-stem-leaf-white-leaf-compu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41" y="312738"/>
            <a:ext cx="2879300" cy="28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736x/51/77/61/517761672eede7ebd82618e47ffc5149--duna-ilh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28" y="3387312"/>
            <a:ext cx="2843808" cy="3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webmg.ru/wp-content/uploads/2022/05/i-126-17-768x9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976"/>
            <a:ext cx="3744416" cy="44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51/77/61/517761672eede7ebd82618e47ffc5149--duna-il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2976"/>
            <a:ext cx="3657046" cy="44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6-21.userapi.com/s/v1/if1/gOP1ag6b0PJgR288mNeXpXNFC-q7SSpEaA5eCJlndnXG4u3KuigVWdV2FDpDFFkjWxx_WA.jpg?size=540x540&amp;quality=96&amp;crop=0,0,540,540&amp;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004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as-kvas.com/uploads/posts/2023-01/1674478895_gas-kvas-com-p-graficheskii-risunok-s-uzorami-trav-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16016" y="404664"/>
            <a:ext cx="3925049" cy="52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/>
          </a:p>
          <a:p>
            <a:pPr algn="ctr"/>
            <a:endParaRPr lang="ru-RU" sz="4000" b="1" dirty="0" smtClean="0"/>
          </a:p>
          <a:p>
            <a:pPr algn="ctr"/>
            <a:r>
              <a:rPr lang="ru-RU" sz="8000" b="1" dirty="0" smtClean="0"/>
              <a:t>Графика</a:t>
            </a:r>
            <a:r>
              <a:rPr lang="ru-RU" sz="5400" dirty="0" smtClean="0"/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Большой потенциал творческого рисунка раскрыли мастера Высокого Возрождения (Рафаэль, Микеланджело, Леонардо да Винчи)</a:t>
            </a:r>
            <a:br>
              <a:rPr lang="ru-RU" sz="31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i.pinimg.com/originals/95/8b/9f/958b9fe14f842b2eefb275191353ce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5" y="3234281"/>
            <a:ext cx="3168353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pinimg.com/originals/c8/58/a6/c858a6e11188a563fbcf6485b4aac5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204864"/>
            <a:ext cx="2592289" cy="3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pinimg.com/736x/0d/36/e7/0d36e7921cc4cfc0198fcf381df2fc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42912"/>
            <a:ext cx="2868447" cy="31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Набросок</a:t>
            </a:r>
            <a:r>
              <a:rPr lang="ru-RU" sz="3100" dirty="0" smtClean="0">
                <a:solidFill>
                  <a:schemeClr val="bg1"/>
                </a:solidFill>
              </a:rPr>
              <a:t> – это рисунок, сделанный очень быстро. В наброске художник стремится изобразить основную пластическую мысль, увиденную в натуре.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resh.edu.ru/uploads/lesson_extract/7877/20200424202208/OEBPS/objects/c_izoi_6_2_1/6ff5986c-b771-4f7e-aa36-3d4ff9c2f31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984776" cy="440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23429"/>
            <a:ext cx="832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В. И. Суриков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/>
              <a:t>БОЯРЫНЯ МОРОЗОВА. Эскиз композиции. Карандаш. XIX в</a:t>
            </a:r>
          </a:p>
        </p:txBody>
      </p:sp>
    </p:spTree>
    <p:extLst>
      <p:ext uri="{BB962C8B-B14F-4D97-AF65-F5344CB8AC3E}">
        <p14:creationId xmlns:p14="http://schemas.microsoft.com/office/powerpoint/2010/main" val="23154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Зарисовка</a:t>
            </a:r>
            <a:r>
              <a:rPr lang="ru-RU" dirty="0">
                <a:solidFill>
                  <a:schemeClr val="bg1"/>
                </a:solidFill>
              </a:rPr>
              <a:t> – это более долгий, изучающий рисунок.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resh.edu.ru/uploads/lesson_extract/7877/20200424202208/OEBPS/objects/c_izoi_6_2_1/8755efca-55f0-491a-93b6-3eed90c8c7e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28392" cy="50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kuznecov.files.wordpress.com/2015/04/d183-d183d181d0bed0bbd0bad0b8-d0b4d0bed0bcd0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9570"/>
            <a:ext cx="45254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pristor.ru/wp-content/uploads/2019/10/%D0%9D%D0%B0%D0%B1%D1%80%D0%BE%D1%81%D0%BA%D0%B8-%D0%B8-%D0%B7%D0%B0%D1%80%D0%B8%D1%81%D0%BE%D0%B2%D0%BA%D0%B8-%D0%B6%D0%B8%D0%B2%D0%BE%D1%82%D0%BD%D1%8B%D1%85-%D0%B8-%D0%BF%D1%82%D0%B8%D1%86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424936" cy="41044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Рисунок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карандашом </a:t>
            </a:r>
            <a:r>
              <a:rPr lang="ru-RU" dirty="0">
                <a:solidFill>
                  <a:schemeClr val="bg1"/>
                </a:solidFill>
                <a:effectLst/>
              </a:rPr>
              <a:t>в основном состоит из </a:t>
            </a:r>
            <a:r>
              <a:rPr lang="ru-RU" b="1" dirty="0">
                <a:solidFill>
                  <a:schemeClr val="bg1"/>
                </a:solidFill>
                <a:effectLst/>
              </a:rPr>
              <a:t>линий</a:t>
            </a:r>
            <a:r>
              <a:rPr lang="ru-RU" dirty="0">
                <a:solidFill>
                  <a:schemeClr val="bg1"/>
                </a:solidFill>
                <a:effectLst/>
              </a:rPr>
              <a:t> – длинных или коротких, волнистых или отрывистых, толстых или тонких. </a:t>
            </a:r>
            <a:r>
              <a:rPr lang="ru-RU" b="1" dirty="0">
                <a:solidFill>
                  <a:schemeClr val="bg1"/>
                </a:solidFill>
                <a:effectLst/>
              </a:rPr>
              <a:t>Линии разные по своему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характеру. </a:t>
            </a:r>
            <a:br>
              <a:rPr lang="ru-RU" b="1" dirty="0" smtClean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b="1" dirty="0" smtClean="0">
                <a:solidFill>
                  <a:schemeClr val="bg1"/>
                </a:solidFill>
              </a:rPr>
              <a:t>Линия</a:t>
            </a:r>
            <a:r>
              <a:rPr lang="ru-RU" dirty="0">
                <a:solidFill>
                  <a:schemeClr val="bg1"/>
                </a:solidFill>
              </a:rPr>
              <a:t> обозначает контур предмета, его край, но в жизни этой черты нет.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7324" r="22707" b="8385"/>
          <a:stretch/>
        </p:blipFill>
        <p:spPr bwMode="auto">
          <a:xfrm>
            <a:off x="526473" y="554182"/>
            <a:ext cx="3768436" cy="25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4878" r="5722" b="7314"/>
          <a:stretch/>
        </p:blipFill>
        <p:spPr bwMode="auto">
          <a:xfrm>
            <a:off x="189759" y="3429000"/>
            <a:ext cx="4441864" cy="263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t="7459" r="6966" b="8574"/>
          <a:stretch/>
        </p:blipFill>
        <p:spPr bwMode="auto">
          <a:xfrm>
            <a:off x="4883725" y="692696"/>
            <a:ext cx="4123069" cy="303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t="4716" r="4246" b="6968"/>
          <a:stretch/>
        </p:blipFill>
        <p:spPr bwMode="auto">
          <a:xfrm>
            <a:off x="4869159" y="4149080"/>
            <a:ext cx="4137636" cy="23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s0.showslide.ru/s_slide/74a95426c418814c1ed33ba72f2b4f05/d9f3fb34-7a74-4a7e-b75f-38f2d8af6b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4350" r="7693" b="13529"/>
          <a:stretch/>
        </p:blipFill>
        <p:spPr bwMode="auto">
          <a:xfrm>
            <a:off x="429250" y="1268760"/>
            <a:ext cx="43501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1.showslide.ru/s_slide/9f310a72a16be53066cbc69eb1618530/f97b0007-7ffa-4c66-bb20-7aec71d92f8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20176" r="5268" b="3651"/>
          <a:stretch/>
        </p:blipFill>
        <p:spPr bwMode="auto">
          <a:xfrm rot="5400000">
            <a:off x="3887396" y="1463550"/>
            <a:ext cx="6072372" cy="38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Ритм</a:t>
            </a:r>
            <a:r>
              <a:rPr lang="ru-RU" dirty="0">
                <a:solidFill>
                  <a:schemeClr val="bg1"/>
                </a:solidFill>
              </a:rPr>
              <a:t> – это чередование соизмеримых между собой элементов.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7852" r="4797" b="8107"/>
          <a:stretch/>
        </p:blipFill>
        <p:spPr bwMode="auto">
          <a:xfrm>
            <a:off x="4932040" y="1840632"/>
            <a:ext cx="3672815" cy="204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i.pinimg.com/originals/9e/2f/2f/9e2f2f92602b8be9ef0d893f9b12d4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catherineasquithgallery.com/uploads/posts/2021-02/1614271033_72-p-chernii-risunok-na-tsvetnom-fone-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atherineasquithgallery.com/uploads/posts/2021-02/1614271033_72-p-chernii-risunok-na-tsvetnom-fone-8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yandex-images.clstorage.net/b9dL93S84/ee92aeat/QnscD0yYdTEYa2voZqTExmzs06gANALcZxtt1eQpaBoTPAGi83ND1lIkNv1QkL47exevGp8B9FVnxTyS42BXDMf_GYtIWcTV6Mt76FZ0VXb8nGMo8LRDnBc-6KPHuy8oBU6ywHQU9LeiVJaYZAEPemjBLnz9oeFShTCacpc3ocgguB1_fEo3NGibyJ_FJKYUTjxlWPAF1gwyaZzgJCmMOWRcEVAWpWdXEsRUOhbHrNubUKouj3Fx8WcheCN3FHBogIic_k66BpWrqVm8Z6dU1Ez-9jpyV7aPknj_Unbab_k3jGNDxIa1VKFklOpXN44ZCFJYH3xAgSAXMEuxVZSQiKHpHx6N-gWFGhopzweVpnUeLCfI8lZ03IJ6XAM0uZyZhx4QsDd2Fjaw9wWK5_WfGyvyWf294SNB57F4kZVXMiqzW_yffuk1RHnLGF6XFUYGzK-mWDMVtL2yyW6DZKvsOTeP4wJmF0S1kCVUCSUUTGq74qtv3fEz4LRB2bHlpbCakEv_LXzIFZdoyXmuRAZGFn_tFdjwtcSN8Crd0GdbzRoGD1GgxwSmJILHdMkUpVxqalNZ3Z3DETJ3Afkw1cXSKLH6zK1eaXVUu-hLfkSk54eMH-e5QDblrGAZj7NEGW2oxixyYhVHVTej5zSJpqZvWblyCO5OYfPztUE5YCUl4OlQe17Ov7vkJXr7yh3GtIamvk81m5D35b2D66wBtyitGVbc4VIEBCdU0DSm6ybHbHuLo8vd7lPzgpdCqEIF5CErYRk-nq475Pdr6YrPxLe3Ny39tEmB5wce4YicMJdJzloXLjLzxVf1BrDEput2lZ6JCgF671_xoJPlowkwxWaCaSI5PjzP-beWeRm6zwVUZrceXcX7oDYnbDL4fAInyD0KFh7BAsfHJ9aABtX6VCf86yqj-T8uwSCRZaIJ8oXGIWlgKuw8fysFZqvZeE0WtacW_e4HqeBE533i2s-i5qu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s://img-fotki.yandex.ru/get/404631/100655484.1197/0_1d3590_cd834b2f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80" y="4210635"/>
            <a:ext cx="2374533" cy="23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246</TotalTime>
  <Words>49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Рисунок – основа изобразительного творчества </vt:lpstr>
      <vt:lpstr>Презентация PowerPoint</vt:lpstr>
      <vt:lpstr>Большой потенциал творческого рисунка раскрыли мастера Высокого Возрождения (Рафаэль, Микеланджело, Леонардо да Винчи) </vt:lpstr>
      <vt:lpstr>Набросок – это рисунок, сделанный очень быстро. В наброске художник стремится изобразить основную пластическую мысль, увиденную в натуре. </vt:lpstr>
      <vt:lpstr>Зарисовка – это более долгий, изучающий рисунок. </vt:lpstr>
      <vt:lpstr>Рисунок карандашом в основном состоит из линий – длинных или коротких, волнистых или отрывистых, толстых или тонких. Линии разные по своему характеру.   Линия обозначает контур предмета, его край, но в жизни этой черты нет. </vt:lpstr>
      <vt:lpstr>Презентация PowerPoint</vt:lpstr>
      <vt:lpstr>Презентация PowerPoint</vt:lpstr>
      <vt:lpstr>Ритм – это чередование соизмеримых между собой элементов. </vt:lpstr>
      <vt:lpstr>Пятно – основное средство изображения на плоскости. Тональные отношения улавливают переходы света и тени от самого тёмного по ступенькам серого к самому светлому </vt:lpstr>
      <vt:lpstr>Презентация PowerPoint</vt:lpstr>
      <vt:lpstr>Творческое задание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</dc:creator>
  <cp:lastModifiedBy>ИЗО</cp:lastModifiedBy>
  <cp:revision>13</cp:revision>
  <dcterms:created xsi:type="dcterms:W3CDTF">2023-09-13T09:10:43Z</dcterms:created>
  <dcterms:modified xsi:type="dcterms:W3CDTF">2023-12-28T10:42:04Z</dcterms:modified>
</cp:coreProperties>
</file>