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0F60-96C5-47E2-86D1-556C7D2FE684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84D09-730A-422A-8DBB-50E267E79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9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84D09-730A-422A-8DBB-50E267E79BE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2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7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0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07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5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2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0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3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64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9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3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2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4806-5021-4327-B0F0-7901869C0C7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1204-2C81-4827-B98E-88A483594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2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_____Microsoft_Excel_97-20031.xls"/><Relationship Id="rId7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2.xls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Consolas" pitchFamily="49" charset="0"/>
                <a:cs typeface="Consolas" pitchFamily="49" charset="0"/>
              </a:rPr>
              <a:t>Задачи на растворы</a:t>
            </a:r>
            <a:br>
              <a:rPr lang="ru-RU" b="1" dirty="0" smtClean="0">
                <a:solidFill>
                  <a:srgbClr val="C00000"/>
                </a:solidFill>
                <a:effectLst/>
                <a:latin typeface="Consolas" pitchFamily="49" charset="0"/>
                <a:cs typeface="Consolas" pitchFamily="49" charset="0"/>
              </a:rPr>
            </a:br>
            <a:endParaRPr lang="ru-RU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11 класс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573016"/>
            <a:ext cx="6678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057400" algn="l"/>
              </a:tabLst>
            </a:pPr>
            <a:r>
              <a:rPr lang="ru-RU" b="1" dirty="0" smtClean="0">
                <a:latin typeface="Consolas" pitchFamily="49" charset="0"/>
                <a:ea typeface="Times New Roman"/>
                <a:cs typeface="Consolas" pitchFamily="49" charset="0"/>
              </a:rPr>
              <a:t>Уметь решать задачи есть искусство,</a:t>
            </a:r>
            <a:endParaRPr lang="ru-RU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algn="r">
              <a:spcAft>
                <a:spcPts val="0"/>
              </a:spcAft>
              <a:tabLst>
                <a:tab pos="2057400" algn="l"/>
              </a:tabLst>
            </a:pPr>
            <a:r>
              <a:rPr lang="ru-RU" b="1" dirty="0">
                <a:latin typeface="Consolas" pitchFamily="49" charset="0"/>
                <a:ea typeface="Times New Roman"/>
                <a:cs typeface="Consolas" pitchFamily="49" charset="0"/>
              </a:rPr>
              <a:t>п</a:t>
            </a:r>
            <a:r>
              <a:rPr lang="ru-RU" b="1" dirty="0" smtClean="0">
                <a:latin typeface="Consolas" pitchFamily="49" charset="0"/>
                <a:ea typeface="Times New Roman"/>
                <a:cs typeface="Consolas" pitchFamily="49" charset="0"/>
              </a:rPr>
              <a:t>реобращающееся с практикой.</a:t>
            </a:r>
            <a:endParaRPr lang="ru-RU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algn="r">
              <a:spcAft>
                <a:spcPts val="0"/>
              </a:spcAft>
              <a:tabLst>
                <a:tab pos="2057400" algn="l"/>
              </a:tabLst>
            </a:pPr>
            <a:r>
              <a:rPr lang="ru-RU" dirty="0" smtClean="0">
                <a:latin typeface="Consolas" pitchFamily="49" charset="0"/>
                <a:ea typeface="Times New Roman"/>
                <a:cs typeface="Consolas" pitchFamily="49" charset="0"/>
              </a:rPr>
              <a:t>                      </a:t>
            </a:r>
            <a:r>
              <a:rPr lang="ru-RU" b="1" i="1" dirty="0" smtClean="0">
                <a:latin typeface="Consolas" pitchFamily="49" charset="0"/>
                <a:ea typeface="Times New Roman"/>
                <a:cs typeface="Consolas" pitchFamily="49" charset="0"/>
              </a:rPr>
              <a:t>Д. Пойа</a:t>
            </a:r>
            <a:endParaRPr lang="ru-RU" sz="2000" b="1" i="1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13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В свежих грибах 92% воды, а в сухих 8% воды, сколько сухих грибов можно получить из 23кг свежих?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olas" pitchFamily="49" charset="0"/>
                <a:cs typeface="Consolas" pitchFamily="49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olas" pitchFamily="49" charset="0"/>
                <a:cs typeface="Consolas" pitchFamily="49" charset="0"/>
              </a:rPr>
            </a:br>
            <a:endParaRPr lang="ru-RU" sz="24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357005"/>
              </p:ext>
            </p:extLst>
          </p:nvPr>
        </p:nvGraphicFramePr>
        <p:xfrm>
          <a:off x="395536" y="2060848"/>
          <a:ext cx="5212080" cy="17281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05355"/>
                <a:gridCol w="326390"/>
                <a:gridCol w="1257300"/>
                <a:gridCol w="237490"/>
                <a:gridCol w="1185545"/>
              </a:tblGrid>
              <a:tr h="5760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0,08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0,92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=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Свежие грибы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76400" algn="l"/>
                          <a:tab pos="3002915" algn="ctr"/>
                        </a:tabLs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Сухие грибы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735226"/>
              </p:ext>
            </p:extLst>
          </p:nvPr>
        </p:nvGraphicFramePr>
        <p:xfrm>
          <a:off x="1979712" y="2492896"/>
          <a:ext cx="6572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Лист" r:id="rId3" imgW="619206" imgH="171468" progId="Excel.Sheet.8">
                  <p:embed/>
                </p:oleObj>
              </mc:Choice>
              <mc:Fallback>
                <p:oleObj name="Лист" r:id="rId3" imgW="619206" imgH="17146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6572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739997"/>
              </p:ext>
            </p:extLst>
          </p:nvPr>
        </p:nvGraphicFramePr>
        <p:xfrm>
          <a:off x="3392303" y="2492896"/>
          <a:ext cx="657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Лист" r:id="rId5" imgW="619206" imgH="171468" progId="Excel.Sheet.8">
                  <p:embed/>
                </p:oleObj>
              </mc:Choice>
              <mc:Fallback>
                <p:oleObj name="Лист" r:id="rId5" imgW="619206" imgH="171468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303" y="2492896"/>
                        <a:ext cx="657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558313"/>
              </p:ext>
            </p:extLst>
          </p:nvPr>
        </p:nvGraphicFramePr>
        <p:xfrm>
          <a:off x="5148064" y="2492896"/>
          <a:ext cx="657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Лист" r:id="rId7" imgW="619206" imgH="171468" progId="Excel.Sheet.8">
                  <p:embed/>
                </p:oleObj>
              </mc:Choice>
              <mc:Fallback>
                <p:oleObj name="Лист" r:id="rId7" imgW="619206" imgH="17146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492896"/>
                        <a:ext cx="657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274277"/>
            <a:ext cx="73448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% грибов в свежих грибах  100 – 92% = 8%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% грибов в сухих грибах100 – 8% =92%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1501" y="3768134"/>
            <a:ext cx="7560840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23×0,08 -0 =(23-Х)×0,92;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1,84 =21,16 -0,92Х;  0,92Х =19,32; Х= 21кг(это вода)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Масса сухих грибов =23 -21 =2кг.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Ответ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сухих грибов=2кг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52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1. ЕГЭ задание № 29</a:t>
            </a:r>
            <a:b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1.При взаимодействии 0,2 моль сульфида железа (II) с соляной кислотой выделяется газ объёмом____ л (</a:t>
            </a:r>
            <a:r>
              <a:rPr lang="ru-RU" dirty="0" err="1" smtClean="0"/>
              <a:t>н.у</a:t>
            </a:r>
            <a:r>
              <a:rPr lang="ru-RU" dirty="0" smtClean="0"/>
              <a:t>.). (Запишите число с точностью до сотых.)</a:t>
            </a:r>
          </a:p>
          <a:p>
            <a:endParaRPr lang="ru-RU" dirty="0" smtClean="0"/>
          </a:p>
          <a:p>
            <a:r>
              <a:rPr lang="ru-RU" dirty="0" smtClean="0"/>
              <a:t>2.При взаимодействии избытка раствора хлорида бария с раствором, содержащим 10,26 г сульфата алюминия, образуется осадок массой___ г. (Запишите число с точностью до целых.)</a:t>
            </a:r>
          </a:p>
          <a:p>
            <a:endParaRPr lang="ru-RU" dirty="0" smtClean="0"/>
          </a:p>
          <a:p>
            <a:r>
              <a:rPr lang="ru-RU" dirty="0" smtClean="0"/>
              <a:t>3.В результате взаимодействия 6,5 г. Цинка с избытком раствора нитрата свинца образуется свинец массой ____ г. (Запишите число с точностью до десятых.)</a:t>
            </a:r>
          </a:p>
          <a:p>
            <a:endParaRPr lang="ru-RU" dirty="0" smtClean="0"/>
          </a:p>
          <a:p>
            <a:r>
              <a:rPr lang="ru-RU" dirty="0" smtClean="0"/>
              <a:t>4.При растворении сульфида железа (II) в избытке соляной кислоты выделилось 2,8 л (н. у.) газа. Чему равна масса сульфида железа? (Запишите число с точностью до целых.)</a:t>
            </a:r>
          </a:p>
          <a:p>
            <a:endParaRPr lang="ru-RU" dirty="0" smtClean="0"/>
          </a:p>
          <a:p>
            <a:r>
              <a:rPr lang="ru-RU" dirty="0" smtClean="0"/>
              <a:t>5.При растворении карбоната кальция в избытке соляной кислоты выделилось 11,2 л (н. у.) газа. Чему равна масса карбоната кальция? (Запишите число с точностью до целых.)</a:t>
            </a:r>
          </a:p>
          <a:p>
            <a:endParaRPr lang="ru-RU" dirty="0" smtClean="0"/>
          </a:p>
          <a:p>
            <a:r>
              <a:rPr lang="ru-RU" dirty="0" smtClean="0"/>
              <a:t>6. Какая масса осадка образуется при взаимодействии избытка раствора нитрата </a:t>
            </a:r>
            <a:r>
              <a:rPr lang="ru-RU" dirty="0" err="1" smtClean="0"/>
              <a:t>вария</a:t>
            </a:r>
            <a:r>
              <a:rPr lang="ru-RU" dirty="0" smtClean="0"/>
              <a:t> с раствором, содержащим 3,92 г серной кислоты? (Запишите число с точностью до сотых.)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3409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2.ЕГЭ, Задачи № 27</a:t>
            </a:r>
            <a:b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К раствору хлорида кальция массой 140 г с массовой долей 5% добавили 10 г этой же соли. Чему равна массовая доля соли в полученном растворе?</a:t>
            </a:r>
          </a:p>
          <a:p>
            <a:endParaRPr lang="ru-RU" dirty="0" smtClean="0"/>
          </a:p>
          <a:p>
            <a:r>
              <a:rPr lang="ru-RU" dirty="0" smtClean="0"/>
              <a:t>2.Определите, чему равна масса раствора уксусной кислоты с массовой долей 80%, которая потребуется для приготовления 500 г раствора этой кислоты с массовой долей 10%.</a:t>
            </a:r>
          </a:p>
          <a:p>
            <a:endParaRPr lang="ru-RU" dirty="0" smtClean="0"/>
          </a:p>
          <a:p>
            <a:r>
              <a:rPr lang="ru-RU" dirty="0" smtClean="0"/>
              <a:t>3.Смешали два раствора: один массой 260 г и с массовой долей 3%, второй – массой 140 г и с массовой долей этой же соли 1%. Чему равна массовая доля соли в полученном растворе?</a:t>
            </a:r>
          </a:p>
          <a:p>
            <a:endParaRPr lang="ru-RU" dirty="0" smtClean="0"/>
          </a:p>
          <a:p>
            <a:r>
              <a:rPr lang="ru-RU" dirty="0" smtClean="0"/>
              <a:t>4.К раствору сульфида кальция массой 60 г и с массовой долей 4% добавили 5,6 г этой же соли. Чему равна массовая доля соли в полученном растворе?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0276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Разбор задачи ЕГЭ № 34</a:t>
            </a:r>
            <a:b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4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Задача. </a:t>
            </a:r>
            <a:r>
              <a:rPr lang="ru-RU" sz="4200" b="1" dirty="0" smtClean="0">
                <a:latin typeface="Consolas" pitchFamily="49" charset="0"/>
                <a:cs typeface="Consolas" pitchFamily="49" charset="0"/>
              </a:rPr>
              <a:t>Карбонат кальция массой 10 г растворили при нагревании в 150 мл </a:t>
            </a:r>
            <a:r>
              <a:rPr lang="ru-RU" sz="4200" b="1" dirty="0" err="1" smtClean="0">
                <a:latin typeface="Consolas" pitchFamily="49" charset="0"/>
                <a:cs typeface="Consolas" pitchFamily="49" charset="0"/>
              </a:rPr>
              <a:t>хлороводородной</a:t>
            </a:r>
            <a:r>
              <a:rPr lang="ru-RU" sz="4200" b="1" dirty="0" smtClean="0">
                <a:latin typeface="Consolas" pitchFamily="49" charset="0"/>
                <a:cs typeface="Consolas" pitchFamily="49" charset="0"/>
              </a:rPr>
              <a:t> кислоты (ρ = 1, 04 г/мл) с массовой долей 9%. Какова массовая доля </a:t>
            </a:r>
            <a:r>
              <a:rPr lang="ru-RU" sz="4200" b="1" dirty="0" err="1" smtClean="0">
                <a:latin typeface="Consolas" pitchFamily="49" charset="0"/>
                <a:cs typeface="Consolas" pitchFamily="49" charset="0"/>
              </a:rPr>
              <a:t>хлороводорода</a:t>
            </a:r>
            <a:r>
              <a:rPr lang="ru-RU" sz="4200" b="1" dirty="0" smtClean="0">
                <a:latin typeface="Consolas" pitchFamily="49" charset="0"/>
                <a:cs typeface="Consolas" pitchFamily="49" charset="0"/>
              </a:rPr>
              <a:t> в образовавшемся растворе?</a:t>
            </a:r>
          </a:p>
          <a:p>
            <a:endParaRPr lang="ru-RU" sz="4200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ru-RU" sz="4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Алгоритм:</a:t>
            </a:r>
          </a:p>
          <a:p>
            <a:endParaRPr lang="ru-RU" sz="4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ru-RU" sz="4200" dirty="0" smtClean="0">
                <a:latin typeface="Consolas" pitchFamily="49" charset="0"/>
                <a:cs typeface="Consolas" pitchFamily="49" charset="0"/>
              </a:rPr>
              <a:t>- составление (согласно условию задания) уравнений химических реакций необходимых для проведения стехиометрических расчётов;</a:t>
            </a:r>
          </a:p>
          <a:p>
            <a:endParaRPr lang="ru-RU" sz="4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ru-RU" sz="4200" dirty="0" smtClean="0">
                <a:latin typeface="Consolas" pitchFamily="49" charset="0"/>
                <a:cs typeface="Consolas" pitchFamily="49" charset="0"/>
              </a:rPr>
              <a:t>- расчёт количества вещества реагентов и продуктов реакций;</a:t>
            </a:r>
          </a:p>
          <a:p>
            <a:endParaRPr lang="ru-RU" sz="4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ru-RU" sz="4200" dirty="0" smtClean="0">
                <a:latin typeface="Consolas" pitchFamily="49" charset="0"/>
                <a:cs typeface="Consolas" pitchFamily="49" charset="0"/>
              </a:rPr>
              <a:t>- определение (при необходимости) избытка какого-либо из заданных веществ;</a:t>
            </a:r>
          </a:p>
          <a:p>
            <a:endParaRPr lang="ru-RU" sz="4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ru-RU" sz="4200" dirty="0" smtClean="0">
                <a:latin typeface="Consolas" pitchFamily="49" charset="0"/>
                <a:cs typeface="Consolas" pitchFamily="49" charset="0"/>
              </a:rPr>
              <a:t>- расчёт массовой доли вещества в полученном растворе с учётом выделяющегося из раствора газа или осадка.</a:t>
            </a:r>
          </a:p>
          <a:p>
            <a:endParaRPr lang="ru-RU" sz="4200" dirty="0" smtClean="0">
              <a:latin typeface="Consolas" pitchFamily="49" charset="0"/>
              <a:cs typeface="Consolas" pitchFamily="49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7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1"/>
            <a:ext cx="885698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Определите массу Mg3N2, полностью подвергшегося разложению водой, если для солеобразования с продуктами гидролиза потребовалось 150 мл 4%-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го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раствора соляной кислоты плотностью 1,02 г/мл.</a:t>
            </a:r>
            <a:endParaRPr lang="ru-RU" sz="24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694" y="1844824"/>
            <a:ext cx="87587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olas" pitchFamily="49" charset="0"/>
                <a:cs typeface="Consolas" pitchFamily="49" charset="0"/>
              </a:rPr>
              <a:t>1)      Mg</a:t>
            </a:r>
            <a:r>
              <a:rPr lang="ru-RU" sz="14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ru-RU" sz="14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 + 6H</a:t>
            </a:r>
            <a:r>
              <a:rPr lang="ru-RU" sz="14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O → 3Mg(OH)</a:t>
            </a:r>
            <a:r>
              <a:rPr lang="ru-RU" sz="1400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+ 2NH</a:t>
            </a:r>
            <a:r>
              <a:rPr lang="ru-RU" sz="14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r>
              <a:rPr lang="ru-RU" dirty="0" smtClean="0">
                <a:latin typeface="Consolas" pitchFamily="49" charset="0"/>
                <a:cs typeface="Consolas" pitchFamily="49" charset="0"/>
              </a:rPr>
              <a:t>2)      </a:t>
            </a:r>
            <a:r>
              <a:rPr lang="ru-RU" dirty="0" err="1" smtClean="0">
                <a:latin typeface="Consolas" pitchFamily="49" charset="0"/>
                <a:cs typeface="Consolas" pitchFamily="49" charset="0"/>
              </a:rPr>
              <a:t>Mg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(OH)</a:t>
            </a:r>
            <a:r>
              <a:rPr lang="ru-RU" sz="16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 + 2HCl → MgCl</a:t>
            </a:r>
            <a:r>
              <a:rPr lang="ru-RU" sz="16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 + 2H</a:t>
            </a:r>
            <a:r>
              <a:rPr lang="ru-RU" sz="16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O</a:t>
            </a:r>
          </a:p>
          <a:p>
            <a:r>
              <a:rPr lang="ru-RU" dirty="0" smtClean="0">
                <a:latin typeface="Consolas" pitchFamily="49" charset="0"/>
                <a:cs typeface="Consolas" pitchFamily="49" charset="0"/>
              </a:rPr>
              <a:t>3)      NH</a:t>
            </a:r>
            <a:r>
              <a:rPr lang="ru-RU" sz="14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 +</a:t>
            </a:r>
            <a:r>
              <a:rPr lang="ru-RU" dirty="0" err="1" smtClean="0">
                <a:latin typeface="Consolas" pitchFamily="49" charset="0"/>
                <a:cs typeface="Consolas" pitchFamily="49" charset="0"/>
              </a:rPr>
              <a:t>HCl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 → NH</a:t>
            </a:r>
            <a:r>
              <a:rPr lang="ru-RU" sz="1600" dirty="0" smtClean="0">
                <a:latin typeface="Consolas" pitchFamily="49" charset="0"/>
                <a:cs typeface="Consolas" pitchFamily="49" charset="0"/>
              </a:rPr>
              <a:t>4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Cl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8056" y="2809470"/>
            <a:ext cx="79263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n (</a:t>
            </a:r>
            <a:r>
              <a:rPr lang="ru-RU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HCl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= 150 * 1,02 *0,04/ 36,5 = 0,168 моль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Пусть вступило в реакцию х моль Mg</a:t>
            </a:r>
            <a:r>
              <a:rPr lang="ru-RU" sz="1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ru-RU" sz="1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.  По уравнению 1, образовалось 3х моль </a:t>
            </a:r>
            <a:r>
              <a:rPr lang="ru-RU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Mg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(OH)2 и 2х моль NH3. На нейтрализацию 3х моль </a:t>
            </a:r>
            <a:r>
              <a:rPr lang="ru-RU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Mg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(OH)2 потребовалось 6х моль </a:t>
            </a:r>
            <a:r>
              <a:rPr lang="ru-RU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HCl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 по уравнению 2), а на нейтрализацию 2х моль NH3 потребовалось 2х моль </a:t>
            </a:r>
            <a:r>
              <a:rPr lang="ru-RU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HCl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(по уравнению 3), всего 8х моль </a:t>
            </a:r>
            <a:r>
              <a:rPr lang="ru-RU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HCl</a:t>
            </a:r>
            <a:r>
              <a:rPr lang="ru-RU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.</a:t>
            </a:r>
            <a:endParaRPr lang="ru-RU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655" y="4563796"/>
            <a:ext cx="79263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8 x = 0, 168 моль,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Х = 0, 021 моль,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n(Mg3N2) = 0, 021 моль,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m(Mg3N2) =М*n = 100 * 0,021 = 2,1 г.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Ответ: 2,1 г</a:t>
            </a:r>
            <a:endParaRPr lang="ru-RU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1"/>
            <a:ext cx="8784976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Сколько литров хлора (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н.у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 выделится, если к 200 мл 35%-ной соляной кислоты (плотностью 1,17 г/мл) добавить при нагревании 26,1 г оксида марганца (IV)? Сколько граммов гидроксида натрия в холодном растворе прореагирует с этим количеством хлора?</a:t>
            </a:r>
            <a:endParaRPr lang="ru-RU" sz="24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0892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1)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    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MnO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 + 4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HCl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 → MnCl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 + 2 H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O + Cl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</a:t>
            </a:r>
            <a:b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2)    2NaOH + Cl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→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NaCl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  +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NaClO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 + H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2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Consolas" pitchFamily="49" charset="0"/>
                <a:cs typeface="Consolas" pitchFamily="49" charset="0"/>
              </a:rPr>
              <a:t>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endParaRPr lang="ru-R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0100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n(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HCl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= 200*1,17* 0,35/ 36,5= 2,24 </a:t>
            </a:r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моль – в избытке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n(MnO</a:t>
            </a:r>
            <a:r>
              <a:rPr lang="en-US" baseline="-25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= 26,1/ 87 = 0,3 </a:t>
            </a:r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моль – в недостатке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</a:br>
            <a:endParaRPr lang="ru-RU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916" y="4221088"/>
            <a:ext cx="80455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По уравнению (1) 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n(Cl</a:t>
            </a:r>
            <a:r>
              <a:rPr lang="en-US" baseline="-25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)= 0,3 </a:t>
            </a:r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моль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V(Cl</a:t>
            </a:r>
            <a:r>
              <a:rPr lang="en-US" baseline="-25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= 6,72 </a:t>
            </a:r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л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</a:br>
            <a:endParaRPr lang="ru-RU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По уравнению (2) 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n(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NaOH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)= 0,6 </a:t>
            </a:r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моль,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m(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NaOH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)=24 </a:t>
            </a:r>
            <a:r>
              <a:rPr lang="ru-RU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г</a:t>
            </a:r>
            <a: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</a:br>
            <a:endParaRPr lang="ru-RU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Ответ: 6,72 л, 24 г</a:t>
            </a:r>
            <a:endParaRPr lang="ru-RU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1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Задание 34 № 1</a:t>
            </a:r>
            <a:b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olas" pitchFamily="49" charset="0"/>
                <a:cs typeface="Consolas" pitchFamily="49" charset="0"/>
              </a:rPr>
              <a:t>К раствору гидроксида натрия массой 1200 г прибавили 490 г 40 %-</a:t>
            </a:r>
            <a:r>
              <a:rPr lang="ru-RU" dirty="0" err="1" smtClean="0">
                <a:latin typeface="Consolas" pitchFamily="49" charset="0"/>
                <a:cs typeface="Consolas" pitchFamily="49" charset="0"/>
              </a:rPr>
              <a:t>ного</a:t>
            </a:r>
            <a:r>
              <a:rPr lang="ru-RU" dirty="0" smtClean="0">
                <a:latin typeface="Consolas" pitchFamily="49" charset="0"/>
                <a:cs typeface="Consolas" pitchFamily="49" charset="0"/>
              </a:rPr>
              <a:t> раствора серной кислоты. Для нейтрализации получившегося раствора потребовалось 143 г кристаллической соды Na2CO3·10H2O. Рассчитайте массу и массовую долю гидроксида натрия в исходном растворе.</a:t>
            </a:r>
            <a:endParaRPr lang="ru-R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0" dirty="0" smtClean="0">
                <a:solidFill>
                  <a:srgbClr val="C00000"/>
                </a:solidFill>
                <a:effectLst/>
                <a:latin typeface="Consolas" pitchFamily="49" charset="0"/>
                <a:cs typeface="Consolas" pitchFamily="49" charset="0"/>
              </a:rPr>
              <a:t>Задание 34 № 2</a:t>
            </a:r>
            <a:endParaRPr lang="ru-RU" sz="32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растворении смеси меди и оксида меди (II) в концентрированной азотной кислоте выделилось 18,4 г бурого газа и было получено 470 г раствора с массовой долей соли 20 %. Определите массовую долю оксида меди в исходной смеси.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Ответ задача 1</a:t>
            </a: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93783" cy="485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7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Ответ задача 2</a:t>
            </a: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89" y="1124744"/>
            <a:ext cx="8331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3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Задачи, связанные с изучением растворов, можно условно разделить на следующие группы:</a:t>
            </a:r>
            <a:b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ru-RU" sz="2400" u="sng" dirty="0" smtClean="0">
                <a:latin typeface="Consolas" pitchFamily="49" charset="0"/>
                <a:cs typeface="Consolas" pitchFamily="49" charset="0"/>
              </a:rPr>
              <a:t>вычисление массовой доли растворённого вещества 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(в процентах) и массы растворенного вещества;</a:t>
            </a:r>
          </a:p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ru-RU" sz="2400" u="sng" dirty="0" smtClean="0">
                <a:latin typeface="Consolas" pitchFamily="49" charset="0"/>
                <a:cs typeface="Consolas" pitchFamily="49" charset="0"/>
              </a:rPr>
              <a:t>вычисление молярной концентрации и массы вещества в растворе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 определённой молярной концентрации;</a:t>
            </a:r>
          </a:p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ru-RU" sz="2400" u="sng" dirty="0" smtClean="0">
                <a:latin typeface="Consolas" pitchFamily="49" charset="0"/>
                <a:cs typeface="Consolas" pitchFamily="49" charset="0"/>
              </a:rPr>
              <a:t>разбавление растворов с массовой долей 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растворённого вещества и молярной концентрацией;</a:t>
            </a:r>
          </a:p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ru-RU" sz="2400" u="sng" dirty="0" smtClean="0">
                <a:latin typeface="Consolas" pitchFamily="49" charset="0"/>
                <a:cs typeface="Consolas" pitchFamily="49" charset="0"/>
              </a:rPr>
              <a:t>смещение растворов с массовой долей растворённого вещества и молярной концентрацией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5. расчёты по химическим уравнениям с применением растворов </a:t>
            </a:r>
            <a:r>
              <a:rPr lang="ru-RU" sz="2400" u="sng" dirty="0" smtClean="0">
                <a:latin typeface="Consolas" pitchFamily="49" charset="0"/>
                <a:cs typeface="Consolas" pitchFamily="49" charset="0"/>
              </a:rPr>
              <a:t>различной концентрации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.</a:t>
            </a:r>
            <a:endParaRPr lang="ru-RU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0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Рассмотрим первое: вычисление массовой доли растворённого вещества (в процентах) и массы растворенного вещества</a:t>
            </a:r>
            <a:b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28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Необходимо знать условные обозначения физических величин, которые используются при решение задачи: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m(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.), или m, 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- масса растворённого вещества в растворе, например, m(CаCL</a:t>
            </a:r>
            <a:r>
              <a:rPr lang="ru-RU" sz="18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m(р-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.), или m(р.),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  - масса раствора;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w(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.), или  w, </a:t>
            </a: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- массовая доля растворённого вещества.</a:t>
            </a:r>
          </a:p>
          <a:p>
            <a:pPr marL="0" indent="0">
              <a:buNone/>
            </a:pPr>
            <a:r>
              <a:rPr lang="ru-RU" sz="2400" dirty="0" smtClean="0">
                <a:latin typeface="Consolas" pitchFamily="49" charset="0"/>
                <a:cs typeface="Consolas" pitchFamily="49" charset="0"/>
              </a:rPr>
              <a:t>Растворённое вещество является  частью целого – раствора. Следовательно, масса раствора представляет собой сумму масс растворённого вещества и растворителя (воды)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w(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 = m(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.)/m(р-</a:t>
            </a:r>
            <a:r>
              <a:rPr lang="ru-RU" sz="24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</a:t>
            </a:r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.)*100% </a:t>
            </a:r>
            <a:r>
              <a:rPr lang="ru-RU" sz="2400" b="1" dirty="0" smtClean="0">
                <a:latin typeface="Consolas" pitchFamily="49" charset="0"/>
                <a:cs typeface="Consolas" pitchFamily="49" charset="0"/>
              </a:rPr>
              <a:t>или</a:t>
            </a:r>
            <a:endParaRPr lang="ru-RU" sz="24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65302"/>
            <a:ext cx="2304256" cy="67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58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Какова массовая доля растворённого вещества в растворе, полученном  растворением хлорида кальция массой 10г в воде 70г?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447173"/>
              </p:ext>
            </p:extLst>
          </p:nvPr>
        </p:nvGraphicFramePr>
        <p:xfrm>
          <a:off x="755576" y="1484781"/>
          <a:ext cx="7560839" cy="4608514"/>
        </p:xfrm>
        <a:graphic>
          <a:graphicData uri="http://schemas.openxmlformats.org/drawingml/2006/table">
            <a:tbl>
              <a:tblPr/>
              <a:tblGrid>
                <a:gridCol w="2625920"/>
                <a:gridCol w="4934919"/>
              </a:tblGrid>
              <a:tr h="1264903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Дано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m (CaCL</a:t>
                      </a:r>
                      <a:r>
                        <a:rPr lang="ru-RU" b="1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) =10г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m(H</a:t>
                      </a:r>
                      <a:r>
                        <a:rPr lang="ru-RU" b="1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O) = 70г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Решение</a:t>
                      </a:r>
                      <a:endParaRPr lang="ru-RU" b="1" dirty="0">
                        <a:effectLst/>
                      </a:endParaRPr>
                    </a:p>
                    <a:p>
                      <a:pPr marL="457200" fontAlgn="t"/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w(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.) = 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.)/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(р-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  <a:effectLst/>
                        </a:rPr>
                        <a:t>ра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.)*100%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(CaCL</a:t>
                      </a:r>
                      <a:r>
                        <a:rPr lang="ru-RU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 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= 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(CaCL</a:t>
                      </a:r>
                      <a:r>
                        <a:rPr lang="ru-RU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 /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(р-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  <a:effectLst/>
                        </a:rPr>
                        <a:t>ра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.)*100%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u="sng" dirty="0">
                          <a:solidFill>
                            <a:srgbClr val="FF0000"/>
                          </a:solidFill>
                          <a:effectLst/>
                        </a:rPr>
                        <a:t>в данном случае нам из формулы не известна масса раствора. Найдём массу раствора.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.)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– это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(CaCL</a:t>
                      </a:r>
                      <a:r>
                        <a:rPr lang="ru-RU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 </a:t>
                      </a:r>
                      <a:r>
                        <a:rPr lang="ru-RU" i="1" dirty="0" smtClean="0">
                          <a:solidFill>
                            <a:srgbClr val="002060"/>
                          </a:solidFill>
                          <a:effectLst/>
                        </a:rPr>
                        <a:t>=10г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m(р-</a:t>
                      </a:r>
                      <a:r>
                        <a:rPr lang="ru-RU" b="1" i="1" dirty="0" err="1">
                          <a:solidFill>
                            <a:srgbClr val="C00000"/>
                          </a:solidFill>
                          <a:effectLst/>
                        </a:rPr>
                        <a:t>ра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) = m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.) +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m(H</a:t>
                      </a:r>
                      <a:r>
                        <a:rPr lang="ru-RU" b="1" i="1" baseline="-25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O)</a:t>
                      </a:r>
                      <a:endParaRPr lang="ru-RU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m(р-</a:t>
                      </a:r>
                      <a:r>
                        <a:rPr lang="ru-RU" i="1" dirty="0" err="1">
                          <a:solidFill>
                            <a:srgbClr val="002060"/>
                          </a:solidFill>
                          <a:effectLst/>
                        </a:rPr>
                        <a:t>ра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 =10г +70г =80г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w(CaCL</a:t>
                      </a:r>
                      <a:r>
                        <a:rPr lang="ru-RU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 =10г :80г = 0.125*100%=12.5%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56072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Найти : 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w(CaCL</a:t>
                      </a:r>
                      <a:r>
                        <a:rPr lang="en-US" b="1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) - ?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539">
                <a:tc>
                  <a:txBody>
                    <a:bodyPr/>
                    <a:lstStyle/>
                    <a:p>
                      <a:pPr fontAlgn="t"/>
                      <a:r>
                        <a:rPr lang="ru-RU" i="1">
                          <a:solidFill>
                            <a:srgbClr val="002060"/>
                          </a:solidFill>
                          <a:effectLst/>
                        </a:rPr>
                        <a:t>Ответ:</a:t>
                      </a:r>
                      <a:endParaRPr lang="ru-RU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Массовая доля CaCL</a:t>
                      </a:r>
                      <a:r>
                        <a:rPr lang="ru-RU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 в полученном растворе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12,5%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2125" y="194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Сколько безводного карбоната натрия и воды надо взять, чтобы приготовить раствор массой 70 г с массовой долей карбоната натрия 10%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2406"/>
              </p:ext>
            </p:extLst>
          </p:nvPr>
        </p:nvGraphicFramePr>
        <p:xfrm>
          <a:off x="611560" y="1628800"/>
          <a:ext cx="7848872" cy="4824536"/>
        </p:xfrm>
        <a:graphic>
          <a:graphicData uri="http://schemas.openxmlformats.org/drawingml/2006/table">
            <a:tbl>
              <a:tblPr/>
              <a:tblGrid>
                <a:gridCol w="2421946"/>
                <a:gridCol w="5426926"/>
              </a:tblGrid>
              <a:tr h="1315783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Дано: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FF0000"/>
                          </a:solidFill>
                          <a:effectLst/>
                        </a:rPr>
                        <a:t>m(р-</a:t>
                      </a:r>
                      <a:r>
                        <a:rPr lang="ru-RU" b="1" i="1" dirty="0" err="1">
                          <a:solidFill>
                            <a:srgbClr val="FF0000"/>
                          </a:solidFill>
                          <a:effectLst/>
                        </a:rPr>
                        <a:t>ра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effectLst/>
                        </a:rPr>
                        <a:t>) – 70г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FF0000"/>
                          </a:solidFill>
                          <a:effectLst/>
                        </a:rPr>
                        <a:t>w(</a:t>
                      </a:r>
                      <a:r>
                        <a:rPr lang="ru-RU" b="1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.) – 9% = 0,09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Решение</a:t>
                      </a:r>
                      <a:endParaRPr lang="ru-RU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effectLst/>
                        </a:rPr>
                        <a:t>w(</a:t>
                      </a:r>
                      <a:r>
                        <a:rPr lang="ru-RU" dirty="0" err="1">
                          <a:effectLst/>
                        </a:rPr>
                        <a:t>р.в</a:t>
                      </a:r>
                      <a:r>
                        <a:rPr lang="ru-RU" dirty="0">
                          <a:effectLst/>
                        </a:rPr>
                        <a:t>.) = m(</a:t>
                      </a:r>
                      <a:r>
                        <a:rPr lang="ru-RU" dirty="0" err="1">
                          <a:effectLst/>
                        </a:rPr>
                        <a:t>р.в</a:t>
                      </a:r>
                      <a:r>
                        <a:rPr lang="ru-RU" dirty="0">
                          <a:effectLst/>
                        </a:rPr>
                        <a:t>.) / m (р-</a:t>
                      </a:r>
                      <a:r>
                        <a:rPr lang="ru-RU" dirty="0" err="1">
                          <a:effectLst/>
                        </a:rPr>
                        <a:t>ра</a:t>
                      </a:r>
                      <a:r>
                        <a:rPr lang="ru-RU" dirty="0">
                          <a:effectLst/>
                        </a:rPr>
                        <a:t>) нам не известно из  формулы m(</a:t>
                      </a:r>
                      <a:r>
                        <a:rPr lang="ru-RU" dirty="0" err="1">
                          <a:effectLst/>
                        </a:rPr>
                        <a:t>р.в</a:t>
                      </a:r>
                      <a:r>
                        <a:rPr lang="ru-RU" dirty="0">
                          <a:effectLst/>
                        </a:rPr>
                        <a:t>.) следует </a:t>
                      </a:r>
                      <a:endParaRPr lang="ru-RU" dirty="0" smtClean="0">
                        <a:effectLst/>
                      </a:endParaRPr>
                    </a:p>
                    <a:p>
                      <a:pPr fontAlgn="t"/>
                      <a:r>
                        <a:rPr lang="ru-RU" b="1" dirty="0" smtClean="0">
                          <a:solidFill>
                            <a:srgbClr val="C00000"/>
                          </a:solidFill>
                          <a:effectLst/>
                        </a:rPr>
                        <a:t>m(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.)=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w(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.) * m (р-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ра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</a:p>
                    <a:p>
                      <a:pPr fontAlgn="t"/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m (р-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ра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)  = m(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.)  + m(H</a:t>
                      </a:r>
                      <a:r>
                        <a:rPr lang="ru-RU" b="1" baseline="-25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O), </a:t>
                      </a:r>
                      <a:r>
                        <a:rPr lang="ru-RU" dirty="0">
                          <a:effectLst/>
                        </a:rPr>
                        <a:t>отсюда,</a:t>
                      </a:r>
                    </a:p>
                    <a:p>
                      <a:pPr fontAlgn="t"/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m(H</a:t>
                      </a:r>
                      <a:r>
                        <a:rPr lang="ru-RU" b="1" baseline="-25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O) = m (р-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ра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) - m(</a:t>
                      </a:r>
                      <a:r>
                        <a:rPr lang="ru-RU" b="1" dirty="0" err="1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C00000"/>
                          </a:solidFill>
                          <a:effectLst/>
                        </a:rPr>
                        <a:t>.) ;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</a:rPr>
                        <a:t>m(</a:t>
                      </a:r>
                      <a:r>
                        <a:rPr lang="ru-RU" dirty="0" err="1">
                          <a:effectLst/>
                        </a:rPr>
                        <a:t>р.в</a:t>
                      </a:r>
                      <a:r>
                        <a:rPr lang="ru-RU" dirty="0">
                          <a:effectLst/>
                        </a:rPr>
                        <a:t>.)  = 0,09 * 70г = 6.3г</a:t>
                      </a:r>
                    </a:p>
                    <a:p>
                      <a:pPr fontAlgn="t"/>
                      <a:r>
                        <a:rPr lang="ru-RU" dirty="0">
                          <a:effectLst/>
                        </a:rPr>
                        <a:t>m(H</a:t>
                      </a:r>
                      <a:r>
                        <a:rPr lang="ru-RU" baseline="-25000" dirty="0">
                          <a:effectLst/>
                        </a:rPr>
                        <a:t>2</a:t>
                      </a:r>
                      <a:r>
                        <a:rPr lang="ru-RU" dirty="0">
                          <a:effectLst/>
                        </a:rPr>
                        <a:t>O)  = 70г – 6.3г = 63,7г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2970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Найти: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m(H</a:t>
                      </a:r>
                      <a:r>
                        <a:rPr lang="en-US" b="1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O) -?</a:t>
                      </a:r>
                      <a:endParaRPr lang="en-US" b="1" dirty="0">
                        <a:effectLst/>
                      </a:endParaRPr>
                    </a:p>
                    <a:p>
                      <a:pPr fontAlgn="t"/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m(Na</a:t>
                      </a:r>
                      <a:r>
                        <a:rPr lang="en-US" b="1" i="1" baseline="-25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CO</a:t>
                      </a:r>
                      <a:r>
                        <a:rPr lang="en-US" b="1" i="1" baseline="-25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r>
                        <a:rPr lang="en-US" b="1" i="1" dirty="0">
                          <a:solidFill>
                            <a:srgbClr val="002060"/>
                          </a:solidFill>
                          <a:effectLst/>
                        </a:rPr>
                        <a:t>) -?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5783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Ответ: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Для приготовления раствора надо взять 6,3г карбоната натрия (Na</a:t>
                      </a:r>
                      <a:r>
                        <a:rPr lang="ru-RU" baseline="-25000" dirty="0">
                          <a:effectLst/>
                        </a:rPr>
                        <a:t>2</a:t>
                      </a:r>
                      <a:r>
                        <a:rPr lang="ru-RU" dirty="0">
                          <a:effectLst/>
                        </a:rPr>
                        <a:t>CO</a:t>
                      </a:r>
                      <a:r>
                        <a:rPr lang="ru-RU" baseline="-25000" dirty="0">
                          <a:effectLst/>
                        </a:rPr>
                        <a:t>3</a:t>
                      </a:r>
                      <a:r>
                        <a:rPr lang="ru-RU" dirty="0">
                          <a:effectLst/>
                        </a:rPr>
                        <a:t>) и 63,7г или 63,7 мл. воды (H</a:t>
                      </a:r>
                      <a:r>
                        <a:rPr lang="ru-RU" baseline="-25000" dirty="0">
                          <a:effectLst/>
                        </a:rPr>
                        <a:t>2</a:t>
                      </a:r>
                      <a:r>
                        <a:rPr lang="ru-RU" dirty="0">
                          <a:effectLst/>
                        </a:rPr>
                        <a:t>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6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3. Вычисление молярной концентрации раствора.</a:t>
            </a:r>
            <a:b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Consolas" pitchFamily="49" charset="0"/>
                <a:cs typeface="Consolas" pitchFamily="49" charset="0"/>
              </a:rPr>
              <a:t>Исходные уравнение для вычислений: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 = n(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 / V(р-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 или С(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 = v(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 / V(р-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 </a:t>
            </a:r>
            <a:r>
              <a:rPr lang="ru-RU" sz="2800" dirty="0" smtClean="0">
                <a:latin typeface="Consolas" pitchFamily="49" charset="0"/>
                <a:cs typeface="Consolas" pitchFamily="49" charset="0"/>
              </a:rPr>
              <a:t>– молярная концентрация растворённого вещества,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 или v(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р.в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.)</a:t>
            </a:r>
            <a:r>
              <a:rPr lang="ru-RU" sz="2800" dirty="0" smtClean="0">
                <a:latin typeface="Consolas" pitchFamily="49" charset="0"/>
                <a:cs typeface="Consolas" pitchFamily="49" charset="0"/>
              </a:rPr>
              <a:t> – количество растворенного вещества,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V(р-</a:t>
            </a:r>
            <a:r>
              <a:rPr lang="ru-RU" sz="28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ра</a:t>
            </a:r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ru-RU" sz="2800" dirty="0" smtClean="0">
                <a:latin typeface="Consolas" pitchFamily="49" charset="0"/>
                <a:cs typeface="Consolas" pitchFamily="49" charset="0"/>
              </a:rPr>
              <a:t> – объём раствора.</a:t>
            </a:r>
            <a:endParaRPr lang="ru-RU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5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В воде растворили гидроксид натрия массой 21,4г. Объём раствора довели до 300 мл.. Определите молярную концентрацию полеченного раствора.</a:t>
            </a:r>
            <a:endParaRPr lang="ru-RU" sz="24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982589"/>
              </p:ext>
            </p:extLst>
          </p:nvPr>
        </p:nvGraphicFramePr>
        <p:xfrm>
          <a:off x="683568" y="1700810"/>
          <a:ext cx="8064896" cy="4536502"/>
        </p:xfrm>
        <a:graphic>
          <a:graphicData uri="http://schemas.openxmlformats.org/drawingml/2006/table">
            <a:tbl>
              <a:tblPr/>
              <a:tblGrid>
                <a:gridCol w="2373647"/>
                <a:gridCol w="5691249"/>
              </a:tblGrid>
              <a:tr h="2587938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effectLst/>
                        </a:rPr>
                        <a:t>Дано: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effectLst/>
                        </a:rPr>
                        <a:t>m(</a:t>
                      </a:r>
                      <a:r>
                        <a:rPr lang="ru-RU" b="1" i="1" dirty="0" err="1">
                          <a:effectLst/>
                        </a:rPr>
                        <a:t>NaOH</a:t>
                      </a:r>
                      <a:r>
                        <a:rPr lang="ru-RU" b="1" i="1" dirty="0">
                          <a:effectLst/>
                        </a:rPr>
                        <a:t>) = 21.4г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V(р-</a:t>
                      </a:r>
                      <a:r>
                        <a:rPr lang="ru-RU" b="1" i="1" dirty="0" err="1">
                          <a:solidFill>
                            <a:srgbClr val="002060"/>
                          </a:solidFill>
                          <a:effectLst/>
                        </a:rPr>
                        <a:t>ра</a:t>
                      </a:r>
                      <a:r>
                        <a:rPr lang="ru-RU" b="1" i="1" dirty="0">
                          <a:solidFill>
                            <a:srgbClr val="002060"/>
                          </a:solidFill>
                          <a:effectLst/>
                        </a:rPr>
                        <a:t>) –300мл.= 0.3л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i="1" dirty="0">
                          <a:effectLst/>
                        </a:rPr>
                        <a:t>Решение:</a:t>
                      </a:r>
                      <a:endParaRPr lang="ru-RU" b="1" dirty="0">
                        <a:effectLst/>
                      </a:endParaRPr>
                    </a:p>
                    <a:p>
                      <a:pPr fontAlgn="t"/>
                      <a:r>
                        <a:rPr lang="ru-RU" b="1" i="1" dirty="0" smtClean="0">
                          <a:solidFill>
                            <a:srgbClr val="C00000"/>
                          </a:solidFill>
                          <a:effectLst/>
                        </a:rPr>
                        <a:t>С(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.) = n(</a:t>
                      </a:r>
                      <a:r>
                        <a:rPr lang="ru-RU" b="1" i="1" dirty="0" err="1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) / V(р-</a:t>
                      </a:r>
                      <a:r>
                        <a:rPr lang="ru-RU" b="1" i="1" dirty="0" err="1">
                          <a:solidFill>
                            <a:srgbClr val="C00000"/>
                          </a:solidFill>
                          <a:effectLst/>
                        </a:rPr>
                        <a:t>ра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  <a:endParaRPr lang="ru-RU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n(</a:t>
                      </a:r>
                      <a:r>
                        <a:rPr lang="ru-RU" b="1" i="1" dirty="0" err="1">
                          <a:solidFill>
                            <a:srgbClr val="C00000"/>
                          </a:solidFill>
                          <a:effectLst/>
                        </a:rPr>
                        <a:t>р.в</a:t>
                      </a:r>
                      <a:r>
                        <a:rPr lang="ru-RU" b="1" i="1" dirty="0">
                          <a:solidFill>
                            <a:srgbClr val="C00000"/>
                          </a:solidFill>
                          <a:effectLst/>
                        </a:rPr>
                        <a:t>) =m / M;</a:t>
                      </a:r>
                      <a:endParaRPr lang="ru-RU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M(</a:t>
                      </a:r>
                      <a:r>
                        <a:rPr lang="ru-RU" i="1" dirty="0" err="1">
                          <a:solidFill>
                            <a:srgbClr val="002060"/>
                          </a:solidFill>
                          <a:effectLst/>
                        </a:rPr>
                        <a:t>NaOH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 = 40г/моль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n(</a:t>
                      </a:r>
                      <a:r>
                        <a:rPr lang="ru-RU" i="1" dirty="0" err="1">
                          <a:solidFill>
                            <a:srgbClr val="002060"/>
                          </a:solidFill>
                          <a:effectLst/>
                        </a:rPr>
                        <a:t>NaOH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 =21,2г :40г/моль = 0,53моль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c(</a:t>
                      </a:r>
                      <a:r>
                        <a:rPr lang="ru-RU" i="1" dirty="0" err="1">
                          <a:solidFill>
                            <a:srgbClr val="002060"/>
                          </a:solidFill>
                          <a:effectLst/>
                        </a:rPr>
                        <a:t>NaOH</a:t>
                      </a:r>
                      <a:r>
                        <a:rPr lang="ru-RU" i="1" dirty="0">
                          <a:solidFill>
                            <a:srgbClr val="002060"/>
                          </a:solidFill>
                          <a:effectLst/>
                        </a:rPr>
                        <a:t>)  = 0.53моль : 0,3л = 1,77моль/литр или 1,8M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282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effectLst/>
                        </a:rPr>
                        <a:t>Найти: </a:t>
                      </a:r>
                      <a:r>
                        <a:rPr lang="en-US" b="1" i="1" dirty="0">
                          <a:effectLst/>
                        </a:rPr>
                        <a:t>c(</a:t>
                      </a:r>
                      <a:r>
                        <a:rPr lang="en-US" b="1" i="1" dirty="0" err="1">
                          <a:effectLst/>
                        </a:rPr>
                        <a:t>NaOH</a:t>
                      </a:r>
                      <a:r>
                        <a:rPr lang="en-US" b="1" i="1" dirty="0">
                          <a:effectLst/>
                        </a:rPr>
                        <a:t>)-?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282">
                <a:tc>
                  <a:txBody>
                    <a:bodyPr/>
                    <a:lstStyle/>
                    <a:p>
                      <a:pPr fontAlgn="t"/>
                      <a:r>
                        <a:rPr lang="ru-RU" b="1" i="1" dirty="0">
                          <a:effectLst/>
                        </a:rPr>
                        <a:t>Ответ:</a:t>
                      </a:r>
                      <a:endParaRPr lang="ru-RU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i="1" dirty="0">
                          <a:effectLst/>
                        </a:rPr>
                        <a:t>Концентрация полученного растворённого 1.8 моль/л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97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5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Приготовление раствора заданной молярной концентрации</a:t>
            </a:r>
            <a:endParaRPr lang="ru-RU" sz="32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Растворы молярной концентрации можно готовит из твёрдых, жидких и газообразных веществ. </a:t>
            </a:r>
          </a:p>
          <a:p>
            <a:r>
              <a:rPr lang="ru-RU" b="1" u="sng" dirty="0" smtClean="0"/>
              <a:t>В случае жидкого вещества необходимо знать его плотность; </a:t>
            </a:r>
          </a:p>
          <a:p>
            <a:r>
              <a:rPr lang="ru-RU" dirty="0" smtClean="0"/>
              <a:t>если раствор готовится из газообразного вещества, то применяется молярный объём газов (при </a:t>
            </a:r>
            <a:r>
              <a:rPr lang="ru-RU" dirty="0" err="1" smtClean="0"/>
              <a:t>н.у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r>
              <a:rPr lang="ru-RU" dirty="0" smtClean="0"/>
              <a:t>Вычисления, связанные с приготовлением молярного раствора, часто  являются составным компонентом в расчётах по химическим уравнениям (комбинированные задачи).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18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Какая масса хлорида цинка потребуется для приготовления раствора этой соли объёмом 500 мл. и с концентрацией 1.15 моль/л</a:t>
            </a:r>
            <a:endParaRPr lang="ru-RU" sz="2800" b="1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796315"/>
              </p:ext>
            </p:extLst>
          </p:nvPr>
        </p:nvGraphicFramePr>
        <p:xfrm>
          <a:off x="539552" y="1700808"/>
          <a:ext cx="8064896" cy="4608512"/>
        </p:xfrm>
        <a:graphic>
          <a:graphicData uri="http://schemas.openxmlformats.org/drawingml/2006/table">
            <a:tbl>
              <a:tblPr/>
              <a:tblGrid>
                <a:gridCol w="2488606"/>
                <a:gridCol w="5576290"/>
              </a:tblGrid>
              <a:tr h="2330925">
                <a:tc>
                  <a:txBody>
                    <a:bodyPr/>
                    <a:lstStyle/>
                    <a:p>
                      <a:pPr fontAlgn="t"/>
                      <a:r>
                        <a:rPr lang="ru-RU" b="1" dirty="0">
                          <a:effectLst/>
                        </a:rPr>
                        <a:t>Дано:</a:t>
                      </a:r>
                    </a:p>
                    <a:p>
                      <a:pPr fontAlgn="t"/>
                      <a:r>
                        <a:rPr lang="ru-RU" b="1" dirty="0">
                          <a:effectLst/>
                        </a:rPr>
                        <a:t>V(р-</a:t>
                      </a:r>
                      <a:r>
                        <a:rPr lang="ru-RU" b="1" dirty="0" err="1">
                          <a:effectLst/>
                        </a:rPr>
                        <a:t>ра</a:t>
                      </a:r>
                      <a:r>
                        <a:rPr lang="ru-RU" b="1" dirty="0">
                          <a:effectLst/>
                        </a:rPr>
                        <a:t>) = 500мл или 0,5</a:t>
                      </a:r>
                    </a:p>
                    <a:p>
                      <a:pPr fontAlgn="t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ru-RU" b="1" dirty="0">
                          <a:effectLst/>
                        </a:rPr>
                        <a:t>(ZnCL</a:t>
                      </a:r>
                      <a:r>
                        <a:rPr lang="ru-RU" b="1" baseline="-25000" dirty="0">
                          <a:effectLst/>
                        </a:rPr>
                        <a:t>2</a:t>
                      </a:r>
                      <a:r>
                        <a:rPr lang="ru-RU" b="1" dirty="0">
                          <a:effectLst/>
                        </a:rPr>
                        <a:t>) = 1.15моль/л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Решение:</a:t>
                      </a:r>
                    </a:p>
                    <a:p>
                      <a:pPr fontAlgn="t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m(ZnCL</a:t>
                      </a:r>
                      <a:r>
                        <a:rPr lang="en-US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 = 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(ZnCL</a:t>
                      </a:r>
                      <a:r>
                        <a:rPr lang="en-US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 * M(ZnCL</a:t>
                      </a:r>
                      <a:r>
                        <a:rPr lang="en-US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  <a:p>
                      <a:pPr fontAlgn="t"/>
                      <a:r>
                        <a:rPr lang="en-US" dirty="0">
                          <a:effectLst/>
                        </a:rPr>
                        <a:t>M(ZnCL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) =136</a:t>
                      </a:r>
                      <a:r>
                        <a:rPr lang="ru-RU" dirty="0">
                          <a:effectLst/>
                        </a:rPr>
                        <a:t>г/моль</a:t>
                      </a:r>
                    </a:p>
                    <a:p>
                      <a:pPr fontAlgn="t"/>
                      <a:r>
                        <a:rPr lang="ru-RU" b="1" i="1" dirty="0" smtClean="0">
                          <a:solidFill>
                            <a:srgbClr val="FF0000"/>
                          </a:solidFill>
                          <a:effectLst/>
                        </a:rPr>
                        <a:t>С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b="1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.) 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= </a:t>
                      </a:r>
                      <a:r>
                        <a:rPr lang="en-US" b="1" i="1" dirty="0">
                          <a:solidFill>
                            <a:srgbClr val="FF0000"/>
                          </a:solidFill>
                          <a:effectLst/>
                        </a:rPr>
                        <a:t>n(</a:t>
                      </a:r>
                      <a:r>
                        <a:rPr lang="ru-RU" b="1" i="1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effectLst/>
                        </a:rPr>
                        <a:t>.) / </a:t>
                      </a:r>
                      <a:r>
                        <a:rPr lang="en-US" b="1" i="1" dirty="0">
                          <a:solidFill>
                            <a:srgbClr val="FF0000"/>
                          </a:solidFill>
                          <a:effectLst/>
                        </a:rPr>
                        <a:t>V(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effectLst/>
                        </a:rPr>
                        <a:t>р-</a:t>
                      </a:r>
                      <a:r>
                        <a:rPr lang="ru-RU" b="1" i="1" dirty="0" err="1">
                          <a:solidFill>
                            <a:srgbClr val="FF0000"/>
                          </a:solidFill>
                          <a:effectLst/>
                        </a:rPr>
                        <a:t>ра</a:t>
                      </a:r>
                      <a:r>
                        <a:rPr lang="ru-RU" i="1" dirty="0">
                          <a:effectLst/>
                        </a:rPr>
                        <a:t>)</a:t>
                      </a:r>
                      <a:r>
                        <a:rPr lang="ru-RU" dirty="0">
                          <a:effectLst/>
                        </a:rPr>
                        <a:t>концентрация хлорида цинка нам дана в задаче, а количество вещества нам не известна</a:t>
                      </a:r>
                    </a:p>
                    <a:p>
                      <a:pPr fontAlgn="t"/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n(</a:t>
                      </a:r>
                      <a:r>
                        <a:rPr lang="ru-RU" i="1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.) =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  <a:effectLst/>
                        </a:rPr>
                        <a:t>р.в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</a:rPr>
                        <a:t>.) * 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V(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р-</a:t>
                      </a:r>
                      <a:r>
                        <a:rPr lang="ru-RU" i="1" dirty="0" err="1">
                          <a:solidFill>
                            <a:srgbClr val="FF0000"/>
                          </a:solidFill>
                          <a:effectLst/>
                        </a:rPr>
                        <a:t>ра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) </a:t>
                      </a:r>
                      <a:endParaRPr lang="ru-RU" dirty="0">
                        <a:effectLst/>
                      </a:endParaRPr>
                    </a:p>
                    <a:p>
                      <a:pPr fontAlgn="t"/>
                      <a:r>
                        <a:rPr lang="en-US" i="1" dirty="0">
                          <a:effectLst/>
                        </a:rPr>
                        <a:t>n(</a:t>
                      </a:r>
                      <a:r>
                        <a:rPr lang="en-US" dirty="0">
                          <a:effectLst/>
                        </a:rPr>
                        <a:t>ZnCL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) = 1.15</a:t>
                      </a:r>
                      <a:r>
                        <a:rPr lang="ru-RU" dirty="0">
                          <a:effectLst/>
                        </a:rPr>
                        <a:t>моль/л * 0,5 =0,575моль</a:t>
                      </a:r>
                    </a:p>
                    <a:p>
                      <a:pPr fontAlgn="t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m(ZnCL</a:t>
                      </a:r>
                      <a:r>
                        <a:rPr lang="en-US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 = 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(ZnCL</a:t>
                      </a:r>
                      <a:r>
                        <a:rPr lang="en-US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 * M(ZnCL</a:t>
                      </a:r>
                      <a:r>
                        <a:rPr lang="en-US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  <a:p>
                      <a:pPr fontAlgn="t"/>
                      <a:r>
                        <a:rPr lang="en-US" dirty="0">
                          <a:effectLst/>
                        </a:rPr>
                        <a:t>m(ZnCL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) =0,575</a:t>
                      </a:r>
                      <a:r>
                        <a:rPr lang="ru-RU" dirty="0">
                          <a:effectLst/>
                        </a:rPr>
                        <a:t>моль * 136г/моль =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</a:rPr>
                        <a:t>78г.</a:t>
                      </a:r>
                      <a:endParaRPr lang="ru-RU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9501">
                <a:tc>
                  <a:txBody>
                    <a:bodyPr/>
                    <a:lstStyle/>
                    <a:p>
                      <a:pPr fontAlgn="t"/>
                      <a:r>
                        <a:rPr lang="ru-RU" b="1" dirty="0">
                          <a:effectLst/>
                        </a:rPr>
                        <a:t>Найти:</a:t>
                      </a:r>
                    </a:p>
                    <a:p>
                      <a:pPr fontAlgn="t"/>
                      <a:r>
                        <a:rPr lang="en-US" b="1" dirty="0">
                          <a:effectLst/>
                        </a:rPr>
                        <a:t>m(ZnCL</a:t>
                      </a:r>
                      <a:r>
                        <a:rPr lang="en-US" b="1" baseline="-25000" dirty="0">
                          <a:effectLst/>
                        </a:rPr>
                        <a:t>2</a:t>
                      </a:r>
                      <a:r>
                        <a:rPr lang="en-US" b="1" dirty="0">
                          <a:effectLst/>
                        </a:rPr>
                        <a:t>) =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fontAlgn="t"/>
                      <a:r>
                        <a:rPr lang="ru-RU" b="1" dirty="0">
                          <a:effectLst/>
                        </a:rPr>
                        <a:t>Ответ: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Для приготовления 500мл 1.15Mраствора потребуется </a:t>
                      </a:r>
                      <a:r>
                        <a:rPr lang="ru-RU" dirty="0" smtClean="0">
                          <a:effectLst/>
                        </a:rPr>
                        <a:t>78г. </a:t>
                      </a:r>
                      <a:r>
                        <a:rPr lang="ru-RU" dirty="0">
                          <a:effectLst/>
                        </a:rPr>
                        <a:t>хлорида цинка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810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1340</Words>
  <Application>Microsoft Office PowerPoint</Application>
  <PresentationFormat>Экран (4:3)</PresentationFormat>
  <Paragraphs>169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Лист Microsoft Excel 97-2003</vt:lpstr>
      <vt:lpstr>Задачи на растворы </vt:lpstr>
      <vt:lpstr>Задачи, связанные с изучением растворов, можно условно разделить на следующие группы: </vt:lpstr>
      <vt:lpstr>Рассмотрим первое: вычисление массовой доли растворённого вещества (в процентах) и массы растворенного вещества </vt:lpstr>
      <vt:lpstr>Какова массовая доля растворённого вещества в растворе, полученном  растворением хлорида кальция массой 10г в воде 70г?</vt:lpstr>
      <vt:lpstr>Сколько безводного карбоната натрия и воды надо взять, чтобы приготовить раствор массой 70 г с массовой долей карбоната натрия 10%</vt:lpstr>
      <vt:lpstr>3. Вычисление молярной концентрации раствора. </vt:lpstr>
      <vt:lpstr>В воде растворили гидроксид натрия массой 21,4г. Объём раствора довели до 300 мл.. Определите молярную концентрацию полеченного раствора.</vt:lpstr>
      <vt:lpstr>Приготовление раствора заданной молярной концентрации</vt:lpstr>
      <vt:lpstr>Какая масса хлорида цинка потребуется для приготовления раствора этой соли объёмом 500 мл. и с концентрацией 1.15 моль/л</vt:lpstr>
      <vt:lpstr>В свежих грибах 92% воды, а в сухих 8% воды, сколько сухих грибов можно получить из 23кг свежих?  </vt:lpstr>
      <vt:lpstr>1. ЕГЭ задание № 29 </vt:lpstr>
      <vt:lpstr>2.ЕГЭ, Задачи № 27 </vt:lpstr>
      <vt:lpstr>Разбор задачи ЕГЭ № 34 </vt:lpstr>
      <vt:lpstr>Презентация PowerPoint</vt:lpstr>
      <vt:lpstr>Презентация PowerPoint</vt:lpstr>
      <vt:lpstr>Задание 34 № 1 </vt:lpstr>
      <vt:lpstr>Задание 34 № 2</vt:lpstr>
      <vt:lpstr>Ответ задача 1</vt:lpstr>
      <vt:lpstr>Ответ задача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растворы</dc:title>
  <dc:creator>Лена</dc:creator>
  <cp:lastModifiedBy>Лена</cp:lastModifiedBy>
  <cp:revision>9</cp:revision>
  <dcterms:created xsi:type="dcterms:W3CDTF">2019-11-25T16:23:03Z</dcterms:created>
  <dcterms:modified xsi:type="dcterms:W3CDTF">2019-11-25T17:04:22Z</dcterms:modified>
</cp:coreProperties>
</file>