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63" autoAdjust="0"/>
  </p:normalViewPr>
  <p:slideViewPr>
    <p:cSldViewPr>
      <p:cViewPr>
        <p:scale>
          <a:sx n="72" d="100"/>
          <a:sy n="72" d="100"/>
        </p:scale>
        <p:origin x="-132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13349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Функции управления</a:t>
            </a:r>
            <a:endParaRPr lang="ru-RU" sz="4800" b="1" dirty="0"/>
          </a:p>
        </p:txBody>
      </p:sp>
      <p:pic>
        <p:nvPicPr>
          <p:cNvPr id="24578" name="Picture 2" descr="http://www.ursmu.ru/assets/images/fakultets/inzhenerno_economicheskii/specialnosti/m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14620"/>
            <a:ext cx="4572032" cy="358232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организаций по взаимодействию с внешней средой</a:t>
            </a:r>
            <a:endParaRPr lang="ru-RU" dirty="0"/>
          </a:p>
        </p:txBody>
      </p:sp>
      <p:sp>
        <p:nvSpPr>
          <p:cNvPr id="4" name="Содержимое 5"/>
          <p:cNvSpPr>
            <a:spLocks noGrp="1"/>
          </p:cNvSpPr>
          <p:nvPr>
            <p:ph sz="quarter" idx="1"/>
          </p:nvPr>
        </p:nvSpPr>
        <p:spPr>
          <a:xfrm>
            <a:off x="4857752" y="1571612"/>
            <a:ext cx="4019358" cy="4786346"/>
          </a:xfrm>
        </p:spPr>
        <p:txBody>
          <a:bodyPr>
            <a:normAutofit fontScale="77500" lnSpcReduction="20000"/>
          </a:bodyPr>
          <a:lstStyle/>
          <a:p>
            <a:pPr marL="85725" indent="-3175">
              <a:buNone/>
            </a:pPr>
            <a:r>
              <a:rPr lang="ru-RU" dirty="0" smtClean="0"/>
              <a:t>Термин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«механистический» </a:t>
            </a:r>
            <a:r>
              <a:rPr lang="ru-RU" dirty="0" smtClean="0"/>
              <a:t>показывает, что организация спроектирована наподобие машинного механизма, предназначенного для производительных операций</a:t>
            </a:r>
          </a:p>
          <a:p>
            <a:pPr marL="85725" indent="-3175">
              <a:buNone/>
            </a:pPr>
            <a:endParaRPr lang="ru-RU" dirty="0" smtClean="0"/>
          </a:p>
          <a:p>
            <a:pPr marL="85725" indent="-3175">
              <a:buNone/>
            </a:pPr>
            <a:r>
              <a:rPr lang="ru-RU" dirty="0" smtClean="0"/>
              <a:t>Данный тип эффективен при использовании рутинных технологий (низкая неопределенность того, когда, где и как выполнять работу) и имеется несложное и нединамичное внешнее окружение</a:t>
            </a: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28596" y="2500306"/>
            <a:ext cx="4071966" cy="3643338"/>
            <a:chOff x="1213620" y="2143116"/>
            <a:chExt cx="3501256" cy="314327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357290" y="2357430"/>
              <a:ext cx="3357586" cy="5715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indent="-3175">
                <a:spcBef>
                  <a:spcPts val="400"/>
                </a:spcBef>
                <a:buNone/>
              </a:pPr>
              <a:r>
                <a:rPr lang="ru-RU" dirty="0" smtClean="0">
                  <a:solidFill>
                    <a:schemeClr val="tx1"/>
                  </a:solidFill>
                </a:rPr>
                <a:t>использованием формальных правил и процедур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357290" y="4714884"/>
              <a:ext cx="3357586" cy="5715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indent="-3175">
                <a:spcBef>
                  <a:spcPts val="400"/>
                </a:spcBef>
                <a:buNone/>
              </a:pPr>
              <a:r>
                <a:rPr lang="ru-RU" dirty="0" smtClean="0">
                  <a:solidFill>
                    <a:schemeClr val="tx1"/>
                  </a:solidFill>
                </a:rPr>
                <a:t>жесткой иерархией власти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357290" y="3143248"/>
              <a:ext cx="3357586" cy="5715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indent="-3175">
                <a:spcBef>
                  <a:spcPts val="400"/>
                </a:spcBef>
                <a:buNone/>
              </a:pPr>
              <a:r>
                <a:rPr lang="ru-RU" dirty="0" smtClean="0">
                  <a:solidFill>
                    <a:schemeClr val="tx1"/>
                  </a:solidFill>
                </a:rPr>
                <a:t>централизованным принятием решений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357290" y="3929066"/>
              <a:ext cx="3357586" cy="5715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  <a:p>
              <a:r>
                <a:rPr lang="ru-RU" dirty="0" smtClean="0">
                  <a:solidFill>
                    <a:schemeClr val="tx1"/>
                  </a:solidFill>
                </a:rPr>
                <a:t>узко определенной ответственностью в работе </a:t>
              </a:r>
            </a:p>
            <a:p>
              <a:pPr algn="ctr"/>
              <a:endParaRPr lang="ru-RU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214414" y="2143116"/>
              <a:ext cx="3429024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-250065" y="3607595"/>
              <a:ext cx="2928958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7" idx="1"/>
            </p:cNvCxnSpPr>
            <p:nvPr/>
          </p:nvCxnSpPr>
          <p:spPr>
            <a:xfrm>
              <a:off x="1214414" y="2643182"/>
              <a:ext cx="14287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214414" y="3429000"/>
              <a:ext cx="14287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214414" y="5070486"/>
              <a:ext cx="14287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214414" y="4213230"/>
              <a:ext cx="14287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357158" y="1571612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25000"/>
                  </a:schemeClr>
                </a:solidFill>
              </a:rPr>
              <a:t>Механистический тип  организации   характеризуется: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000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организаций по взаимодействию с внешней средой</a:t>
            </a:r>
            <a:endParaRPr lang="ru-RU" dirty="0"/>
          </a:p>
        </p:txBody>
      </p:sp>
      <p:sp>
        <p:nvSpPr>
          <p:cNvPr id="14" name="Содержимое 3"/>
          <p:cNvSpPr>
            <a:spLocks noGrp="1"/>
          </p:cNvSpPr>
          <p:nvPr>
            <p:ph sz="quarter" idx="1"/>
          </p:nvPr>
        </p:nvSpPr>
        <p:spPr>
          <a:xfrm>
            <a:off x="4786314" y="1527048"/>
            <a:ext cx="4019358" cy="4572000"/>
          </a:xfrm>
        </p:spPr>
        <p:txBody>
          <a:bodyPr>
            <a:normAutofit/>
          </a:bodyPr>
          <a:lstStyle/>
          <a:p>
            <a:pPr marL="85725" indent="-3175">
              <a:buNone/>
            </a:pPr>
            <a:endParaRPr lang="ru-RU" sz="2000" dirty="0" smtClean="0"/>
          </a:p>
          <a:p>
            <a:pPr marL="85725" indent="-3175">
              <a:buNone/>
            </a:pPr>
            <a:r>
              <a:rPr lang="ru-RU" sz="2000" dirty="0" smtClean="0"/>
              <a:t>Термин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«органический» </a:t>
            </a:r>
            <a:r>
              <a:rPr lang="ru-RU" sz="2000" dirty="0" smtClean="0"/>
              <a:t>показывает , что организация устроена как живой организм</a:t>
            </a:r>
          </a:p>
          <a:p>
            <a:pPr marL="85725" indent="-3175">
              <a:buNone/>
            </a:pPr>
            <a:endParaRPr lang="ru-RU" sz="2000" dirty="0" smtClean="0"/>
          </a:p>
          <a:p>
            <a:pPr marL="85725" indent="-3175">
              <a:buNone/>
            </a:pPr>
            <a:r>
              <a:rPr lang="ru-RU" sz="2000" dirty="0" smtClean="0"/>
              <a:t>Данный тип эффективен при использовании нерутинных технологий (высокая неопределенность того, когда, где и как выполнять работу) и имеется сложное и динамичное внешнее окружение</a:t>
            </a:r>
          </a:p>
          <a:p>
            <a:pPr marL="85725" indent="-3175">
              <a:buNone/>
            </a:pPr>
            <a:endParaRPr lang="ru-RU" sz="2000" dirty="0" smtClean="0"/>
          </a:p>
        </p:txBody>
      </p:sp>
      <p:sp>
        <p:nvSpPr>
          <p:cNvPr id="15" name="Содержимое 4"/>
          <p:cNvSpPr txBox="1">
            <a:spLocks/>
          </p:cNvSpPr>
          <p:nvPr/>
        </p:nvSpPr>
        <p:spPr>
          <a:xfrm>
            <a:off x="214282" y="1357298"/>
            <a:ext cx="4929222" cy="50720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5725" marR="0" lvl="0" indent="-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</a:rPr>
              <a:t>О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рганический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тип организации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характеризуется: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10" y="2285992"/>
            <a:ext cx="3357586" cy="10001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3175">
              <a:buNone/>
            </a:pPr>
            <a:r>
              <a:rPr lang="ru-RU" dirty="0" smtClean="0">
                <a:solidFill>
                  <a:schemeClr val="tx1"/>
                </a:solidFill>
              </a:rPr>
              <a:t>слабым или умеренным  использованием  формальных правил и процедур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10" y="3429000"/>
            <a:ext cx="3357586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3175">
              <a:buNone/>
            </a:pPr>
            <a:r>
              <a:rPr lang="ru-RU" dirty="0" smtClean="0">
                <a:solidFill>
                  <a:schemeClr val="tx1"/>
                </a:solidFill>
              </a:rPr>
              <a:t>децентрализацией и участием работников в принятии решений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10" y="4357694"/>
            <a:ext cx="3357586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3175">
              <a:buNone/>
            </a:pPr>
            <a:r>
              <a:rPr lang="ru-RU" dirty="0" smtClean="0">
                <a:solidFill>
                  <a:schemeClr val="tx1"/>
                </a:solidFill>
              </a:rPr>
              <a:t>широко определяемой ответственностью в работе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2910" y="5643578"/>
            <a:ext cx="3357586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3175">
              <a:buNone/>
            </a:pPr>
            <a:r>
              <a:rPr lang="ru-RU" dirty="0" smtClean="0">
                <a:solidFill>
                  <a:schemeClr val="tx1"/>
                </a:solidFill>
              </a:rPr>
              <a:t>небольшим количеством уровней иерархии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2910" y="5000636"/>
            <a:ext cx="3357586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3175">
              <a:buNone/>
            </a:pPr>
            <a:r>
              <a:rPr lang="ru-RU" dirty="0" smtClean="0">
                <a:solidFill>
                  <a:schemeClr val="tx1"/>
                </a:solidFill>
              </a:rPr>
              <a:t>гибкостью структуры власти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00034" y="2214554"/>
            <a:ext cx="335758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-1320841" y="4035429"/>
            <a:ext cx="364333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00034" y="2714620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0034" y="3786190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00034" y="4643446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034" y="5286388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0034" y="5857892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433654" cy="797226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Типы организаций по взаимодействию с человеком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642910" y="1500174"/>
            <a:ext cx="8143900" cy="333364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Основные характеристики корпоративной и индивидуалистской  организаций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001026" y="4214024"/>
            <a:ext cx="485699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0100" y="171448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корпоративная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171448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индивидуалистская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071678"/>
            <a:ext cx="40719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 </a:t>
            </a:r>
            <a:r>
              <a:rPr lang="ru-RU" dirty="0" smtClean="0"/>
              <a:t>Монополия и стандартизация в деятельности организации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Принцип большинства или старшинства в принятии решений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Человек для работы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Доминирование иерархических властных структур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Создание и поддержание дефицита возможностей и ресурсов с их централизованным распределением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2357430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Сочетание конкуренции и кооперации  в деятельности членов или групп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Принцип меньшинства или вето в принятии решений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Работа для человека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Принцип увязки интересов всех членов организации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Поиск возможностей и дополнительных ресурсов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Garamond" pitchFamily="18" charset="0"/>
              </a:rPr>
              <a:t>Мотивация деятельности в менеджменте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142984"/>
            <a:ext cx="8229600" cy="78581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Основные понятия</a:t>
            </a:r>
            <a:endParaRPr kumimoji="0" lang="ru-RU" sz="33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1928802"/>
            <a:ext cx="8429684" cy="4668839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40030" marR="0" lvl="0" indent="-5143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Мотивация</a:t>
            </a:r>
            <a:r>
              <a:rPr lang="ru-RU" sz="2700" dirty="0" smtClean="0">
                <a:latin typeface="Garamond" pitchFamily="18" charset="0"/>
              </a:rPr>
              <a:t> – это совокупность внутренних и внешних движущих сил, которые побуждают человека к деятельности, ориентированную на достижение определенных целей.</a:t>
            </a:r>
          </a:p>
          <a:p>
            <a:pPr marL="240030" marR="0" lvl="0" indent="-5143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Потребности </a:t>
            </a:r>
            <a:r>
              <a:rPr lang="ru-RU" sz="2700" dirty="0" smtClean="0">
                <a:latin typeface="Garamond" pitchFamily="18" charset="0"/>
              </a:rPr>
              <a:t>– это внутреннее состояние человека, отражающее физиологический и психологический дефицит чего-либо.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Мотив</a:t>
            </a:r>
            <a:r>
              <a:rPr lang="ru-RU" sz="2700" dirty="0" smtClean="0">
                <a:latin typeface="Garamond" pitchFamily="18" charset="0"/>
              </a:rPr>
              <a:t> – это то, что вызывает определенные действия человека.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Стимулы</a:t>
            </a:r>
            <a:r>
              <a:rPr lang="ru-RU" sz="2700" dirty="0" smtClean="0">
                <a:latin typeface="Garamond" pitchFamily="18" charset="0"/>
              </a:rPr>
              <a:t> – выполняют роль рычагов воздействия или носителей «раздражения», вызывающих действие определенных мотивов.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85728"/>
            <a:ext cx="8286808" cy="78581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Схема мотивационного процесса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928802"/>
            <a:ext cx="2214578" cy="1143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65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Возникновение потребностей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1928802"/>
            <a:ext cx="2214578" cy="11430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65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 Поиск путей устранения потребностей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000504"/>
            <a:ext cx="2214578" cy="11430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65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6. Устранения потребностей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000504"/>
            <a:ext cx="2214578" cy="11430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65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5. Осуществления действия за получение вознаграждения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000504"/>
            <a:ext cx="2214578" cy="11430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65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4. Осуществление действия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1928802"/>
            <a:ext cx="2214578" cy="114300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65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3. Определение направления действия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5" idx="3"/>
            <a:endCxn id="6" idx="1"/>
          </p:cNvCxnSpPr>
          <p:nvPr/>
        </p:nvCxnSpPr>
        <p:spPr>
          <a:xfrm>
            <a:off x="3143240" y="250030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3"/>
          </p:cNvCxnSpPr>
          <p:nvPr/>
        </p:nvCxnSpPr>
        <p:spPr>
          <a:xfrm>
            <a:off x="5786446" y="250030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1"/>
            <a:endCxn id="8" idx="3"/>
          </p:cNvCxnSpPr>
          <p:nvPr/>
        </p:nvCxnSpPr>
        <p:spPr>
          <a:xfrm rot="10800000">
            <a:off x="5786446" y="4572008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1"/>
            <a:endCxn id="7" idx="3"/>
          </p:cNvCxnSpPr>
          <p:nvPr/>
        </p:nvCxnSpPr>
        <p:spPr>
          <a:xfrm rot="10800000">
            <a:off x="3214678" y="4572008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7" idx="1"/>
            <a:endCxn id="5" idx="2"/>
          </p:cNvCxnSpPr>
          <p:nvPr/>
        </p:nvCxnSpPr>
        <p:spPr>
          <a:xfrm rot="10800000" flipH="1">
            <a:off x="1000099" y="3071810"/>
            <a:ext cx="1035851" cy="1500198"/>
          </a:xfrm>
          <a:prstGeom prst="bentConnector4">
            <a:avLst>
              <a:gd name="adj1" fmla="val -22069"/>
              <a:gd name="adj2" fmla="val 6904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42852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Влияние мотивационных факторов на отношение людей к работе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graphicFrame>
        <p:nvGraphicFramePr>
          <p:cNvPr id="5" name="Содержимое 11"/>
          <p:cNvGraphicFramePr>
            <a:graphicFrameLocks/>
          </p:cNvGraphicFramePr>
          <p:nvPr/>
        </p:nvGraphicFramePr>
        <p:xfrm>
          <a:off x="142844" y="1463040"/>
          <a:ext cx="892975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386"/>
                <a:gridCol w="2104083"/>
                <a:gridCol w="2214578"/>
                <a:gridCol w="2071703"/>
              </a:tblGrid>
              <a:tr h="974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Факторы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повышения производительности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Заставляют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работать лучше, 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Делают работу привлекательней, 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То и другое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вместе, %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5597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Хорошие шансы продвижения по службе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53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Хороший заработок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5597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Работа, заставляющая развивать</a:t>
                      </a:r>
                      <a:r>
                        <a:rPr lang="ru-RU" sz="1600" baseline="0" dirty="0" smtClean="0"/>
                        <a:t> способности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5597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Сложная и трудная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5597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Работа, требующая самостоятельно думать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353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Интересная работа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5597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Работа, требующая качества</a:t>
                      </a:r>
                      <a:endParaRPr lang="ru-RU" sz="1600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25000">
                          <a:schemeClr val="bg1">
                            <a:lumMod val="65000"/>
                          </a:schemeClr>
                        </a:gs>
                        <a:gs pos="75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6200000" scaled="0"/>
                    </a:gradFill>
                  </a:tcPr>
                </a:tc>
              </a:tr>
              <a:tr h="5597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Признание и одобрение хорошей работы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58" y="214290"/>
            <a:ext cx="8229600" cy="92869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Составляющие успешной мотивации, основанной на теории ожиданий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Ценное вознаграждения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Четкая постановка задачи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Наличие необходимых условий труда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Односвязность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между результатом и вознаграждением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Обеспечение обратной связи между руководителем и подчиненными.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Контроль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2844" y="2000240"/>
            <a:ext cx="4643470" cy="4500594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dobe Caslon Pro" pitchFamily="18" charset="0"/>
                <a:ea typeface="+mn-ea"/>
                <a:cs typeface="+mn-cs"/>
              </a:rPr>
              <a:t>Контроль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– это обеспечение достижения организацией своих целей.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dobe Caslon Pro" pitchFamily="18" charset="0"/>
                <a:ea typeface="+mn-ea"/>
                <a:cs typeface="+mn-cs"/>
              </a:rPr>
              <a:t>Стандарты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 - это конкретные цели, процесс в отношении которых поддается изменению.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1500174"/>
            <a:ext cx="4170444" cy="521495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5720" y="1357298"/>
            <a:ext cx="3328982" cy="571504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Goudy Old Style" pitchFamily="18" charset="0"/>
                <a:ea typeface="+mj-ea"/>
                <a:cs typeface="+mj-cs"/>
              </a:rPr>
              <a:t>Определения:</a:t>
            </a: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596" y="142852"/>
            <a:ext cx="8401080" cy="1011222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dobe Caslon Pro" pitchFamily="18" charset="0"/>
                <a:ea typeface="+mj-ea"/>
                <a:cs typeface="+mj-cs"/>
              </a:rPr>
              <a:t>Основные составляющие процесса контроля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171448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Установка стандартов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Измерения фактически достигнутых результатов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Проведения корректировок (по необходимости)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596" y="285728"/>
            <a:ext cx="8229600" cy="7143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dobe Caslon Pro" pitchFamily="18" charset="0"/>
                <a:ea typeface="+mj-ea"/>
                <a:cs typeface="+mj-cs"/>
              </a:rPr>
              <a:t>Виды контроля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2285992"/>
            <a:ext cx="4038600" cy="14001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Предварительный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2.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  Текущий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3.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   Заключительный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1285875"/>
            <a:ext cx="4092575" cy="525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leStock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15008" y="1428736"/>
            <a:ext cx="2928958" cy="4965177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27966" cy="161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		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85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Функции управления- основные задачи, которые необходимо решить чтобы </a:t>
            </a:r>
            <a:r>
              <a:rPr lang="ru-RU" sz="2400" b="1" dirty="0" err="1" smtClean="0"/>
              <a:t>достич</a:t>
            </a:r>
            <a:r>
              <a:rPr lang="ru-RU" sz="2400" b="1" dirty="0" smtClean="0"/>
              <a:t> цели организации.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785926"/>
            <a:ext cx="52149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Планирование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Организация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Распорядительство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Мотивация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 Контроль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7143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dobe Caslon Pro" pitchFamily="18" charset="0"/>
              </a:rPr>
              <a:t>Области использования предварительного контроля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71600"/>
            <a:ext cx="4114800" cy="3571912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ru-RU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</a:rPr>
              <a:t>1.</a:t>
            </a:r>
            <a:r>
              <a:rPr lang="ru-RU" dirty="0" smtClean="0">
                <a:latin typeface="Adobe Caslon Pro" pitchFamily="18" charset="0"/>
              </a:rPr>
              <a:t>  Человеческие ресурсы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</a:rPr>
              <a:t>2.</a:t>
            </a:r>
            <a:r>
              <a:rPr lang="ru-RU" dirty="0" smtClean="0">
                <a:latin typeface="Adobe Caslon Pro" pitchFamily="18" charset="0"/>
              </a:rPr>
              <a:t>   Материальные ресурсы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</a:rPr>
              <a:t>3.</a:t>
            </a:r>
            <a:r>
              <a:rPr lang="ru-RU" dirty="0" smtClean="0">
                <a:latin typeface="Adobe Caslon Pro" pitchFamily="18" charset="0"/>
              </a:rPr>
              <a:t>   Финансовые ресурсы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85926"/>
            <a:ext cx="4192099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58" y="142852"/>
            <a:ext cx="8229600" cy="78581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Adobe Caslon Pro" pitchFamily="18" charset="0"/>
                <a:ea typeface="+mj-ea"/>
                <a:cs typeface="+mj-cs"/>
              </a:rPr>
              <a:t>Функции заключительного контроля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Заключительный контроль дает руководству организации информацию необходимую для планирования в случае если аналогичные работы предполагают проводить в будущем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Заключительный контроль способствует мотивации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29600" cy="66038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dobe Caslon Pro" pitchFamily="18" charset="0"/>
              </a:rPr>
              <a:t>Модель процесса контроля (по принципу исключения)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57159" y="1857365"/>
            <a:ext cx="8342330" cy="3854442"/>
            <a:chOff x="628635" y="2319325"/>
            <a:chExt cx="8070853" cy="3392481"/>
          </a:xfrm>
        </p:grpSpPr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628635" y="2319325"/>
              <a:ext cx="1174750" cy="1368425"/>
            </a:xfrm>
            <a:prstGeom prst="flowChartProcess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Планиро</a:t>
              </a:r>
              <a:r>
                <a:rPr lang="ru-RU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-</a:t>
              </a:r>
            </a:p>
            <a:p>
              <a:pPr algn="ctr">
                <a:defRPr/>
              </a:pPr>
              <a:r>
                <a:rPr lang="ru-RU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вание</a:t>
              </a:r>
              <a:endPara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>
              <a:off x="674678" y="4335450"/>
              <a:ext cx="1460500" cy="1368425"/>
            </a:xfrm>
            <a:prstGeom prst="flowChartProcess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Показатель </a:t>
              </a:r>
            </a:p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результативности</a:t>
              </a: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2214546" y="2357430"/>
              <a:ext cx="1296987" cy="100806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Масштаб </a:t>
              </a:r>
            </a:p>
            <a:p>
              <a:pPr algn="ctr"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допустимых </a:t>
              </a:r>
            </a:p>
            <a:p>
              <a:pPr algn="ctr"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значений</a:t>
              </a: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3803635" y="2471718"/>
              <a:ext cx="1296987" cy="1008062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Оценка </a:t>
              </a:r>
            </a:p>
            <a:p>
              <a:pPr algn="ctr"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значимости </a:t>
              </a:r>
            </a:p>
            <a:p>
              <a:pPr algn="ctr"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информации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2259003" y="3832213"/>
              <a:ext cx="1296987" cy="925512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Сравните </a:t>
              </a:r>
            </a:p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результаты </a:t>
              </a:r>
            </a:p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со стандартами</a:t>
              </a: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5572132" y="5062518"/>
              <a:ext cx="1296988" cy="649288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Пересмотрите </a:t>
              </a:r>
            </a:p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стандарты</a:t>
              </a: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5492738" y="3832213"/>
              <a:ext cx="1296988" cy="649287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Реалистичны ли </a:t>
              </a:r>
            </a:p>
            <a:p>
              <a:pPr algn="ctr">
                <a:defRPr/>
              </a:pP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стандарты</a:t>
              </a:r>
              <a:r>
                <a: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?</a:t>
              </a:r>
              <a:endPara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5492763" y="2392350"/>
              <a:ext cx="1296988" cy="649288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Достигнуты </a:t>
              </a:r>
            </a:p>
            <a:p>
              <a:pPr algn="ctr"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ли цели?</a:t>
              </a: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7215188" y="5049818"/>
              <a:ext cx="1296987" cy="649288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Устраните </a:t>
              </a:r>
            </a:p>
            <a:p>
              <a:pPr algn="ctr"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отклонение</a:t>
              </a: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7299332" y="3838556"/>
              <a:ext cx="1296988" cy="649287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Какая причина </a:t>
              </a:r>
            </a:p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отклонения?</a:t>
              </a:r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7219938" y="2392350"/>
              <a:ext cx="1479550" cy="649288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Ничего не </a:t>
              </a:r>
            </a:p>
            <a:p>
              <a:pPr algn="ctr"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предпринимайте</a:t>
              </a:r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6084888" y="3046393"/>
              <a:ext cx="0" cy="719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27"/>
            <p:cNvSpPr>
              <a:spLocks noChangeShapeType="1"/>
            </p:cNvSpPr>
            <p:nvPr/>
          </p:nvSpPr>
          <p:spPr bwMode="auto">
            <a:xfrm>
              <a:off x="6732588" y="2686031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6804025" y="419891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46" name="AutoShape 30"/>
            <p:cNvCxnSpPr>
              <a:cxnSpLocks noChangeShapeType="1"/>
              <a:stCxn id="33" idx="3"/>
            </p:cNvCxnSpPr>
            <p:nvPr/>
          </p:nvCxnSpPr>
          <p:spPr bwMode="auto">
            <a:xfrm flipV="1">
              <a:off x="2135178" y="4478325"/>
              <a:ext cx="2500312" cy="54133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7" name="AutoShape 32"/>
            <p:cNvCxnSpPr>
              <a:cxnSpLocks noChangeShapeType="1"/>
              <a:stCxn id="36" idx="2"/>
            </p:cNvCxnSpPr>
            <p:nvPr/>
          </p:nvCxnSpPr>
          <p:spPr bwMode="auto">
            <a:xfrm rot="16200000" flipH="1">
              <a:off x="4949815" y="2714613"/>
              <a:ext cx="935038" cy="5021262"/>
            </a:xfrm>
            <a:prstGeom prst="bentConnector3">
              <a:avLst>
                <a:gd name="adj1" fmla="val 124449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48" name="AutoShape 34"/>
            <p:cNvCxnSpPr>
              <a:cxnSpLocks noChangeShapeType="1"/>
            </p:cNvCxnSpPr>
            <p:nvPr/>
          </p:nvCxnSpPr>
          <p:spPr bwMode="auto">
            <a:xfrm rot="-5400000" flipH="1" flipV="1">
              <a:off x="4827594" y="-246075"/>
              <a:ext cx="503238" cy="5780087"/>
            </a:xfrm>
            <a:prstGeom prst="bentConnector4">
              <a:avLst>
                <a:gd name="adj1" fmla="val -45352"/>
                <a:gd name="adj2" fmla="val 10395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9" name="Rectangle 35"/>
            <p:cNvSpPr>
              <a:spLocks noChangeArrowheads="1"/>
            </p:cNvSpPr>
            <p:nvPr/>
          </p:nvSpPr>
          <p:spPr bwMode="auto">
            <a:xfrm>
              <a:off x="6632556" y="2319325"/>
              <a:ext cx="5191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ru-RU"/>
                <a:t> </a:t>
              </a:r>
              <a:r>
                <a:rPr lang="ru-RU" b="1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да</a:t>
              </a: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6786563" y="3835381"/>
              <a:ext cx="4556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да</a:t>
              </a:r>
            </a:p>
          </p:txBody>
        </p:sp>
        <p:sp>
          <p:nvSpPr>
            <p:cNvPr id="51" name="Rectangle 37"/>
            <p:cNvSpPr>
              <a:spLocks noChangeArrowheads="1"/>
            </p:cNvSpPr>
            <p:nvPr/>
          </p:nvSpPr>
          <p:spPr bwMode="auto">
            <a:xfrm>
              <a:off x="6084863" y="3184513"/>
              <a:ext cx="5619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нет</a:t>
              </a: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rot="10800000" flipV="1">
              <a:off x="2143108" y="5407006"/>
              <a:ext cx="3365500" cy="20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rot="16200000" flipH="1">
              <a:off x="937402" y="4034619"/>
              <a:ext cx="569913" cy="1587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endCxn id="36" idx="0"/>
            </p:cNvCxnSpPr>
            <p:nvPr/>
          </p:nvCxnSpPr>
          <p:spPr>
            <a:xfrm rot="5400000">
              <a:off x="2691597" y="3615519"/>
              <a:ext cx="4318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rot="16200000" flipV="1">
              <a:off x="3464694" y="3436132"/>
              <a:ext cx="428625" cy="3571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rot="5400000" flipH="1" flipV="1">
              <a:off x="4420385" y="3613931"/>
              <a:ext cx="430212" cy="317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3643306" y="3571876"/>
            <a:ext cx="1500198" cy="71438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9966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Передача данных</a:t>
            </a: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сотрудникам</a:t>
            </a:r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329642" cy="71438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dobe Caslon Pro" pitchFamily="18" charset="0"/>
              </a:rPr>
              <a:t>Этапы процесса контроля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1643050"/>
            <a:ext cx="8115328" cy="54185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1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   Выработка стандартов и критериев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2.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   Сопоставления реальных резервов со стандартами и критериями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3.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   Принятия необходимых корректировочных действий: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-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ничего не предпринимать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-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 устранить отклонения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-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 пересмотреть стандарт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958" y="2714621"/>
            <a:ext cx="82060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Благодарю за внимание</a:t>
            </a:r>
            <a:endParaRPr lang="ru-RU" sz="4800" b="1" cap="none" spc="0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34400" cy="14018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Понятия прогнозирования и планирования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43306" y="1500174"/>
            <a:ext cx="5198942" cy="471490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Прогнозирование</a:t>
            </a:r>
            <a:r>
              <a:rPr lang="ru-RU" dirty="0" smtClean="0"/>
              <a:t> - это взгляд в будущее, оценка возможных путей развития, последствий тех или иных решений</a:t>
            </a:r>
          </a:p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Планирование</a:t>
            </a:r>
            <a:r>
              <a:rPr lang="ru-RU" dirty="0" smtClean="0"/>
              <a:t> - это разработка последовательности действий, позволяющей достигнуть желаемого</a:t>
            </a:r>
          </a:p>
          <a:p>
            <a:pPr marL="273050" indent="-6350" algn="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Планирование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заключается в систематическом поиске возможностей действовать и в прогнозировании последствий этих действий в заданных условиях   </a:t>
            </a:r>
          </a:p>
          <a:p>
            <a:pPr algn="r"/>
            <a:endParaRPr lang="ru-RU" dirty="0"/>
          </a:p>
        </p:txBody>
      </p:sp>
      <p:pic>
        <p:nvPicPr>
          <p:cNvPr id="4" name="Рисунок 3" descr="AbleStock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190881" cy="4786322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Почему прогнозировать сложно?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прогнозировать сложно </a:t>
            </a:r>
            <a:r>
              <a:rPr lang="ru-RU" dirty="0" smtClean="0"/>
              <a:t>из-за существования различных видов неопределенностей:</a:t>
            </a:r>
          </a:p>
          <a:p>
            <a:pPr marL="273050" lvl="0" indent="803275">
              <a:buNone/>
            </a:pPr>
            <a:r>
              <a:rPr lang="ru-RU" dirty="0" smtClean="0"/>
              <a:t>недостаточностью знаний о природных явлениях и процессах</a:t>
            </a:r>
          </a:p>
          <a:p>
            <a:pPr marL="273050" lvl="0" indent="803275">
              <a:buNone/>
            </a:pPr>
            <a:r>
              <a:rPr lang="ru-RU" dirty="0" smtClean="0"/>
              <a:t>неопределенности связаны с ближайшим окружением фирмы (прежде всего партнеров и конкурентов нашей фирмы)</a:t>
            </a:r>
          </a:p>
          <a:p>
            <a:pPr marL="273050" lvl="0" indent="803275">
              <a:buNone/>
            </a:pPr>
            <a:r>
              <a:rPr lang="ru-RU" dirty="0" smtClean="0"/>
              <a:t>неопределенности на уровне страны (будущей рыночной ситуации в стране)</a:t>
            </a:r>
          </a:p>
          <a:p>
            <a:pPr marL="273050" lvl="0" indent="803275">
              <a:buNone/>
            </a:pPr>
            <a:r>
              <a:rPr lang="ru-RU" dirty="0" smtClean="0"/>
              <a:t>внешнеэкономические неопределенности (иностранные партнеры)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5720" y="2285992"/>
            <a:ext cx="757242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1142246" y="3713958"/>
            <a:ext cx="285752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5720" y="2500306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5720" y="3284536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5720" y="435769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5720" y="514192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Критерии классификации планирования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4786322"/>
            <a:ext cx="33575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срокам 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1428736"/>
            <a:ext cx="342902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содержанию в аспекте предпринимательской деятельности 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3214686"/>
            <a:ext cx="342902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сферам функционирования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4857760"/>
            <a:ext cx="33575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охвату 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2214554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общее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9256" y="2714620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оперативное 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24" y="2500306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частичное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224" y="3786190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целевое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29256" y="2428868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тактическое 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9256" y="2143116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стратегическое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24" y="4071942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потенциала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7224" y="4357694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финансов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29256" y="4357694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маркетинг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9256" y="4071942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финансы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29256" y="3786190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производство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29256" y="5286388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краткосрочное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29256" y="5643578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среднесрочное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29256" y="5929330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долгосрочное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7224" y="5643578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контурное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24" y="5357826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глобальное</a:t>
            </a:r>
            <a:endParaRPr lang="ru-RU" sz="16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57224" y="5929330"/>
            <a:ext cx="3071834" cy="2143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детальное</a:t>
            </a:r>
            <a:endParaRPr lang="ru-RU" sz="16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-1607387" y="3178967"/>
            <a:ext cx="378621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85720" y="1784338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571472" y="1428736"/>
            <a:ext cx="342902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степени охвата </a:t>
            </a:r>
            <a:endParaRPr lang="ru-RU" sz="16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85720" y="3286124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5720" y="5072074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501090" y="1714488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501090" y="5000636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501090" y="3429000"/>
            <a:ext cx="28575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71472" y="3000372"/>
            <a:ext cx="342902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предмету (объекту) планирования </a:t>
            </a:r>
            <a:endParaRPr lang="ru-RU" sz="1600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6929454" y="3143248"/>
            <a:ext cx="37147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392083" y="232171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42910" y="228599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42910" y="257174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143638" y="399971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42910" y="607220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42910" y="571501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100110" y="302894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42910" y="385762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214942" y="228599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557310" y="348614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42910" y="414338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42910" y="450057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42910" y="542926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14942" y="257174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214942" y="285749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214942" y="385762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214942" y="414338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214942" y="450057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143638" y="5571346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4715670" y="2356636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4715670" y="399971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4715670" y="5499908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214942" y="542926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519742" y="480537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214942" y="571501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214942" y="600076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Техники и виды планирования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Различают:</a:t>
            </a:r>
          </a:p>
          <a:p>
            <a:pPr marL="273050" indent="803275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последовательное</a:t>
            </a:r>
            <a:r>
              <a:rPr lang="ru-RU" dirty="0" smtClean="0"/>
              <a:t> планирование (новый план составляется по истечении срока действия предыдущего)</a:t>
            </a:r>
          </a:p>
          <a:p>
            <a:pPr marL="273050" indent="803275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скользящее</a:t>
            </a:r>
            <a:r>
              <a:rPr lang="ru-RU" dirty="0" smtClean="0"/>
              <a:t> планирование (по истечении части срока действия предыдущего плана производится его ревизия на оставшийся период и составляется новый на период после окончания всего срока предыдущего и т.д.)</a:t>
            </a:r>
          </a:p>
          <a:p>
            <a:pPr marL="273050" indent="803275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жесткое</a:t>
            </a:r>
            <a:r>
              <a:rPr lang="ru-RU" dirty="0" smtClean="0"/>
              <a:t> планирование (конкретно указываются все цели и мероприятия)</a:t>
            </a:r>
          </a:p>
          <a:p>
            <a:pPr marL="273050" indent="803275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гибкое</a:t>
            </a:r>
            <a:r>
              <a:rPr lang="ru-RU" dirty="0" smtClean="0"/>
              <a:t> планирование (учитывается возможность возникновения неоднозначных условий и пересмотра плана с их учетом)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500034" y="1857364"/>
            <a:ext cx="657229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-1035883" y="3393281"/>
            <a:ext cx="307183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0034" y="214311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0034" y="278605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0034" y="414338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0034" y="492919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Планирование как управленческое решение. Этапы планирования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571612"/>
            <a:ext cx="392909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1. Целеполагание (формулировка целей)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1571612"/>
            <a:ext cx="392909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Чего именно  ваша фирма  хочет  достичь? 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2000240"/>
            <a:ext cx="3929090" cy="357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Какой из способов представляется наилучшим? 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000240"/>
            <a:ext cx="39290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2. Подбор, анализ и оценка способов достижения поставленных целей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500306"/>
            <a:ext cx="39290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3. Составление перечня необходимых действий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5357826"/>
            <a:ext cx="3929090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Насколько приближены реальные результаты к планируемым?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3000372"/>
            <a:ext cx="39290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4. Составление программы работ (плана мероприятий)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2500306"/>
            <a:ext cx="3929090" cy="357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Что конкретно нужно сделать, чтобы достичь поставленных целей?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5357826"/>
            <a:ext cx="392909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8. Контроль за выполнением плана, внесение необходимых изменений в случае необходимости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4000504"/>
            <a:ext cx="39290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6. Анализ разработанного варианта плана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3500438"/>
            <a:ext cx="392909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5. Анализ ресурсов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3000372"/>
            <a:ext cx="3929090" cy="357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В каком порядке выполнять намеченные на предыдущем этапе действия?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596" y="4500570"/>
            <a:ext cx="392909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7. Подготовка детального плана действий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2" y="4000504"/>
            <a:ext cx="3929090" cy="357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Решает ли разработанный план поставленные на первом этапе задачи? 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7752" y="3500438"/>
            <a:ext cx="3929090" cy="357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Какие ресурсы понадобятся для реализации плана? 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57752" y="4500570"/>
            <a:ext cx="392909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Нужно детализировать разработанный план, выбрать сроки выполнения работ, рассчитать необходимые ресурсы. </a:t>
            </a:r>
            <a:endParaRPr lang="ru-RU" sz="1400" dirty="0"/>
          </a:p>
        </p:txBody>
      </p:sp>
      <p:cxnSp>
        <p:nvCxnSpPr>
          <p:cNvPr id="24" name="Прямая соединительная линия 23"/>
          <p:cNvCxnSpPr>
            <a:stCxn id="4" idx="3"/>
            <a:endCxn id="5" idx="1"/>
          </p:cNvCxnSpPr>
          <p:nvPr/>
        </p:nvCxnSpPr>
        <p:spPr>
          <a:xfrm>
            <a:off x="4357686" y="1714488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357686" y="2143116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57686" y="2643182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357686" y="3214686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57686" y="3643314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57686" y="4143380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57686" y="4714884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57686" y="5643578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Методы прогнозирования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7378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300" dirty="0" smtClean="0"/>
              <a:t>Все методы прогнозирования (их более 100)                                                              </a:t>
            </a:r>
            <a:r>
              <a:rPr lang="ru-RU" sz="3300" u="sng" dirty="0" smtClean="0"/>
              <a:t>можно разделить на две группы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600" b="1" dirty="0" smtClean="0"/>
              <a:t>Наиболее широко используются методы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интервью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«мозговой атаки»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коллективных экспертных опросов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метод сценариев 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285992"/>
            <a:ext cx="342902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неформализованные (эвристические)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6" y="2285992"/>
            <a:ext cx="35719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формализованные</a:t>
            </a:r>
            <a:endParaRPr lang="ru-RU" dirty="0"/>
          </a:p>
        </p:txBody>
      </p:sp>
      <p:cxnSp>
        <p:nvCxnSpPr>
          <p:cNvPr id="7" name="Прямая со стрелкой 6"/>
          <p:cNvCxnSpPr>
            <a:endCxn id="4" idx="3"/>
          </p:cNvCxnSpPr>
          <p:nvPr/>
        </p:nvCxnSpPr>
        <p:spPr>
          <a:xfrm rot="10800000" flipV="1">
            <a:off x="3857620" y="2071677"/>
            <a:ext cx="642942" cy="4643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5" idx="1"/>
          </p:cNvCxnSpPr>
          <p:nvPr/>
        </p:nvCxnSpPr>
        <p:spPr>
          <a:xfrm>
            <a:off x="4500562" y="2071678"/>
            <a:ext cx="571504" cy="4643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428728" y="2928934"/>
            <a:ext cx="2357454" cy="50006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индивидуальные экспертные оценки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728" y="3500438"/>
            <a:ext cx="2357454" cy="50006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коллективные экспертные оценки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8728" y="4071942"/>
            <a:ext cx="2357454" cy="50006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написание сценариев 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43636" y="3643314"/>
            <a:ext cx="2357454" cy="50006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моделирование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43636" y="3000372"/>
            <a:ext cx="2357454" cy="50006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методы экстраполяции</a:t>
            </a:r>
            <a:endParaRPr lang="ru-RU" sz="14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107125" y="3536157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928396" y="3285330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57224" y="321468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57224" y="428625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72132" y="392906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572132" y="321468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57224" y="371475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Понятие и виды организаций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627966" cy="92869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Каждая организация представляет собой достаточно сложную систему, описать которую можно, определив характер </a:t>
            </a:r>
            <a:r>
              <a:rPr lang="ru-RU" sz="8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взаимодей-ствия</a:t>
            </a: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каждом ее уровне.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00232" y="2571744"/>
            <a:ext cx="164307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144166" y="27852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572264" y="4929198"/>
            <a:ext cx="35719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428596" y="2143116"/>
            <a:ext cx="8143932" cy="4367242"/>
            <a:chOff x="357158" y="2000240"/>
            <a:chExt cx="7634342" cy="4438680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5143504" y="2428868"/>
              <a:ext cx="1857388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Скругленный прямоугольник 7"/>
            <p:cNvSpPr/>
            <p:nvPr/>
          </p:nvSpPr>
          <p:spPr>
            <a:xfrm>
              <a:off x="714348" y="4286256"/>
              <a:ext cx="2000264" cy="57150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механистический тип  организации</a:t>
              </a:r>
              <a:endParaRPr lang="ru-RU" sz="1600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000364" y="4857760"/>
              <a:ext cx="35719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000364" y="6286520"/>
              <a:ext cx="35719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000364" y="5572140"/>
              <a:ext cx="35719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072198" y="5786454"/>
              <a:ext cx="35719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786712" y="5071280"/>
              <a:ext cx="2428098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кругленный прямоугольник 14"/>
            <p:cNvSpPr/>
            <p:nvPr/>
          </p:nvSpPr>
          <p:spPr>
            <a:xfrm>
              <a:off x="642910" y="5214950"/>
              <a:ext cx="2000264" cy="42862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органический тип организации</a:t>
              </a:r>
              <a:endParaRPr lang="ru-RU" sz="16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357554" y="4572008"/>
              <a:ext cx="1847864" cy="500066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традиционный тип организации</a:t>
              </a:r>
              <a:endParaRPr lang="ru-RU" sz="16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357554" y="5357826"/>
              <a:ext cx="1857388" cy="42862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дивизиональная организация</a:t>
              </a:r>
              <a:endParaRPr lang="ru-RU" sz="16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357554" y="6072206"/>
              <a:ext cx="1857388" cy="36671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матричная организация</a:t>
              </a:r>
              <a:endParaRPr lang="ru-RU" sz="160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5037141" y="4749809"/>
              <a:ext cx="2070908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Скругленный прямоугольник 19"/>
            <p:cNvSpPr/>
            <p:nvPr/>
          </p:nvSpPr>
          <p:spPr>
            <a:xfrm>
              <a:off x="357158" y="2928934"/>
              <a:ext cx="1714512" cy="78581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«организация – внешняя среда»</a:t>
              </a:r>
              <a:endParaRPr lang="ru-RU" sz="16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928926" y="2857496"/>
              <a:ext cx="2143140" cy="1000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«подразделение – подразделение» или «группа – группа»</a:t>
              </a:r>
              <a:endParaRPr lang="ru-RU" sz="1600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5929322" y="2928934"/>
              <a:ext cx="1714512" cy="78581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«индивид – организация»</a:t>
              </a:r>
              <a:endParaRPr lang="ru-RU" sz="1600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429388" y="4500570"/>
              <a:ext cx="1562112" cy="64294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индивидуа-листская организация</a:t>
              </a:r>
              <a:endParaRPr lang="ru-RU" sz="1600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6357950" y="5429264"/>
              <a:ext cx="1571636" cy="652466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корпоратив-ная организация</a:t>
              </a:r>
              <a:endParaRPr lang="ru-RU" sz="1600" dirty="0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-463188" y="4535098"/>
              <a:ext cx="178515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28596" y="4572008"/>
              <a:ext cx="35719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428596" y="5429264"/>
              <a:ext cx="35719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361677" y="2000240"/>
              <a:ext cx="5929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уровни</a:t>
              </a:r>
              <a:endParaRPr lang="ru-RU" sz="2400" b="1" dirty="0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4429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220</TotalTime>
  <Words>1088</Words>
  <Application>Microsoft Office PowerPoint</Application>
  <PresentationFormat>Экран (4:3)</PresentationFormat>
  <Paragraphs>295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Функции управления</vt:lpstr>
      <vt:lpstr>Презентация PowerPoint</vt:lpstr>
      <vt:lpstr>   Понятия прогнозирования и планирования </vt:lpstr>
      <vt:lpstr>Почему прогнозировать сложно? </vt:lpstr>
      <vt:lpstr>Критерии классификации планирования </vt:lpstr>
      <vt:lpstr>Техники и виды планирования </vt:lpstr>
      <vt:lpstr>Планирование как управленческое решение. Этапы планирования </vt:lpstr>
      <vt:lpstr>Методы прогнозирования </vt:lpstr>
      <vt:lpstr>Понятие и виды организаций</vt:lpstr>
      <vt:lpstr>Типы организаций по взаимодействию с внешней средой</vt:lpstr>
      <vt:lpstr>Типы организаций по взаимодействию с внешней средой</vt:lpstr>
      <vt:lpstr>Презентация PowerPoint</vt:lpstr>
      <vt:lpstr>Мотивация деятельности в менеджменте</vt:lpstr>
      <vt:lpstr>Презентация PowerPoint</vt:lpstr>
      <vt:lpstr>Презентация PowerPoint</vt:lpstr>
      <vt:lpstr>Презентация PowerPoint</vt:lpstr>
      <vt:lpstr>Контроль</vt:lpstr>
      <vt:lpstr>Презентация PowerPoint</vt:lpstr>
      <vt:lpstr>Презентация PowerPoint</vt:lpstr>
      <vt:lpstr>Области использования предварительного контроля</vt:lpstr>
      <vt:lpstr>Презентация PowerPoint</vt:lpstr>
      <vt:lpstr>Модель процесса контроля (по принципу исключения)</vt:lpstr>
      <vt:lpstr>Этапы процесса контроля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и прогнозирование в системе менеджмента.</dc:title>
  <dc:creator>User</dc:creator>
  <cp:lastModifiedBy>Виктория</cp:lastModifiedBy>
  <cp:revision>27</cp:revision>
  <dcterms:modified xsi:type="dcterms:W3CDTF">2015-09-30T07:52:31Z</dcterms:modified>
</cp:coreProperties>
</file>